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9144000" cy="6858000"/>
  <p:embeddedFontLst>
    <p:embeddedFont>
      <p:font typeface="Avenir" panose="02000503020000020003" pitchFamily="2" charset="0"/>
      <p:regular r:id="rId16"/>
      <p:italic r:id="rId17"/>
    </p:embeddedFont>
    <p:embeddedFont>
      <p:font typeface="Bell MT" panose="02020503060305020303" pitchFamily="18" charset="77"/>
      <p:regular r:id="rId18"/>
      <p:bold r:id="rId19"/>
      <p:italic r:id="rId20"/>
      <p:boldItalic r:id="rId21"/>
    </p:embeddedFont>
    <p:embeddedFont>
      <p:font typeface="Comfortaa" pitchFamily="2" charset="0"/>
      <p:regular r:id="rId22"/>
      <p:bold r:id="rId23"/>
    </p:embeddedFont>
    <p:embeddedFont>
      <p:font typeface="EB Garamond" pitchFamily="2" charset="0"/>
      <p:regular r:id="rId24"/>
      <p:bold r:id="rId25"/>
      <p:italic r:id="rId26"/>
      <p:boldItalic r:id="rId27"/>
    </p:embeddedFont>
    <p:embeddedFont>
      <p:font typeface="Garamond" panose="02020404030301010803" pitchFamily="18" charset="0"/>
      <p:regular r:id="rId28"/>
      <p:bold r:id="rId29"/>
      <p:italic r:id="rId30"/>
      <p:boldItalic r:id="rId31"/>
    </p:embeddedFont>
    <p:embeddedFont>
      <p:font typeface="Gill Sans" panose="020B0502020104020203" pitchFamily="34" charset="-79"/>
      <p:regular r:id="rId32"/>
      <p:bold r:id="rId33"/>
    </p:embeddedFont>
    <p:embeddedFont>
      <p:font typeface="Source Sans Pro" panose="020B0503030403020204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2" roundtripDataSignature="AMtx7mjn7ZAKF41wGBsfN8G/8W4DjAyF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D4F5092-71AE-48D0-9DB3-B32DB7E35289}">
  <a:tblStyle styleId="{3D4F5092-71AE-48D0-9DB3-B32DB7E35289}" styleName="Table_0">
    <a:wholeTbl>
      <a:tcTxStyle b="off" i="off">
        <a:font>
          <a:latin typeface="News Gothic MT"/>
          <a:ea typeface="News Gothic MT"/>
          <a:cs typeface="News Gothic MT"/>
        </a:font>
        <a:schemeClr val="dk1"/>
      </a:tcTxStyle>
      <a:tcStyle>
        <a:tcBdr>
          <a:left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0F0F0"/>
          </a:solidFill>
        </a:fill>
      </a:tcStyle>
    </a:wholeTbl>
    <a:band1H>
      <a:tcTxStyle/>
      <a:tcStyle>
        <a:tcBdr/>
        <a:fill>
          <a:solidFill>
            <a:srgbClr val="E0E0E0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0E0E0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0F0F0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F0F0F0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A9F3E0B-4AC1-451C-83ED-45DC29F9DB97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EA264E5A-275A-4863-93B6-68BD8650FD35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F576F724-E7D1-475C-9C38-053BB90459C0}" styleName="Table_3">
    <a:wholeTbl>
      <a:tcTxStyle b="off" i="off">
        <a:font>
          <a:latin typeface="News Gothic MT"/>
          <a:ea typeface="News Gothic MT"/>
          <a:cs typeface="News Gothic MT"/>
        </a:font>
        <a:schemeClr val="dk1"/>
      </a:tcTxStyle>
      <a:tcStyle>
        <a:tcBdr>
          <a:left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0F0F0"/>
          </a:solidFill>
        </a:fill>
      </a:tcStyle>
    </a:wholeTbl>
    <a:band1H>
      <a:tcTxStyle b="off" i="off"/>
      <a:tcStyle>
        <a:tcBdr/>
        <a:fill>
          <a:solidFill>
            <a:srgbClr val="E0E0E0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E0E0E0"/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0F0F0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/>
      <a:tcStyle>
        <a:tcBdr/>
        <a:fill>
          <a:solidFill>
            <a:srgbClr val="F0F0F0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9"/>
  </p:normalViewPr>
  <p:slideViewPr>
    <p:cSldViewPr snapToGrid="0">
      <p:cViewPr varScale="1">
        <p:scale>
          <a:sx n="129" d="100"/>
          <a:sy n="129" d="100"/>
        </p:scale>
        <p:origin x="11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122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12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160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2" name="Google Shape;72;p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3" name="Google Shape;73;p1:notes"/>
          <p:cNvSpPr txBox="1">
            <a:spLocks noGrp="1"/>
          </p:cNvSpPr>
          <p:nvPr>
            <p:ph type="sldNum" idx="12"/>
          </p:nvPr>
        </p:nvSpPr>
        <p:spPr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94dc68cb4_0_9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0" name="Google Shape;80;gd94dc68cb4_0_968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  </a:t>
            </a:r>
            <a:endParaRPr/>
          </a:p>
        </p:txBody>
      </p:sp>
      <p:sp>
        <p:nvSpPr>
          <p:cNvPr id="81" name="Google Shape;81;gd94dc68cb4_0_968:notes"/>
          <p:cNvSpPr txBox="1">
            <a:spLocks noGrp="1"/>
          </p:cNvSpPr>
          <p:nvPr>
            <p:ph type="sldNum" idx="12"/>
          </p:nvPr>
        </p:nvSpPr>
        <p:spPr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e3ee512b2f_0_10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" name="Google Shape;88;ge3ee512b2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e49753c90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4" name="Google Shape;94;ge49753c905_0_0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" name="Google Shape;95;ge49753c905_0_0:notes"/>
          <p:cNvSpPr txBox="1">
            <a:spLocks noGrp="1"/>
          </p:cNvSpPr>
          <p:nvPr>
            <p:ph type="sldNum" idx="12"/>
          </p:nvPr>
        </p:nvSpPr>
        <p:spPr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d94dc68cb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2" name="Google Shape;142;gd94dc68cb4_0_0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gd94dc68cb4_0_0:notes"/>
          <p:cNvSpPr txBox="1">
            <a:spLocks noGrp="1"/>
          </p:cNvSpPr>
          <p:nvPr>
            <p:ph type="sldNum" idx="12"/>
          </p:nvPr>
        </p:nvSpPr>
        <p:spPr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d94dc68cb4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51" name="Google Shape;151;gd94dc68cb4_0_5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  </a:t>
            </a:r>
            <a:endParaRPr/>
          </a:p>
        </p:txBody>
      </p:sp>
      <p:sp>
        <p:nvSpPr>
          <p:cNvPr id="152" name="Google Shape;152;gd94dc68cb4_0_51:notes"/>
          <p:cNvSpPr txBox="1">
            <a:spLocks noGrp="1"/>
          </p:cNvSpPr>
          <p:nvPr>
            <p:ph type="sldNum" idx="12"/>
          </p:nvPr>
        </p:nvSpPr>
        <p:spPr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d800259b47_1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62" name="Google Shape;162;gd800259b47_1_126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gd800259b47_1_126:notes"/>
          <p:cNvSpPr txBox="1">
            <a:spLocks noGrp="1"/>
          </p:cNvSpPr>
          <p:nvPr>
            <p:ph type="sldNum" idx="12"/>
          </p:nvPr>
        </p:nvSpPr>
        <p:spPr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e49753c905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29" name="Google Shape;229;ge49753c905_0_226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ge49753c905_0_226:notes"/>
          <p:cNvSpPr txBox="1">
            <a:spLocks noGrp="1"/>
          </p:cNvSpPr>
          <p:nvPr>
            <p:ph type="sldNum" idx="12"/>
          </p:nvPr>
        </p:nvSpPr>
        <p:spPr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d94dc68cb4_0_9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36" name="Google Shape;236;gd94dc68cb4_0_995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7" name="Google Shape;237;gd94dc68cb4_0_995:notes"/>
          <p:cNvSpPr txBox="1">
            <a:spLocks noGrp="1"/>
          </p:cNvSpPr>
          <p:nvPr>
            <p:ph type="sldNum" idx="12"/>
          </p:nvPr>
        </p:nvSpPr>
        <p:spPr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cbd4e6470e_0_4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46" name="Google Shape;246;gcbd4e6470e_0_425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7" name="Google Shape;247;gcbd4e6470e_0_425:notes"/>
          <p:cNvSpPr txBox="1">
            <a:spLocks noGrp="1"/>
          </p:cNvSpPr>
          <p:nvPr>
            <p:ph type="sldNum" idx="12"/>
          </p:nvPr>
        </p:nvSpPr>
        <p:spPr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cbd4e6470e_0_4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54" name="Google Shape;254;gcbd4e6470e_0_433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5" name="Google Shape;255;gcbd4e6470e_0_433:notes"/>
          <p:cNvSpPr txBox="1">
            <a:spLocks noGrp="1"/>
          </p:cNvSpPr>
          <p:nvPr>
            <p:ph type="sldNum" idx="12"/>
          </p:nvPr>
        </p:nvSpPr>
        <p:spPr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d94dc68cb4_0_10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62" name="Google Shape;262;gd94dc68cb4_0_1010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gd94dc68cb4_0_1010:notes"/>
          <p:cNvSpPr txBox="1">
            <a:spLocks noGrp="1"/>
          </p:cNvSpPr>
          <p:nvPr>
            <p:ph type="sldNum" idx="12"/>
          </p:nvPr>
        </p:nvSpPr>
        <p:spPr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d94dc68cb4_0_1020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0" name="Google Shape;270;gd94dc68cb4_0_10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dadc62a0b5_0_27"/>
          <p:cNvSpPr/>
          <p:nvPr/>
        </p:nvSpPr>
        <p:spPr>
          <a:xfrm>
            <a:off x="0" y="3114675"/>
            <a:ext cx="533400" cy="212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83010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gdadc62a0b5_0_27"/>
          <p:cNvSpPr/>
          <p:nvPr/>
        </p:nvSpPr>
        <p:spPr>
          <a:xfrm>
            <a:off x="609600" y="3114675"/>
            <a:ext cx="7924800" cy="212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gdadc62a0b5_0_27"/>
          <p:cNvSpPr/>
          <p:nvPr/>
        </p:nvSpPr>
        <p:spPr>
          <a:xfrm>
            <a:off x="8610600" y="3114675"/>
            <a:ext cx="533400" cy="212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83010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gdadc62a0b5_0_27"/>
          <p:cNvSpPr txBox="1">
            <a:spLocks noGrp="1"/>
          </p:cNvSpPr>
          <p:nvPr>
            <p:ph type="ctrTitle"/>
          </p:nvPr>
        </p:nvSpPr>
        <p:spPr>
          <a:xfrm>
            <a:off x="0" y="1270750"/>
            <a:ext cx="9144000" cy="17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5280"/>
              <a:buFont typeface="Noto Sans Symbols"/>
              <a:buNone/>
              <a:defRPr sz="4800" b="1">
                <a:solidFill>
                  <a:srgbClr val="91010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gdadc62a0b5_0_27"/>
          <p:cNvSpPr txBox="1">
            <a:spLocks noGrp="1"/>
          </p:cNvSpPr>
          <p:nvPr>
            <p:ph type="subTitle" idx="1"/>
          </p:nvPr>
        </p:nvSpPr>
        <p:spPr>
          <a:xfrm>
            <a:off x="1322921" y="3426759"/>
            <a:ext cx="6498300" cy="9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None/>
              <a:defRPr sz="1800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8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19" name="Google Shape;19;gdadc62a0b5_0_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9624" y="46972"/>
            <a:ext cx="1220812" cy="117186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gdadc62a0b5_0_27"/>
          <p:cNvSpPr/>
          <p:nvPr/>
        </p:nvSpPr>
        <p:spPr>
          <a:xfrm>
            <a:off x="8110606" y="5647817"/>
            <a:ext cx="516600" cy="516600"/>
          </a:xfrm>
          <a:prstGeom prst="ellipse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gdadc62a0b5_0_27"/>
          <p:cNvSpPr/>
          <p:nvPr/>
        </p:nvSpPr>
        <p:spPr>
          <a:xfrm>
            <a:off x="7749685" y="5463685"/>
            <a:ext cx="1242000" cy="1242000"/>
          </a:xfrm>
          <a:prstGeom prst="ellipse">
            <a:avLst/>
          </a:prstGeom>
          <a:noFill/>
          <a:ln w="349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" name="Google Shape;22;gdadc62a0b5_0_27"/>
          <p:cNvCxnSpPr/>
          <p:nvPr/>
        </p:nvCxnSpPr>
        <p:spPr>
          <a:xfrm>
            <a:off x="8367977" y="5638907"/>
            <a:ext cx="0" cy="65670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gdadc62a0b5_0_27"/>
          <p:cNvCxnSpPr/>
          <p:nvPr/>
        </p:nvCxnSpPr>
        <p:spPr>
          <a:xfrm>
            <a:off x="8292745" y="5895287"/>
            <a:ext cx="0" cy="39600"/>
          </a:xfrm>
          <a:prstGeom prst="straightConnector1">
            <a:avLst/>
          </a:prstGeom>
          <a:noFill/>
          <a:ln w="28575" cap="rnd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" name="Google Shape;24;gdadc62a0b5_0_27"/>
          <p:cNvSpPr/>
          <p:nvPr/>
        </p:nvSpPr>
        <p:spPr>
          <a:xfrm>
            <a:off x="8482803" y="5847774"/>
            <a:ext cx="35700" cy="132600"/>
          </a:xfrm>
          <a:prstGeom prst="rect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gdadc62a0b5_0_27"/>
          <p:cNvSpPr/>
          <p:nvPr/>
        </p:nvSpPr>
        <p:spPr>
          <a:xfrm>
            <a:off x="8431330" y="5895286"/>
            <a:ext cx="134700" cy="37500"/>
          </a:xfrm>
          <a:prstGeom prst="roundRect">
            <a:avLst>
              <a:gd name="adj" fmla="val 21764"/>
            </a:avLst>
          </a:prstGeom>
          <a:solidFill>
            <a:srgbClr val="FFFFFF"/>
          </a:solidFill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" name="Google Shape;26;gdadc62a0b5_0_27"/>
          <p:cNvCxnSpPr/>
          <p:nvPr/>
        </p:nvCxnSpPr>
        <p:spPr>
          <a:xfrm rot="10800000">
            <a:off x="8041419" y="6293731"/>
            <a:ext cx="655200" cy="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gdadc62a0b5_0_27"/>
          <p:cNvSpPr/>
          <p:nvPr/>
        </p:nvSpPr>
        <p:spPr>
          <a:xfrm>
            <a:off x="8429350" y="5843814"/>
            <a:ext cx="138600" cy="138600"/>
          </a:xfrm>
          <a:prstGeom prst="ellipse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" name="Google Shape;28;gdadc62a0b5_0_27"/>
          <p:cNvCxnSpPr/>
          <p:nvPr/>
        </p:nvCxnSpPr>
        <p:spPr>
          <a:xfrm>
            <a:off x="8660983" y="5806198"/>
            <a:ext cx="35700" cy="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" name="Google Shape;29;gdadc62a0b5_0_27"/>
          <p:cNvCxnSpPr/>
          <p:nvPr/>
        </p:nvCxnSpPr>
        <p:spPr>
          <a:xfrm>
            <a:off x="8660983" y="5849753"/>
            <a:ext cx="35700" cy="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gdadc62a0b5_0_27"/>
          <p:cNvCxnSpPr/>
          <p:nvPr/>
        </p:nvCxnSpPr>
        <p:spPr>
          <a:xfrm>
            <a:off x="8660983" y="5893309"/>
            <a:ext cx="35700" cy="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gdadc62a0b5_0_27"/>
          <p:cNvCxnSpPr/>
          <p:nvPr/>
        </p:nvCxnSpPr>
        <p:spPr>
          <a:xfrm>
            <a:off x="8660983" y="5936865"/>
            <a:ext cx="35700" cy="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" name="Google Shape;32;gdadc62a0b5_0_27"/>
          <p:cNvCxnSpPr/>
          <p:nvPr/>
        </p:nvCxnSpPr>
        <p:spPr>
          <a:xfrm>
            <a:off x="8660983" y="5980421"/>
            <a:ext cx="35700" cy="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" name="Google Shape;33;gdadc62a0b5_0_27"/>
          <p:cNvSpPr/>
          <p:nvPr/>
        </p:nvSpPr>
        <p:spPr>
          <a:xfrm>
            <a:off x="8371932" y="5647817"/>
            <a:ext cx="69300" cy="170400"/>
          </a:xfrm>
          <a:prstGeom prst="rightBracket">
            <a:avLst>
              <a:gd name="adj" fmla="val 37682"/>
            </a:avLst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gdadc62a0b5_0_27"/>
          <p:cNvSpPr/>
          <p:nvPr/>
        </p:nvSpPr>
        <p:spPr>
          <a:xfrm>
            <a:off x="8589711" y="5760663"/>
            <a:ext cx="105000" cy="261300"/>
          </a:xfrm>
          <a:prstGeom prst="rightBracket">
            <a:avLst>
              <a:gd name="adj" fmla="val 29380"/>
            </a:avLst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" name="Google Shape;35;gdadc62a0b5_0_27"/>
          <p:cNvCxnSpPr/>
          <p:nvPr/>
        </p:nvCxnSpPr>
        <p:spPr>
          <a:xfrm>
            <a:off x="8375891" y="5709191"/>
            <a:ext cx="59400" cy="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" name="Google Shape;36;gdadc62a0b5_0_27"/>
          <p:cNvCxnSpPr/>
          <p:nvPr/>
        </p:nvCxnSpPr>
        <p:spPr>
          <a:xfrm>
            <a:off x="8377871" y="5750765"/>
            <a:ext cx="59400" cy="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" name="Google Shape;37;gdadc62a0b5_0_27"/>
          <p:cNvSpPr/>
          <p:nvPr/>
        </p:nvSpPr>
        <p:spPr>
          <a:xfrm rot="-5400000">
            <a:off x="8297513" y="5906429"/>
            <a:ext cx="141000" cy="653400"/>
          </a:xfrm>
          <a:prstGeom prst="rightBracket">
            <a:avLst>
              <a:gd name="adj" fmla="val 100834"/>
            </a:avLst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gdadc62a0b5_0_27"/>
          <p:cNvSpPr/>
          <p:nvPr/>
        </p:nvSpPr>
        <p:spPr>
          <a:xfrm rot="-5400000">
            <a:off x="8430305" y="6030982"/>
            <a:ext cx="102900" cy="77100"/>
          </a:xfrm>
          <a:prstGeom prst="arc">
            <a:avLst>
              <a:gd name="adj1" fmla="val 16200000"/>
              <a:gd name="adj2" fmla="val 21521912"/>
            </a:avLst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" name="Google Shape;39;gdadc62a0b5_0_27"/>
          <p:cNvCxnSpPr/>
          <p:nvPr/>
        </p:nvCxnSpPr>
        <p:spPr>
          <a:xfrm>
            <a:off x="8476861" y="6018033"/>
            <a:ext cx="130800" cy="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0" name="Google Shape;40;gdadc62a0b5_0_27"/>
          <p:cNvCxnSpPr/>
          <p:nvPr/>
        </p:nvCxnSpPr>
        <p:spPr>
          <a:xfrm>
            <a:off x="8443213" y="6063570"/>
            <a:ext cx="0" cy="9900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1" name="Google Shape;41;gdadc62a0b5_0_27"/>
          <p:cNvCxnSpPr/>
          <p:nvPr/>
        </p:nvCxnSpPr>
        <p:spPr>
          <a:xfrm>
            <a:off x="8435289" y="6208092"/>
            <a:ext cx="83100" cy="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2" name="Google Shape;42;gdadc62a0b5_0_27"/>
          <p:cNvCxnSpPr/>
          <p:nvPr/>
        </p:nvCxnSpPr>
        <p:spPr>
          <a:xfrm>
            <a:off x="8435289" y="6251648"/>
            <a:ext cx="83100" cy="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3" name="Google Shape;43;gdadc62a0b5_0_27"/>
          <p:cNvCxnSpPr/>
          <p:nvPr/>
        </p:nvCxnSpPr>
        <p:spPr>
          <a:xfrm>
            <a:off x="8530316" y="6208098"/>
            <a:ext cx="33600" cy="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4" name="Google Shape;44;gdadc62a0b5_0_27"/>
          <p:cNvCxnSpPr/>
          <p:nvPr/>
        </p:nvCxnSpPr>
        <p:spPr>
          <a:xfrm>
            <a:off x="8577832" y="6208103"/>
            <a:ext cx="33600" cy="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" name="Google Shape;45;gdadc62a0b5_0_27"/>
          <p:cNvCxnSpPr/>
          <p:nvPr/>
        </p:nvCxnSpPr>
        <p:spPr>
          <a:xfrm>
            <a:off x="8510516" y="6175681"/>
            <a:ext cx="0" cy="120000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gdadc62a0b5_0_27"/>
          <p:cNvSpPr/>
          <p:nvPr/>
        </p:nvSpPr>
        <p:spPr>
          <a:xfrm rot="5400000">
            <a:off x="8037194" y="5541077"/>
            <a:ext cx="228000" cy="429600"/>
          </a:xfrm>
          <a:prstGeom prst="arc">
            <a:avLst>
              <a:gd name="adj1" fmla="val 16200000"/>
              <a:gd name="adj2" fmla="val 1025193"/>
            </a:avLst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gdadc62a0b5_0_27"/>
          <p:cNvSpPr/>
          <p:nvPr/>
        </p:nvSpPr>
        <p:spPr>
          <a:xfrm rot="-5400000" flipH="1">
            <a:off x="8278898" y="6018027"/>
            <a:ext cx="128700" cy="267300"/>
          </a:xfrm>
          <a:prstGeom prst="arc">
            <a:avLst>
              <a:gd name="adj1" fmla="val 16200000"/>
              <a:gd name="adj2" fmla="val 1025193"/>
            </a:avLst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gdadc62a0b5_0_27"/>
          <p:cNvSpPr/>
          <p:nvPr/>
        </p:nvSpPr>
        <p:spPr>
          <a:xfrm>
            <a:off x="8040614" y="5830943"/>
            <a:ext cx="71400" cy="136500"/>
          </a:xfrm>
          <a:prstGeom prst="roundRect">
            <a:avLst>
              <a:gd name="adj" fmla="val 33334"/>
            </a:avLst>
          </a:prstGeom>
          <a:noFill/>
          <a:ln w="2857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gdadc62a0b5_0_27"/>
          <p:cNvSpPr txBox="1"/>
          <p:nvPr/>
        </p:nvSpPr>
        <p:spPr>
          <a:xfrm>
            <a:off x="8001001" y="6300431"/>
            <a:ext cx="737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A5A5A5"/>
                </a:solidFill>
                <a:latin typeface="Bell MT"/>
                <a:ea typeface="Bell MT"/>
                <a:cs typeface="Bell MT"/>
                <a:sym typeface="Bell MT"/>
              </a:rPr>
              <a:t>IRAL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dadc62a0b5_0_64"/>
          <p:cNvSpPr txBox="1">
            <a:spLocks noGrp="1"/>
          </p:cNvSpPr>
          <p:nvPr>
            <p:ph type="body" idx="1"/>
          </p:nvPr>
        </p:nvSpPr>
        <p:spPr>
          <a:xfrm>
            <a:off x="533400" y="1447800"/>
            <a:ext cx="86106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30861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venir"/>
              <a:buChar char="◆"/>
              <a:defRPr>
                <a:latin typeface="Avenir"/>
                <a:ea typeface="Avenir"/>
                <a:cs typeface="Avenir"/>
                <a:sym typeface="Avenir"/>
              </a:defRPr>
            </a:lvl1pPr>
            <a:lvl2pPr marL="914400" lvl="1" indent="-30861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venir"/>
              <a:buChar char="◆"/>
              <a:defRPr>
                <a:latin typeface="Avenir"/>
                <a:ea typeface="Avenir"/>
                <a:cs typeface="Avenir"/>
                <a:sym typeface="Avenir"/>
              </a:defRPr>
            </a:lvl2pPr>
            <a:lvl3pPr marL="1371600" lvl="2" indent="-30861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venir"/>
              <a:buChar char="◆"/>
              <a:defRPr>
                <a:latin typeface="Avenir"/>
                <a:ea typeface="Avenir"/>
                <a:cs typeface="Avenir"/>
                <a:sym typeface="Avenir"/>
              </a:defRPr>
            </a:lvl3pPr>
            <a:lvl4pPr marL="1828800" lvl="3" indent="-30861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venir"/>
              <a:buChar char="◆"/>
              <a:defRPr>
                <a:latin typeface="Avenir"/>
                <a:ea typeface="Avenir"/>
                <a:cs typeface="Avenir"/>
                <a:sym typeface="Avenir"/>
              </a:defRPr>
            </a:lvl4pPr>
            <a:lvl5pPr marL="2286000" lvl="4" indent="-30861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venir"/>
              <a:buChar char="◆"/>
              <a:defRPr>
                <a:latin typeface="Avenir"/>
                <a:ea typeface="Avenir"/>
                <a:cs typeface="Avenir"/>
                <a:sym typeface="Avenir"/>
              </a:defRPr>
            </a:lvl5pPr>
            <a:lvl6pPr marL="2743200" lvl="5" indent="-354329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venir"/>
              <a:buChar char="⚫"/>
              <a:defRPr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lvl="6" indent="-354329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venir"/>
              <a:buChar char="⚫"/>
              <a:defRPr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lvl="7" indent="-354329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venir"/>
              <a:buChar char="⚫"/>
              <a:defRPr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lvl="8" indent="-354329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venir"/>
              <a:buChar char="⚫"/>
              <a:defRPr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52" name="Google Shape;52;gdadc62a0b5_0_64"/>
          <p:cNvSpPr txBox="1">
            <a:spLocks noGrp="1"/>
          </p:cNvSpPr>
          <p:nvPr>
            <p:ph type="title"/>
          </p:nvPr>
        </p:nvSpPr>
        <p:spPr>
          <a:xfrm>
            <a:off x="381000" y="260350"/>
            <a:ext cx="89154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3" name="Google Shape;53;gdadc62a0b5_0_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31166" y="123538"/>
            <a:ext cx="1062047" cy="1019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dadc62a0b5_0_68"/>
          <p:cNvSpPr txBox="1">
            <a:spLocks noGrp="1"/>
          </p:cNvSpPr>
          <p:nvPr>
            <p:ph type="title"/>
          </p:nvPr>
        </p:nvSpPr>
        <p:spPr>
          <a:xfrm>
            <a:off x="549275" y="2403144"/>
            <a:ext cx="80565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600" b="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gdadc62a0b5_0_68"/>
          <p:cNvSpPr txBox="1">
            <a:spLocks noGrp="1"/>
          </p:cNvSpPr>
          <p:nvPr>
            <p:ph type="body" idx="1"/>
          </p:nvPr>
        </p:nvSpPr>
        <p:spPr>
          <a:xfrm>
            <a:off x="549275" y="3736005"/>
            <a:ext cx="80565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6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2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98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98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gdadc62a0b5_0_68"/>
          <p:cNvSpPr txBox="1">
            <a:spLocks noGrp="1"/>
          </p:cNvSpPr>
          <p:nvPr>
            <p:ph type="dt" idx="10"/>
          </p:nvPr>
        </p:nvSpPr>
        <p:spPr>
          <a:xfrm>
            <a:off x="5629275" y="6275388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gdadc62a0b5_0_68"/>
          <p:cNvSpPr txBox="1">
            <a:spLocks noGrp="1"/>
          </p:cNvSpPr>
          <p:nvPr>
            <p:ph type="ftr" idx="11"/>
          </p:nvPr>
        </p:nvSpPr>
        <p:spPr>
          <a:xfrm>
            <a:off x="265113" y="6275388"/>
            <a:ext cx="484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gdadc62a0b5_0_68"/>
          <p:cNvSpPr txBox="1">
            <a:spLocks noGrp="1"/>
          </p:cNvSpPr>
          <p:nvPr>
            <p:ph type="sldNum" idx="12"/>
          </p:nvPr>
        </p:nvSpPr>
        <p:spPr>
          <a:xfrm>
            <a:off x="7897813" y="6275388"/>
            <a:ext cx="990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0" name="Google Shape;60;gdadc62a0b5_0_6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31166" y="123538"/>
            <a:ext cx="1062047" cy="1019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dadc62a0b5_0_75"/>
          <p:cNvSpPr txBox="1">
            <a:spLocks noGrp="1"/>
          </p:cNvSpPr>
          <p:nvPr>
            <p:ph type="body" idx="1"/>
          </p:nvPr>
        </p:nvSpPr>
        <p:spPr>
          <a:xfrm>
            <a:off x="549274" y="1605624"/>
            <a:ext cx="3840600" cy="7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60"/>
              <a:buNone/>
              <a:defRPr sz="2800" b="1">
                <a:solidFill>
                  <a:srgbClr val="91010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gdadc62a0b5_0_75"/>
          <p:cNvSpPr txBox="1">
            <a:spLocks noGrp="1"/>
          </p:cNvSpPr>
          <p:nvPr>
            <p:ph type="body" idx="2"/>
          </p:nvPr>
        </p:nvSpPr>
        <p:spPr>
          <a:xfrm>
            <a:off x="549274" y="2499815"/>
            <a:ext cx="3840600" cy="35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528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80"/>
              <a:buChar char="◆"/>
              <a:defRPr sz="2400"/>
            </a:lvl1pPr>
            <a:lvl2pPr marL="914400" lvl="1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◆"/>
              <a:defRPr sz="2000"/>
            </a:lvl2pPr>
            <a:lvl3pPr marL="1371600" lvl="2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◆"/>
              <a:defRPr sz="2000"/>
            </a:lvl3pPr>
            <a:lvl4pPr marL="1828800" lvl="3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◆"/>
              <a:defRPr sz="20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◆"/>
              <a:defRPr sz="2000"/>
            </a:lvl5pPr>
            <a:lvl6pPr marL="2743200" lvl="5" indent="-34036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6pPr>
            <a:lvl7pPr marL="3200400" lvl="6" indent="-34036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7pPr>
            <a:lvl8pPr marL="3657600" lvl="7" indent="-34035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8pPr>
            <a:lvl9pPr marL="4114800" lvl="8" indent="-34035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9pPr>
          </a:lstStyle>
          <a:p>
            <a:endParaRPr/>
          </a:p>
        </p:txBody>
      </p:sp>
      <p:sp>
        <p:nvSpPr>
          <p:cNvPr id="64" name="Google Shape;64;gdadc62a0b5_0_75"/>
          <p:cNvSpPr txBox="1">
            <a:spLocks noGrp="1"/>
          </p:cNvSpPr>
          <p:nvPr>
            <p:ph type="body" idx="3"/>
          </p:nvPr>
        </p:nvSpPr>
        <p:spPr>
          <a:xfrm>
            <a:off x="4751070" y="1605624"/>
            <a:ext cx="3840600" cy="7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60"/>
              <a:buNone/>
              <a:defRPr sz="2800" b="1">
                <a:solidFill>
                  <a:srgbClr val="91010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gdadc62a0b5_0_75"/>
          <p:cNvSpPr txBox="1">
            <a:spLocks noGrp="1"/>
          </p:cNvSpPr>
          <p:nvPr>
            <p:ph type="body" idx="4"/>
          </p:nvPr>
        </p:nvSpPr>
        <p:spPr>
          <a:xfrm>
            <a:off x="4751070" y="2499815"/>
            <a:ext cx="3840600" cy="35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528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80"/>
              <a:buChar char="◆"/>
              <a:defRPr sz="2400"/>
            </a:lvl1pPr>
            <a:lvl2pPr marL="914400" lvl="1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◆"/>
              <a:defRPr sz="2000"/>
            </a:lvl2pPr>
            <a:lvl3pPr marL="1371600" lvl="2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◆"/>
              <a:defRPr sz="2000"/>
            </a:lvl3pPr>
            <a:lvl4pPr marL="1828800" lvl="3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◆"/>
              <a:defRPr sz="20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◆"/>
              <a:defRPr sz="2000"/>
            </a:lvl5pPr>
            <a:lvl6pPr marL="2743200" lvl="5" indent="-34036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6pPr>
            <a:lvl7pPr marL="3200400" lvl="6" indent="-34036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7pPr>
            <a:lvl8pPr marL="3657600" lvl="7" indent="-34035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8pPr>
            <a:lvl9pPr marL="4114800" lvl="8" indent="-34035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9pPr>
          </a:lstStyle>
          <a:p>
            <a:endParaRPr/>
          </a:p>
        </p:txBody>
      </p:sp>
      <p:sp>
        <p:nvSpPr>
          <p:cNvPr id="66" name="Google Shape;66;gdadc62a0b5_0_75"/>
          <p:cNvSpPr txBox="1">
            <a:spLocks noGrp="1"/>
          </p:cNvSpPr>
          <p:nvPr>
            <p:ph type="dt" idx="10"/>
          </p:nvPr>
        </p:nvSpPr>
        <p:spPr>
          <a:xfrm>
            <a:off x="5629275" y="6275388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gdadc62a0b5_0_75"/>
          <p:cNvSpPr txBox="1">
            <a:spLocks noGrp="1"/>
          </p:cNvSpPr>
          <p:nvPr>
            <p:ph type="ftr" idx="11"/>
          </p:nvPr>
        </p:nvSpPr>
        <p:spPr>
          <a:xfrm>
            <a:off x="265113" y="6275388"/>
            <a:ext cx="484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gdadc62a0b5_0_75"/>
          <p:cNvSpPr txBox="1">
            <a:spLocks noGrp="1"/>
          </p:cNvSpPr>
          <p:nvPr>
            <p:ph type="sldNum" idx="12"/>
          </p:nvPr>
        </p:nvSpPr>
        <p:spPr>
          <a:xfrm>
            <a:off x="7897813" y="6275388"/>
            <a:ext cx="990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9" name="Google Shape;69;gdadc62a0b5_0_75"/>
          <p:cNvSpPr txBox="1">
            <a:spLocks noGrp="1"/>
          </p:cNvSpPr>
          <p:nvPr>
            <p:ph type="title"/>
          </p:nvPr>
        </p:nvSpPr>
        <p:spPr>
          <a:xfrm>
            <a:off x="381000" y="76200"/>
            <a:ext cx="89916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dadc62a0b5_0_23"/>
          <p:cNvSpPr txBox="1">
            <a:spLocks noGrp="1"/>
          </p:cNvSpPr>
          <p:nvPr>
            <p:ph type="body" idx="1"/>
          </p:nvPr>
        </p:nvSpPr>
        <p:spPr>
          <a:xfrm>
            <a:off x="533400" y="1447800"/>
            <a:ext cx="86106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35306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A5A5A5"/>
              </a:buClr>
              <a:buSzPts val="1960"/>
              <a:buFont typeface="Noto Sans Symbols"/>
              <a:buChar char="◆"/>
              <a:defRPr sz="2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352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680"/>
              <a:buFont typeface="Noto Sans Symbols"/>
              <a:buChar char="◆"/>
              <a:defRPr sz="2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Noto Sans Symbols"/>
              <a:buChar char="◆"/>
              <a:defRPr sz="20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0861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60"/>
              <a:buFont typeface="Noto Sans Symbols"/>
              <a:buChar char="◆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29972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120"/>
              <a:buFont typeface="Noto Sans Symbols"/>
              <a:buChar char="◆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5432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980"/>
              <a:buFont typeface="Noto Sans Symbols"/>
              <a:buChar char="⚫"/>
              <a:defRPr sz="1800" b="0" i="0" u="none" strike="noStrike" cap="non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432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Char char="⚫"/>
              <a:defRPr sz="1800" b="0" i="0" u="none" strike="noStrike" cap="non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432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980"/>
              <a:buFont typeface="Noto Sans Symbols"/>
              <a:buChar char="⚫"/>
              <a:defRPr sz="1800" b="0" i="0" u="none" strike="noStrike" cap="non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432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Char char="⚫"/>
              <a:defRPr sz="1800" b="0" i="0" u="none" strike="noStrike" cap="non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1" name="Google Shape;11;gdadc62a0b5_0_23"/>
          <p:cNvSpPr/>
          <p:nvPr/>
        </p:nvSpPr>
        <p:spPr>
          <a:xfrm>
            <a:off x="8382000" y="6400800"/>
            <a:ext cx="533400" cy="1524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2000" b="0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gdadc62a0b5_0_23"/>
          <p:cNvSpPr txBox="1">
            <a:spLocks noGrp="1"/>
          </p:cNvSpPr>
          <p:nvPr>
            <p:ph type="title"/>
          </p:nvPr>
        </p:nvSpPr>
        <p:spPr>
          <a:xfrm>
            <a:off x="381000" y="260350"/>
            <a:ext cx="89154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91010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600" b="0" i="0" u="none" strike="noStrike" cap="none">
                <a:solidFill>
                  <a:srgbClr val="9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600" b="0" i="0" u="none" strike="noStrike" cap="none">
                <a:solidFill>
                  <a:srgbClr val="9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600" b="0" i="0" u="none" strike="noStrike" cap="none">
                <a:solidFill>
                  <a:srgbClr val="9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600" b="0" i="0" u="none" strike="noStrike" cap="none">
                <a:solidFill>
                  <a:srgbClr val="9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6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6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6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6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mat@umbc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"/>
          <p:cNvSpPr txBox="1">
            <a:spLocks noGrp="1"/>
          </p:cNvSpPr>
          <p:nvPr>
            <p:ph type="ctrTitle"/>
          </p:nvPr>
        </p:nvSpPr>
        <p:spPr>
          <a:xfrm>
            <a:off x="0" y="1270750"/>
            <a:ext cx="9144000" cy="17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5280"/>
              <a:buFont typeface="Noto Sans Symbols"/>
              <a:buNone/>
            </a:pPr>
            <a:r>
              <a:rPr lang="en-US" sz="4000">
                <a:latin typeface="Garamond"/>
                <a:ea typeface="Garamond"/>
                <a:cs typeface="Garamond"/>
                <a:sym typeface="Garamond"/>
              </a:rPr>
              <a:t> Neural Variational Learning for Grounded Language Acquisition</a:t>
            </a:r>
            <a:endParaRPr sz="4000"/>
          </a:p>
        </p:txBody>
      </p:sp>
      <p:sp>
        <p:nvSpPr>
          <p:cNvPr id="76" name="Google Shape;76;p1"/>
          <p:cNvSpPr txBox="1">
            <a:spLocks noGrp="1"/>
          </p:cNvSpPr>
          <p:nvPr>
            <p:ph type="subTitle" idx="1"/>
          </p:nvPr>
        </p:nvSpPr>
        <p:spPr>
          <a:xfrm>
            <a:off x="1322921" y="3426759"/>
            <a:ext cx="64983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80"/>
              <a:buNone/>
            </a:pPr>
            <a:r>
              <a:rPr lang="en-US" sz="2800" b="1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Nisha Pillai </a:t>
            </a:r>
            <a:r>
              <a:rPr lang="en-US" b="1">
                <a:latin typeface="Garamond"/>
                <a:ea typeface="Garamond"/>
                <a:cs typeface="Garamond"/>
                <a:sym typeface="Garamond"/>
              </a:rPr>
              <a:t>(npillai1@umbc.edu) </a:t>
            </a:r>
            <a:endParaRPr b="1"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80"/>
              <a:buNone/>
            </a:pPr>
            <a:r>
              <a:rPr lang="en-US" sz="2800" b="1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Cynthia Matuszek</a:t>
            </a:r>
            <a:r>
              <a:rPr lang="en-US" b="1">
                <a:latin typeface="Garamond"/>
                <a:ea typeface="Garamond"/>
                <a:cs typeface="Garamond"/>
                <a:sym typeface="Garamond"/>
              </a:rPr>
              <a:t> (</a:t>
            </a:r>
            <a:r>
              <a:rPr lang="en-US" b="1">
                <a:uFill>
                  <a:noFill/>
                </a:uFill>
                <a:latin typeface="Garamond"/>
                <a:ea typeface="Garamond"/>
                <a:cs typeface="Garamond"/>
                <a:sym typeface="Garamond"/>
                <a:hlinkClick r:id="rId3"/>
              </a:rPr>
              <a:t>cmat@umbc.edu</a:t>
            </a:r>
            <a:r>
              <a:rPr lang="en-US" b="1">
                <a:latin typeface="Garamond"/>
                <a:ea typeface="Garamond"/>
                <a:cs typeface="Garamond"/>
                <a:sym typeface="Garamond"/>
              </a:rPr>
              <a:t>)</a:t>
            </a:r>
            <a:endParaRPr b="1"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80"/>
              <a:buNone/>
            </a:pPr>
            <a:r>
              <a:rPr lang="en-US" sz="2800" b="1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Francis Ferraro</a:t>
            </a:r>
            <a:r>
              <a:rPr lang="en-US" b="1">
                <a:latin typeface="Garamond"/>
                <a:ea typeface="Garamond"/>
                <a:cs typeface="Garamond"/>
                <a:sym typeface="Garamond"/>
              </a:rPr>
              <a:t> (ferraro@umbc.edu)</a:t>
            </a:r>
            <a:endParaRPr sz="2600" b="1">
              <a:solidFill>
                <a:srgbClr val="66666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7" name="Google Shape;77;p1"/>
          <p:cNvSpPr txBox="1"/>
          <p:nvPr/>
        </p:nvSpPr>
        <p:spPr>
          <a:xfrm>
            <a:off x="0" y="5840700"/>
            <a:ext cx="8275500" cy="9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Interactive Robotics and Language Lab</a:t>
            </a:r>
            <a:endParaRPr sz="1800">
              <a:solidFill>
                <a:srgbClr val="666666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University of Maryland, Baltimore County</a:t>
            </a:r>
            <a:endParaRPr sz="2400">
              <a:solidFill>
                <a:srgbClr val="66666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d94dc68cb4_0_968"/>
          <p:cNvSpPr txBox="1">
            <a:spLocks noGrp="1"/>
          </p:cNvSpPr>
          <p:nvPr>
            <p:ph type="title"/>
          </p:nvPr>
        </p:nvSpPr>
        <p:spPr>
          <a:xfrm>
            <a:off x="381000" y="260350"/>
            <a:ext cx="89154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Concept Grounding Problem 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84" name="Google Shape;84;gd94dc68cb4_0_968"/>
          <p:cNvSpPr txBox="1">
            <a:spLocks noGrp="1"/>
          </p:cNvSpPr>
          <p:nvPr>
            <p:ph type="body" idx="1"/>
          </p:nvPr>
        </p:nvSpPr>
        <p:spPr>
          <a:xfrm>
            <a:off x="533400" y="2668800"/>
            <a:ext cx="8610600" cy="3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◆"/>
            </a:pPr>
            <a:r>
              <a:rPr lang="en-US" sz="2400"/>
              <a:t>Concept Grounding: Ability to understand “concepts”</a:t>
            </a:r>
            <a:endParaRPr sz="2400"/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◆"/>
            </a:pPr>
            <a:r>
              <a:rPr lang="en-US" sz="2200"/>
              <a:t>Specific attributes, object type, shape</a:t>
            </a:r>
            <a:endParaRPr sz="2200"/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◆"/>
            </a:pPr>
            <a:r>
              <a:rPr lang="en-US" sz="2200"/>
              <a:t>Fixed set high-level categories</a:t>
            </a:r>
            <a:endParaRPr sz="2200"/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◆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Goal: Generalize language acquisition by moving away from predefined categories</a:t>
            </a:r>
            <a:endParaRPr sz="2400"/>
          </a:p>
          <a:p>
            <a:pPr marL="914400" lvl="1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◆"/>
            </a:pPr>
            <a:r>
              <a:rPr lang="en-US" sz="2200"/>
              <a:t>General classifiers</a:t>
            </a:r>
            <a:endParaRPr sz="2200"/>
          </a:p>
        </p:txBody>
      </p:sp>
      <p:pic>
        <p:nvPicPr>
          <p:cNvPr id="85" name="Google Shape;85;gd94dc68cb4_0_9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5400" y="1373050"/>
            <a:ext cx="6858000" cy="1234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e3ee512b2f_0_10"/>
          <p:cNvSpPr txBox="1">
            <a:spLocks noGrp="1"/>
          </p:cNvSpPr>
          <p:nvPr>
            <p:ph type="title"/>
          </p:nvPr>
        </p:nvSpPr>
        <p:spPr>
          <a:xfrm>
            <a:off x="5525" y="2052750"/>
            <a:ext cx="9144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600"/>
              <a:t>Attribute Concepts ⟷ Visual Percepts</a:t>
            </a:r>
            <a:endParaRPr sz="4000"/>
          </a:p>
        </p:txBody>
      </p:sp>
      <p:sp>
        <p:nvSpPr>
          <p:cNvPr id="91" name="Google Shape;91;ge3ee512b2f_0_10"/>
          <p:cNvSpPr txBox="1">
            <a:spLocks noGrp="1"/>
          </p:cNvSpPr>
          <p:nvPr>
            <p:ph type="body" idx="1"/>
          </p:nvPr>
        </p:nvSpPr>
        <p:spPr>
          <a:xfrm>
            <a:off x="549275" y="3202605"/>
            <a:ext cx="80565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ct val="52500"/>
              <a:buFont typeface="Arial"/>
              <a:buNone/>
            </a:pPr>
            <a:r>
              <a:rPr lang="en-US" sz="2400">
                <a:solidFill>
                  <a:srgbClr val="008F00"/>
                </a:solidFill>
                <a:latin typeface="Avenir"/>
                <a:ea typeface="Avenir"/>
                <a:cs typeface="Avenir"/>
                <a:sym typeface="Avenir"/>
              </a:rPr>
              <a:t>Category-free</a:t>
            </a:r>
            <a:r>
              <a:rPr lang="en-US" sz="2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language model using the </a:t>
            </a:r>
            <a:r>
              <a:rPr lang="en-US" sz="2400">
                <a:solidFill>
                  <a:srgbClr val="008F00"/>
                </a:solidFill>
                <a:latin typeface="Avenir"/>
                <a:ea typeface="Avenir"/>
                <a:cs typeface="Avenir"/>
                <a:sym typeface="Avenir"/>
              </a:rPr>
              <a:t>comprehension of visual features</a:t>
            </a:r>
            <a:r>
              <a:rPr lang="en-US" sz="2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to enhance grounded language acquisition in limited resource settings, with </a:t>
            </a:r>
            <a:r>
              <a:rPr lang="en-US" sz="2400">
                <a:solidFill>
                  <a:srgbClr val="008F00"/>
                </a:solidFill>
                <a:latin typeface="Avenir"/>
                <a:ea typeface="Avenir"/>
                <a:cs typeface="Avenir"/>
                <a:sym typeface="Avenir"/>
              </a:rPr>
              <a:t>no pre-trained image models necessary</a:t>
            </a:r>
            <a:endParaRPr sz="26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e49753c905_0_0"/>
          <p:cNvSpPr txBox="1">
            <a:spLocks noGrp="1"/>
          </p:cNvSpPr>
          <p:nvPr>
            <p:ph type="title"/>
          </p:nvPr>
        </p:nvSpPr>
        <p:spPr>
          <a:xfrm>
            <a:off x="381000" y="260350"/>
            <a:ext cx="89154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Approach</a:t>
            </a:r>
            <a:endParaRPr/>
          </a:p>
        </p:txBody>
      </p:sp>
      <p:grpSp>
        <p:nvGrpSpPr>
          <p:cNvPr id="98" name="Google Shape;98;ge49753c905_0_0"/>
          <p:cNvGrpSpPr/>
          <p:nvPr/>
        </p:nvGrpSpPr>
        <p:grpSpPr>
          <a:xfrm>
            <a:off x="3813048" y="4606921"/>
            <a:ext cx="94140" cy="716951"/>
            <a:chOff x="1229400" y="18923"/>
            <a:chExt cx="80400" cy="609600"/>
          </a:xfrm>
        </p:grpSpPr>
        <p:sp>
          <p:nvSpPr>
            <p:cNvPr id="99" name="Google Shape;99;ge49753c905_0_0"/>
            <p:cNvSpPr/>
            <p:nvPr/>
          </p:nvSpPr>
          <p:spPr>
            <a:xfrm rot="5400000">
              <a:off x="964800" y="283523"/>
              <a:ext cx="609600" cy="80400"/>
            </a:xfrm>
            <a:prstGeom prst="rect">
              <a:avLst/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ge49753c905_0_0"/>
            <p:cNvSpPr/>
            <p:nvPr/>
          </p:nvSpPr>
          <p:spPr>
            <a:xfrm rot="5400000">
              <a:off x="1238439" y="66584"/>
              <a:ext cx="62100" cy="56400"/>
            </a:xfrm>
            <a:prstGeom prst="ellipse">
              <a:avLst/>
            </a:prstGeom>
            <a:solidFill>
              <a:srgbClr val="FF00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ge49753c905_0_0"/>
            <p:cNvSpPr/>
            <p:nvPr/>
          </p:nvSpPr>
          <p:spPr>
            <a:xfrm rot="5400000">
              <a:off x="1238439" y="182850"/>
              <a:ext cx="62100" cy="56400"/>
            </a:xfrm>
            <a:prstGeom prst="ellipse">
              <a:avLst/>
            </a:prstGeom>
            <a:solidFill>
              <a:srgbClr val="0000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ge49753c905_0_0"/>
            <p:cNvSpPr/>
            <p:nvPr/>
          </p:nvSpPr>
          <p:spPr>
            <a:xfrm rot="5400000">
              <a:off x="1238439" y="299116"/>
              <a:ext cx="62100" cy="56400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ge49753c905_0_0"/>
            <p:cNvSpPr/>
            <p:nvPr/>
          </p:nvSpPr>
          <p:spPr>
            <a:xfrm rot="5400000">
              <a:off x="1238439" y="415382"/>
              <a:ext cx="62100" cy="56400"/>
            </a:xfrm>
            <a:prstGeom prst="ellipse">
              <a:avLst/>
            </a:prstGeom>
            <a:solidFill>
              <a:srgbClr val="00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ge49753c905_0_0"/>
            <p:cNvSpPr/>
            <p:nvPr/>
          </p:nvSpPr>
          <p:spPr>
            <a:xfrm rot="5400000">
              <a:off x="1238439" y="531648"/>
              <a:ext cx="62100" cy="56400"/>
            </a:xfrm>
            <a:prstGeom prst="ellipse">
              <a:avLst/>
            </a:prstGeom>
            <a:solidFill>
              <a:srgbClr val="FF00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05" name="Google Shape;105;ge49753c905_0_0"/>
          <p:cNvCxnSpPr/>
          <p:nvPr/>
        </p:nvCxnSpPr>
        <p:spPr>
          <a:xfrm rot="10800000" flipH="1">
            <a:off x="3907188" y="4958496"/>
            <a:ext cx="457200" cy="69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6" name="Google Shape;106;ge49753c905_0_0"/>
          <p:cNvSpPr txBox="1"/>
          <p:nvPr/>
        </p:nvSpPr>
        <p:spPr>
          <a:xfrm>
            <a:off x="770375" y="2182375"/>
            <a:ext cx="1627500" cy="8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b="0" i="1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Grounded language concept </a:t>
            </a:r>
            <a:endParaRPr i="1"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i="1">
                <a:latin typeface="Avenir"/>
                <a:ea typeface="Avenir"/>
                <a:cs typeface="Avenir"/>
                <a:sym typeface="Avenir"/>
              </a:rPr>
              <a:t>learning</a:t>
            </a:r>
            <a:endParaRPr i="1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07" name="Google Shape;107;ge49753c905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5220" y="2112414"/>
            <a:ext cx="886781" cy="9875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" name="Google Shape;108;ge49753c905_0_0"/>
          <p:cNvGrpSpPr/>
          <p:nvPr/>
        </p:nvGrpSpPr>
        <p:grpSpPr>
          <a:xfrm>
            <a:off x="3810142" y="1979991"/>
            <a:ext cx="97653" cy="477732"/>
            <a:chOff x="2604725" y="246402"/>
            <a:chExt cx="83400" cy="406200"/>
          </a:xfrm>
        </p:grpSpPr>
        <p:sp>
          <p:nvSpPr>
            <p:cNvPr id="109" name="Google Shape;109;ge49753c905_0_0"/>
            <p:cNvSpPr/>
            <p:nvPr/>
          </p:nvSpPr>
          <p:spPr>
            <a:xfrm rot="5400000">
              <a:off x="2443325" y="407802"/>
              <a:ext cx="406200" cy="83400"/>
            </a:xfrm>
            <a:prstGeom prst="rect">
              <a:avLst/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ge49753c905_0_0"/>
            <p:cNvSpPr/>
            <p:nvPr/>
          </p:nvSpPr>
          <p:spPr>
            <a:xfrm rot="5400000">
              <a:off x="2615601" y="292877"/>
              <a:ext cx="61800" cy="58200"/>
            </a:xfrm>
            <a:prstGeom prst="ellipse">
              <a:avLst/>
            </a:prstGeom>
            <a:solidFill>
              <a:srgbClr val="00FF00">
                <a:alpha val="29409"/>
              </a:srgbClr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ge49753c905_0_0"/>
            <p:cNvSpPr/>
            <p:nvPr/>
          </p:nvSpPr>
          <p:spPr>
            <a:xfrm rot="5400000">
              <a:off x="2615601" y="408762"/>
              <a:ext cx="61800" cy="58200"/>
            </a:xfrm>
            <a:prstGeom prst="ellipse">
              <a:avLst/>
            </a:prstGeom>
            <a:solidFill>
              <a:srgbClr val="0000FF">
                <a:alpha val="31760"/>
              </a:srgbClr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ge49753c905_0_0"/>
            <p:cNvSpPr/>
            <p:nvPr/>
          </p:nvSpPr>
          <p:spPr>
            <a:xfrm rot="5400000">
              <a:off x="2615601" y="524647"/>
              <a:ext cx="61800" cy="58200"/>
            </a:xfrm>
            <a:prstGeom prst="ellipse">
              <a:avLst/>
            </a:prstGeom>
            <a:solidFill>
              <a:srgbClr val="FF0000">
                <a:alpha val="20000"/>
              </a:srgbClr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" name="Google Shape;113;ge49753c905_0_0"/>
          <p:cNvSpPr/>
          <p:nvPr/>
        </p:nvSpPr>
        <p:spPr>
          <a:xfrm>
            <a:off x="6187850" y="1833676"/>
            <a:ext cx="984600" cy="461700"/>
          </a:xfrm>
          <a:prstGeom prst="wedgeRoundRectCallout">
            <a:avLst>
              <a:gd name="adj1" fmla="val 41102"/>
              <a:gd name="adj2" fmla="val 73849"/>
              <a:gd name="adj3" fmla="val 0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100" b="0" i="1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“This is a </a:t>
            </a:r>
            <a:r>
              <a:rPr lang="en-US" sz="1100" i="1">
                <a:latin typeface="Avenir"/>
                <a:ea typeface="Avenir"/>
                <a:cs typeface="Avenir"/>
                <a:sym typeface="Avenir"/>
              </a:rPr>
              <a:t>sour fruit</a:t>
            </a:r>
            <a:r>
              <a:rPr lang="en-US" sz="1100" b="0" i="1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”</a:t>
            </a:r>
            <a:endParaRPr sz="1100" b="0" i="1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114" name="Google Shape;114;ge49753c905_0_0"/>
          <p:cNvCxnSpPr/>
          <p:nvPr/>
        </p:nvCxnSpPr>
        <p:spPr>
          <a:xfrm>
            <a:off x="5662612" y="2279383"/>
            <a:ext cx="685800" cy="222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5" name="Google Shape;115;ge49753c905_0_0"/>
          <p:cNvSpPr/>
          <p:nvPr/>
        </p:nvSpPr>
        <p:spPr>
          <a:xfrm>
            <a:off x="6426399" y="2441489"/>
            <a:ext cx="176100" cy="177000"/>
          </a:xfrm>
          <a:prstGeom prst="roundRect">
            <a:avLst>
              <a:gd name="adj" fmla="val 16667"/>
            </a:avLst>
          </a:prstGeom>
          <a:solidFill>
            <a:srgbClr val="269900"/>
          </a:solidFill>
          <a:ln w="952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✓</a:t>
            </a:r>
            <a:endParaRPr sz="1200" b="0" i="0" u="none" strike="noStrike" cap="none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6" name="Google Shape;116;ge49753c905_0_0"/>
          <p:cNvSpPr/>
          <p:nvPr/>
        </p:nvSpPr>
        <p:spPr>
          <a:xfrm>
            <a:off x="4389120" y="1917055"/>
            <a:ext cx="1217700" cy="603600"/>
          </a:xfrm>
          <a:prstGeom prst="bevel">
            <a:avLst>
              <a:gd name="adj" fmla="val 125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8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-US" sz="1800" b="0" i="0" u="none" strike="noStrike" cap="none" baseline="-25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green-</a:t>
            </a:r>
            <a:r>
              <a:rPr lang="en-US" sz="1800" baseline="-25000">
                <a:solidFill>
                  <a:srgbClr val="26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COLOR</a:t>
            </a:r>
            <a:endParaRPr sz="1800" b="0" i="0" u="none" strike="noStrike" cap="none">
              <a:solidFill>
                <a:srgbClr val="2699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ge49753c905_0_0"/>
          <p:cNvSpPr txBox="1">
            <a:spLocks noGrp="1"/>
          </p:cNvSpPr>
          <p:nvPr>
            <p:ph type="body" idx="1"/>
          </p:nvPr>
        </p:nvSpPr>
        <p:spPr>
          <a:xfrm>
            <a:off x="533400" y="1518400"/>
            <a:ext cx="8610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Previous Approach</a:t>
            </a:r>
            <a:endParaRPr sz="2400"/>
          </a:p>
        </p:txBody>
      </p:sp>
      <p:cxnSp>
        <p:nvCxnSpPr>
          <p:cNvPr id="118" name="Google Shape;118;ge49753c905_0_0"/>
          <p:cNvCxnSpPr/>
          <p:nvPr/>
        </p:nvCxnSpPr>
        <p:spPr>
          <a:xfrm rot="10800000" flipH="1">
            <a:off x="3366958" y="2217948"/>
            <a:ext cx="438900" cy="1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grpSp>
        <p:nvGrpSpPr>
          <p:cNvPr id="119" name="Google Shape;119;ge49753c905_0_0"/>
          <p:cNvGrpSpPr/>
          <p:nvPr/>
        </p:nvGrpSpPr>
        <p:grpSpPr>
          <a:xfrm>
            <a:off x="3810142" y="2741991"/>
            <a:ext cx="97653" cy="477732"/>
            <a:chOff x="2604725" y="246402"/>
            <a:chExt cx="83400" cy="406200"/>
          </a:xfrm>
        </p:grpSpPr>
        <p:sp>
          <p:nvSpPr>
            <p:cNvPr id="120" name="Google Shape;120;ge49753c905_0_0"/>
            <p:cNvSpPr/>
            <p:nvPr/>
          </p:nvSpPr>
          <p:spPr>
            <a:xfrm rot="5400000">
              <a:off x="2443325" y="407802"/>
              <a:ext cx="406200" cy="83400"/>
            </a:xfrm>
            <a:prstGeom prst="rect">
              <a:avLst/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ge49753c905_0_0"/>
            <p:cNvSpPr/>
            <p:nvPr/>
          </p:nvSpPr>
          <p:spPr>
            <a:xfrm rot="5400000">
              <a:off x="2615601" y="292877"/>
              <a:ext cx="61800" cy="58200"/>
            </a:xfrm>
            <a:prstGeom prst="ellipse">
              <a:avLst/>
            </a:prstGeom>
            <a:solidFill>
              <a:srgbClr val="00FF00">
                <a:alpha val="29409"/>
              </a:srgbClr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ge49753c905_0_0"/>
            <p:cNvSpPr/>
            <p:nvPr/>
          </p:nvSpPr>
          <p:spPr>
            <a:xfrm rot="5400000">
              <a:off x="2615601" y="408762"/>
              <a:ext cx="61800" cy="58200"/>
            </a:xfrm>
            <a:prstGeom prst="ellipse">
              <a:avLst/>
            </a:prstGeom>
            <a:solidFill>
              <a:srgbClr val="0000FF">
                <a:alpha val="31760"/>
              </a:srgbClr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ge49753c905_0_0"/>
            <p:cNvSpPr/>
            <p:nvPr/>
          </p:nvSpPr>
          <p:spPr>
            <a:xfrm rot="5400000">
              <a:off x="2615601" y="524647"/>
              <a:ext cx="61800" cy="58200"/>
            </a:xfrm>
            <a:prstGeom prst="ellipse">
              <a:avLst/>
            </a:prstGeom>
            <a:solidFill>
              <a:srgbClr val="FF0000">
                <a:alpha val="20000"/>
              </a:srgbClr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24" name="Google Shape;124;ge49753c905_0_0"/>
          <p:cNvCxnSpPr/>
          <p:nvPr/>
        </p:nvCxnSpPr>
        <p:spPr>
          <a:xfrm rot="10800000" flipH="1">
            <a:off x="3366958" y="2979948"/>
            <a:ext cx="438900" cy="1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25" name="Google Shape;125;ge49753c905_0_0"/>
          <p:cNvCxnSpPr/>
          <p:nvPr/>
        </p:nvCxnSpPr>
        <p:spPr>
          <a:xfrm>
            <a:off x="5656862" y="3027338"/>
            <a:ext cx="685800" cy="222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26" name="Google Shape;126;ge49753c905_0_0"/>
          <p:cNvSpPr/>
          <p:nvPr/>
        </p:nvSpPr>
        <p:spPr>
          <a:xfrm>
            <a:off x="4389203" y="2679043"/>
            <a:ext cx="1217700" cy="603600"/>
          </a:xfrm>
          <a:prstGeom prst="bevel">
            <a:avLst>
              <a:gd name="adj" fmla="val 125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8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-US" sz="1800" b="0" i="0" u="none" strike="noStrike" cap="none" baseline="-25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green-</a:t>
            </a:r>
            <a:r>
              <a:rPr lang="en-US" sz="1800" baseline="-25000">
                <a:solidFill>
                  <a:schemeClr val="accent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SHAPE</a:t>
            </a:r>
            <a:endParaRPr sz="1800" b="0" i="0" u="none" strike="noStrike" cap="none">
              <a:solidFill>
                <a:schemeClr val="accent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27" name="Google Shape;127;ge49753c905_0_0"/>
          <p:cNvCxnSpPr/>
          <p:nvPr/>
        </p:nvCxnSpPr>
        <p:spPr>
          <a:xfrm rot="10800000" flipH="1">
            <a:off x="3900358" y="2217948"/>
            <a:ext cx="438900" cy="1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28" name="Google Shape;128;ge49753c905_0_0"/>
          <p:cNvCxnSpPr/>
          <p:nvPr/>
        </p:nvCxnSpPr>
        <p:spPr>
          <a:xfrm rot="10800000" flipH="1">
            <a:off x="3900358" y="2979948"/>
            <a:ext cx="438900" cy="1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29" name="Google Shape;129;ge49753c905_0_0"/>
          <p:cNvSpPr/>
          <p:nvPr/>
        </p:nvSpPr>
        <p:spPr>
          <a:xfrm>
            <a:off x="6428225" y="3163824"/>
            <a:ext cx="176100" cy="22230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 cap="flat" cmpd="sng">
            <a:solidFill>
              <a:srgbClr val="B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×</a:t>
            </a:r>
            <a:endParaRPr sz="1600" b="0" i="0" u="none" strike="noStrike" cap="none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0" name="Google Shape;130;ge49753c905_0_0"/>
          <p:cNvSpPr txBox="1">
            <a:spLocks noGrp="1"/>
          </p:cNvSpPr>
          <p:nvPr>
            <p:ph type="body" idx="1"/>
          </p:nvPr>
        </p:nvSpPr>
        <p:spPr>
          <a:xfrm>
            <a:off x="533400" y="3728200"/>
            <a:ext cx="8610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Our Approach: Unified Discriminative Model</a:t>
            </a:r>
            <a:endParaRPr sz="2400"/>
          </a:p>
        </p:txBody>
      </p:sp>
      <p:sp>
        <p:nvSpPr>
          <p:cNvPr id="131" name="Google Shape;131;ge49753c905_0_0"/>
          <p:cNvSpPr txBox="1"/>
          <p:nvPr/>
        </p:nvSpPr>
        <p:spPr>
          <a:xfrm>
            <a:off x="770375" y="4544575"/>
            <a:ext cx="1627500" cy="8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b="0" i="1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Grounded language concept </a:t>
            </a:r>
            <a:endParaRPr i="1"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i="1">
                <a:latin typeface="Avenir"/>
                <a:ea typeface="Avenir"/>
                <a:cs typeface="Avenir"/>
                <a:sym typeface="Avenir"/>
              </a:rPr>
              <a:t>learning</a:t>
            </a:r>
            <a:endParaRPr i="1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32" name="Google Shape;132;ge49753c905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5220" y="4474614"/>
            <a:ext cx="886781" cy="9875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3" name="Google Shape;133;ge49753c905_0_0"/>
          <p:cNvCxnSpPr/>
          <p:nvPr/>
        </p:nvCxnSpPr>
        <p:spPr>
          <a:xfrm rot="10800000" flipH="1">
            <a:off x="3366958" y="4961148"/>
            <a:ext cx="438900" cy="1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34" name="Google Shape;134;ge49753c905_0_0"/>
          <p:cNvSpPr/>
          <p:nvPr/>
        </p:nvSpPr>
        <p:spPr>
          <a:xfrm>
            <a:off x="4389120" y="4660255"/>
            <a:ext cx="1217700" cy="603600"/>
          </a:xfrm>
          <a:prstGeom prst="bevel">
            <a:avLst>
              <a:gd name="adj" fmla="val 125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200" b="1" i="1">
                <a:solidFill>
                  <a:srgbClr val="008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Unified Neural Learning</a:t>
            </a:r>
            <a:endParaRPr sz="1200" b="1" i="0" u="none" strike="noStrike" cap="none">
              <a:solidFill>
                <a:srgbClr val="008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ge49753c905_0_0"/>
          <p:cNvSpPr/>
          <p:nvPr/>
        </p:nvSpPr>
        <p:spPr>
          <a:xfrm>
            <a:off x="7864250" y="4576876"/>
            <a:ext cx="984600" cy="461700"/>
          </a:xfrm>
          <a:prstGeom prst="wedgeRoundRectCallout">
            <a:avLst>
              <a:gd name="adj1" fmla="val 41102"/>
              <a:gd name="adj2" fmla="val 73849"/>
              <a:gd name="adj3" fmla="val 0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100" b="0" i="1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“This is </a:t>
            </a:r>
            <a:r>
              <a:rPr lang="en-US" sz="1100" i="1">
                <a:latin typeface="Avenir"/>
                <a:ea typeface="Avenir"/>
                <a:cs typeface="Avenir"/>
                <a:sym typeface="Avenir"/>
              </a:rPr>
              <a:t>a sour fruit</a:t>
            </a:r>
            <a:r>
              <a:rPr lang="en-US" sz="1100" b="0" i="1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”</a:t>
            </a:r>
            <a:endParaRPr sz="1100" b="0" i="1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136" name="Google Shape;136;ge49753c905_0_0"/>
          <p:cNvCxnSpPr/>
          <p:nvPr/>
        </p:nvCxnSpPr>
        <p:spPr>
          <a:xfrm>
            <a:off x="7339012" y="5022583"/>
            <a:ext cx="685800" cy="222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37" name="Google Shape;137;ge49753c905_0_0"/>
          <p:cNvSpPr/>
          <p:nvPr/>
        </p:nvSpPr>
        <p:spPr>
          <a:xfrm>
            <a:off x="8102799" y="5184689"/>
            <a:ext cx="176100" cy="177000"/>
          </a:xfrm>
          <a:prstGeom prst="roundRect">
            <a:avLst>
              <a:gd name="adj" fmla="val 16667"/>
            </a:avLst>
          </a:prstGeom>
          <a:solidFill>
            <a:srgbClr val="269900"/>
          </a:solidFill>
          <a:ln w="952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✓</a:t>
            </a:r>
            <a:endParaRPr sz="1200" b="0" i="0" u="none" strike="noStrike" cap="none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8" name="Google Shape;138;ge49753c905_0_0"/>
          <p:cNvSpPr/>
          <p:nvPr/>
        </p:nvSpPr>
        <p:spPr>
          <a:xfrm>
            <a:off x="6065520" y="4660255"/>
            <a:ext cx="1217700" cy="603600"/>
          </a:xfrm>
          <a:prstGeom prst="bevel">
            <a:avLst>
              <a:gd name="adj" fmla="val 125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8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-US" sz="1800" baseline="-25000">
                <a:latin typeface="Times New Roman"/>
                <a:ea typeface="Times New Roman"/>
                <a:cs typeface="Times New Roman"/>
                <a:sym typeface="Times New Roman"/>
              </a:rPr>
              <a:t>GREEN</a:t>
            </a:r>
            <a:endParaRPr sz="1800" b="0" i="0" u="none" strike="noStrike" cap="none">
              <a:solidFill>
                <a:srgbClr val="2699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39" name="Google Shape;139;ge49753c905_0_0"/>
          <p:cNvCxnSpPr/>
          <p:nvPr/>
        </p:nvCxnSpPr>
        <p:spPr>
          <a:xfrm rot="10800000" flipH="1">
            <a:off x="5576758" y="4961148"/>
            <a:ext cx="438900" cy="1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d94dc68cb4_0_0"/>
          <p:cNvSpPr txBox="1">
            <a:spLocks noGrp="1"/>
          </p:cNvSpPr>
          <p:nvPr>
            <p:ph type="title"/>
          </p:nvPr>
        </p:nvSpPr>
        <p:spPr>
          <a:xfrm>
            <a:off x="381000" y="260350"/>
            <a:ext cx="89154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Data Corpora</a:t>
            </a:r>
            <a:endParaRPr/>
          </a:p>
        </p:txBody>
      </p:sp>
      <p:pic>
        <p:nvPicPr>
          <p:cNvPr id="146" name="Google Shape;146;gd94dc68cb4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1600200"/>
            <a:ext cx="4038599" cy="3316358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gd94dc68cb4_0_0"/>
          <p:cNvSpPr txBox="1"/>
          <p:nvPr/>
        </p:nvSpPr>
        <p:spPr>
          <a:xfrm>
            <a:off x="0" y="6153912"/>
            <a:ext cx="8994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</a:t>
            </a:r>
            <a:r>
              <a:rPr lang="en-US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1</a:t>
            </a:r>
            <a:r>
              <a:rPr lang="en-US" sz="1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] </a:t>
            </a:r>
            <a:r>
              <a:rPr lang="en-US" sz="1000" b="0" i="1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UMBC English: Pillai et al. AAAI 2018</a:t>
            </a:r>
            <a:endParaRPr sz="1000" b="0" i="1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</a:t>
            </a:r>
            <a:r>
              <a:rPr lang="en-US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2</a:t>
            </a:r>
            <a:r>
              <a:rPr lang="en-US" sz="1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] </a:t>
            </a:r>
            <a:r>
              <a:rPr lang="en-US" sz="1000" b="0" i="1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UMBC Spanish and Hindi: Kery et al. Ro-Man 2019</a:t>
            </a:r>
            <a:endParaRPr sz="1000" b="0" i="1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</a:t>
            </a:r>
            <a:r>
              <a:rPr lang="en-US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3</a:t>
            </a:r>
            <a:r>
              <a:rPr lang="en-US" sz="1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] </a:t>
            </a:r>
            <a:r>
              <a:rPr lang="en-US" sz="1000" b="0" i="1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UW RGB-D+ Visual Objects: Lai et al. Consumer Depth Cameras for Computer Vision 2013</a:t>
            </a:r>
            <a:endParaRPr sz="1000" b="0" i="1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</a:t>
            </a:r>
            <a:r>
              <a:rPr lang="en-US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4</a:t>
            </a:r>
            <a:r>
              <a:rPr lang="en-US" sz="1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] </a:t>
            </a:r>
            <a:r>
              <a:rPr lang="en-US" sz="1000" b="0" i="1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UW/UMBC RGB-D + Language: Richards et al, ICRA 2019</a:t>
            </a:r>
            <a:endParaRPr sz="1000" b="0" i="1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48" name="Google Shape;148;gd94dc68cb4_0_0"/>
          <p:cNvSpPr txBox="1">
            <a:spLocks noGrp="1"/>
          </p:cNvSpPr>
          <p:nvPr>
            <p:ph type="body" idx="1"/>
          </p:nvPr>
        </p:nvSpPr>
        <p:spPr>
          <a:xfrm>
            <a:off x="533400" y="1447800"/>
            <a:ext cx="86106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2400"/>
              <a:buFont typeface="Avenir"/>
              <a:buChar char="◆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UMBC</a:t>
            </a:r>
            <a:r>
              <a:rPr lang="en-US" sz="2400" baseline="30000">
                <a:latin typeface="Avenir"/>
                <a:ea typeface="Avenir"/>
                <a:cs typeface="Avenir"/>
                <a:sym typeface="Avenir"/>
              </a:rPr>
              <a:t>[</a:t>
            </a:r>
            <a:r>
              <a:rPr lang="en-US" sz="2400" baseline="30000"/>
              <a:t>1</a:t>
            </a:r>
            <a:r>
              <a:rPr lang="en-US" sz="2400" baseline="30000">
                <a:latin typeface="Avenir"/>
                <a:ea typeface="Avenir"/>
                <a:cs typeface="Avenir"/>
                <a:sym typeface="Avenir"/>
              </a:rPr>
              <a:t>,</a:t>
            </a:r>
            <a:r>
              <a:rPr lang="en-US" sz="2400" baseline="30000"/>
              <a:t>2</a:t>
            </a:r>
            <a:r>
              <a:rPr lang="en-US" sz="2400" baseline="30000">
                <a:latin typeface="Avenir"/>
                <a:ea typeface="Avenir"/>
                <a:cs typeface="Avenir"/>
                <a:sym typeface="Avenir"/>
              </a:rPr>
              <a:t>]</a:t>
            </a:r>
            <a:endParaRPr sz="2400" baseline="300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Avenir"/>
              <a:buChar char="◆"/>
            </a:pPr>
            <a:r>
              <a:rPr lang="en-US" sz="2200">
                <a:latin typeface="Avenir"/>
                <a:ea typeface="Avenir"/>
                <a:cs typeface="Avenir"/>
                <a:sym typeface="Avenir"/>
              </a:rPr>
              <a:t>72 object, 18 categories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Avenir"/>
              <a:buChar char="◆"/>
            </a:pPr>
            <a:r>
              <a:rPr lang="en-US" sz="2200">
                <a:latin typeface="Avenir"/>
                <a:ea typeface="Avenir"/>
                <a:cs typeface="Avenir"/>
                <a:sym typeface="Avenir"/>
              </a:rPr>
              <a:t>Language: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marL="1371600" lvl="2" indent="-30861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60"/>
              <a:buFont typeface="Avenir"/>
              <a:buChar char="◆"/>
            </a:pPr>
            <a:r>
              <a:rPr lang="en-US">
                <a:latin typeface="Avenir"/>
                <a:ea typeface="Avenir"/>
                <a:cs typeface="Avenir"/>
                <a:sym typeface="Avenir"/>
              </a:rPr>
              <a:t>6000 English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marL="1371600" lvl="2" indent="-30861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60"/>
              <a:buFont typeface="Avenir"/>
              <a:buChar char="◆"/>
            </a:pPr>
            <a:r>
              <a:rPr lang="en-US">
                <a:latin typeface="Avenir"/>
                <a:ea typeface="Avenir"/>
                <a:cs typeface="Avenir"/>
                <a:sym typeface="Avenir"/>
              </a:rPr>
              <a:t>5100 Spanish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marL="1371600" lvl="2" indent="-30861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60"/>
              <a:buFont typeface="Avenir"/>
              <a:buChar char="◆"/>
            </a:pPr>
            <a:r>
              <a:rPr lang="en-US">
                <a:latin typeface="Avenir"/>
                <a:ea typeface="Avenir"/>
                <a:cs typeface="Avenir"/>
                <a:sym typeface="Avenir"/>
              </a:rPr>
              <a:t>5700 Hindi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◆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UW RGB-D+</a:t>
            </a:r>
            <a:r>
              <a:rPr lang="en-US" sz="2400" baseline="30000">
                <a:latin typeface="Avenir"/>
                <a:ea typeface="Avenir"/>
                <a:cs typeface="Avenir"/>
                <a:sym typeface="Avenir"/>
              </a:rPr>
              <a:t>[</a:t>
            </a:r>
            <a:r>
              <a:rPr lang="en-US" sz="2400" baseline="30000"/>
              <a:t>3</a:t>
            </a:r>
            <a:r>
              <a:rPr lang="en-US" sz="2400" baseline="30000">
                <a:latin typeface="Avenir"/>
                <a:ea typeface="Avenir"/>
                <a:cs typeface="Avenir"/>
                <a:sym typeface="Avenir"/>
              </a:rPr>
              <a:t>]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Avenir"/>
              <a:buChar char="◆"/>
            </a:pPr>
            <a:r>
              <a:rPr lang="en-US" sz="2200">
                <a:latin typeface="Avenir"/>
                <a:ea typeface="Avenir"/>
                <a:cs typeface="Avenir"/>
                <a:sym typeface="Avenir"/>
              </a:rPr>
              <a:t>300 instances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Avenir"/>
              <a:buChar char="◆"/>
            </a:pPr>
            <a:r>
              <a:rPr lang="en-US" sz="2200">
                <a:latin typeface="Avenir"/>
                <a:ea typeface="Avenir"/>
                <a:cs typeface="Avenir"/>
                <a:sym typeface="Avenir"/>
              </a:rPr>
              <a:t>51 categories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Avenir"/>
              <a:buChar char="◆"/>
            </a:pPr>
            <a:r>
              <a:rPr lang="en-US" sz="2200">
                <a:latin typeface="Avenir"/>
                <a:ea typeface="Avenir"/>
                <a:cs typeface="Avenir"/>
                <a:sym typeface="Avenir"/>
              </a:rPr>
              <a:t>1500 English 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r>
              <a:rPr lang="en-US" sz="2200">
                <a:latin typeface="Avenir"/>
                <a:ea typeface="Avenir"/>
                <a:cs typeface="Avenir"/>
                <a:sym typeface="Avenir"/>
              </a:rPr>
              <a:t>descriptions</a:t>
            </a:r>
            <a:r>
              <a:rPr lang="en-US" sz="2200" baseline="30000">
                <a:latin typeface="Avenir"/>
                <a:ea typeface="Avenir"/>
                <a:cs typeface="Avenir"/>
                <a:sym typeface="Avenir"/>
              </a:rPr>
              <a:t>[</a:t>
            </a:r>
            <a:r>
              <a:rPr lang="en-US" sz="2200" baseline="30000"/>
              <a:t>4</a:t>
            </a:r>
            <a:r>
              <a:rPr lang="en-US" sz="2200" baseline="30000">
                <a:latin typeface="Avenir"/>
                <a:ea typeface="Avenir"/>
                <a:cs typeface="Avenir"/>
                <a:sym typeface="Avenir"/>
              </a:rPr>
              <a:t>]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d94dc68cb4_0_51"/>
          <p:cNvSpPr txBox="1">
            <a:spLocks noGrp="1"/>
          </p:cNvSpPr>
          <p:nvPr>
            <p:ph type="title"/>
          </p:nvPr>
        </p:nvSpPr>
        <p:spPr>
          <a:xfrm>
            <a:off x="381000" y="260350"/>
            <a:ext cx="89154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Descriptions</a:t>
            </a:r>
            <a:endParaRPr/>
          </a:p>
        </p:txBody>
      </p:sp>
      <p:sp>
        <p:nvSpPr>
          <p:cNvPr id="155" name="Google Shape;155;gd94dc68cb4_0_51"/>
          <p:cNvSpPr/>
          <p:nvPr/>
        </p:nvSpPr>
        <p:spPr>
          <a:xfrm>
            <a:off x="1820500" y="1171950"/>
            <a:ext cx="1514100" cy="415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56" name="Google Shape;156;gd94dc68cb4_0_51"/>
          <p:cNvGraphicFramePr/>
          <p:nvPr/>
        </p:nvGraphicFramePr>
        <p:xfrm>
          <a:off x="790294" y="11846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{3D4F5092-71AE-48D0-9DB3-B32DB7E35289}</a:tableStyleId>
              </a:tblPr>
              <a:tblGrid>
                <a:gridCol w="126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4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0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latin typeface="Avenir"/>
                          <a:ea typeface="Avenir"/>
                          <a:cs typeface="Avenir"/>
                          <a:sym typeface="Avenir"/>
                        </a:rPr>
                        <a:t>Image</a:t>
                      </a:r>
                      <a:endParaRPr sz="2400" b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Description</a:t>
                      </a:r>
                      <a:endParaRPr sz="2400" b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99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Gill Sans"/>
                        <a:buNone/>
                      </a:pPr>
                      <a:r>
                        <a:rPr lang="en-US" sz="2000" i="1">
                          <a:latin typeface="Avenir"/>
                          <a:ea typeface="Avenir"/>
                          <a:cs typeface="Avenir"/>
                          <a:sym typeface="Avenir"/>
                        </a:rPr>
                        <a:t>The picture looks like a yellow semi-circle.</a:t>
                      </a:r>
                      <a:r>
                        <a:rPr lang="en-US" sz="2000" i="1" u="none" strike="noStrike" cap="non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</a:t>
                      </a:r>
                      <a:endParaRPr sz="2000" i="1" u="none" strike="noStrike" cap="non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Gill Sans"/>
                        <a:buNone/>
                      </a:pPr>
                      <a:r>
                        <a:rPr lang="en-US" sz="2000" i="1">
                          <a:latin typeface="Avenir"/>
                          <a:ea typeface="Avenir"/>
                          <a:cs typeface="Avenir"/>
                          <a:sym typeface="Avenir"/>
                        </a:rPr>
                        <a:t>This is a half yellow cylinder.</a:t>
                      </a:r>
                      <a:endParaRPr sz="2000" i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Gill Sans"/>
                        <a:buNone/>
                      </a:pPr>
                      <a:r>
                        <a:rPr lang="en-US" sz="2000" i="1">
                          <a:latin typeface="Avenir"/>
                          <a:ea typeface="Avenir"/>
                          <a:cs typeface="Avenir"/>
                          <a:sym typeface="Avenir"/>
                        </a:rPr>
                        <a:t>This is a lemon wedge.</a:t>
                      </a:r>
                      <a:endParaRPr sz="2000" i="1" u="none" strike="noStrike" cap="non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4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Gill Sans"/>
                        <a:buNone/>
                      </a:pPr>
                      <a:r>
                        <a:rPr lang="en-US" sz="2000" i="1">
                          <a:latin typeface="Avenir"/>
                          <a:ea typeface="Avenir"/>
                          <a:cs typeface="Avenir"/>
                          <a:sym typeface="Avenir"/>
                        </a:rPr>
                        <a:t>This is a beefsteak tomato.</a:t>
                      </a:r>
                      <a:endParaRPr sz="2000" i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Gill Sans"/>
                        <a:buNone/>
                      </a:pPr>
                      <a:r>
                        <a:rPr lang="en-US" sz="2000" i="1">
                          <a:latin typeface="Avenir"/>
                          <a:ea typeface="Avenir"/>
                          <a:cs typeface="Avenir"/>
                          <a:sym typeface="Avenir"/>
                        </a:rPr>
                        <a:t>This is a red tomatoe.</a:t>
                      </a:r>
                      <a:endParaRPr sz="2000" i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Gill Sans"/>
                        <a:buNone/>
                      </a:pPr>
                      <a:r>
                        <a:rPr lang="en-US" sz="2000" i="1">
                          <a:latin typeface="Avenir"/>
                          <a:ea typeface="Avenir"/>
                          <a:cs typeface="Avenir"/>
                          <a:sym typeface="Avenir"/>
                        </a:rPr>
                        <a:t>This is a tomato. A tomatos is a fruit, not a vegetable. The tomato is color red. You can mix this in salads. </a:t>
                      </a:r>
                      <a:endParaRPr sz="2000" i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4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Gill Sans"/>
                        <a:buNone/>
                      </a:pPr>
                      <a:r>
                        <a:rPr lang="en-US" sz="2000" i="1">
                          <a:latin typeface="Avenir"/>
                          <a:ea typeface="Avenir"/>
                          <a:cs typeface="Avenir"/>
                          <a:sym typeface="Avenir"/>
                        </a:rPr>
                        <a:t>This is a green colored building block  with a half pipe cut out of it.</a:t>
                      </a:r>
                      <a:endParaRPr sz="2000" i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Gill Sans"/>
                        <a:buNone/>
                      </a:pPr>
                      <a:r>
                        <a:rPr lang="en-US" sz="2000" i="1">
                          <a:latin typeface="Avenir"/>
                          <a:ea typeface="Avenir"/>
                          <a:cs typeface="Avenir"/>
                          <a:sym typeface="Avenir"/>
                        </a:rPr>
                        <a:t>This is a block. The block is color green. The block is shaped like a tape dispenser. The background is black.</a:t>
                      </a:r>
                      <a:endParaRPr sz="2000" i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7" name="Google Shape;157;gd94dc68cb4_0_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475" y="1913275"/>
            <a:ext cx="1094945" cy="768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d94dc68cb4_0_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7094" y="3518113"/>
            <a:ext cx="873709" cy="768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d94dc68cb4_0_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0681" y="5122950"/>
            <a:ext cx="1046531" cy="768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d800259b47_1_126"/>
          <p:cNvSpPr txBox="1">
            <a:spLocks noGrp="1"/>
          </p:cNvSpPr>
          <p:nvPr>
            <p:ph type="title"/>
          </p:nvPr>
        </p:nvSpPr>
        <p:spPr>
          <a:xfrm>
            <a:off x="381000" y="260350"/>
            <a:ext cx="89154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Unified Discriminative Model</a:t>
            </a:r>
            <a:endParaRPr/>
          </a:p>
        </p:txBody>
      </p:sp>
      <p:grpSp>
        <p:nvGrpSpPr>
          <p:cNvPr id="166" name="Google Shape;166;gd800259b47_1_126"/>
          <p:cNvGrpSpPr/>
          <p:nvPr/>
        </p:nvGrpSpPr>
        <p:grpSpPr>
          <a:xfrm>
            <a:off x="4262747" y="2315142"/>
            <a:ext cx="4402308" cy="2553263"/>
            <a:chOff x="2369289" y="481400"/>
            <a:chExt cx="2808311" cy="1628149"/>
          </a:xfrm>
        </p:grpSpPr>
        <p:sp>
          <p:nvSpPr>
            <p:cNvPr id="167" name="Google Shape;167;gd800259b47_1_126"/>
            <p:cNvSpPr/>
            <p:nvPr/>
          </p:nvSpPr>
          <p:spPr>
            <a:xfrm>
              <a:off x="2369300" y="481400"/>
              <a:ext cx="2808300" cy="736200"/>
            </a:xfrm>
            <a:prstGeom prst="rect">
              <a:avLst/>
            </a:prstGeom>
            <a:solidFill>
              <a:srgbClr val="DBEA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gd800259b47_1_126"/>
            <p:cNvSpPr/>
            <p:nvPr/>
          </p:nvSpPr>
          <p:spPr>
            <a:xfrm>
              <a:off x="2369289" y="1146849"/>
              <a:ext cx="1309800" cy="962700"/>
            </a:xfrm>
            <a:prstGeom prst="rect">
              <a:avLst/>
            </a:prstGeom>
            <a:solidFill>
              <a:srgbClr val="DBEA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9" name="Google Shape;169;gd800259b47_1_126"/>
          <p:cNvGrpSpPr/>
          <p:nvPr/>
        </p:nvGrpSpPr>
        <p:grpSpPr>
          <a:xfrm>
            <a:off x="3673546" y="2426305"/>
            <a:ext cx="125472" cy="955975"/>
            <a:chOff x="1229400" y="18923"/>
            <a:chExt cx="80400" cy="609600"/>
          </a:xfrm>
        </p:grpSpPr>
        <p:sp>
          <p:nvSpPr>
            <p:cNvPr id="170" name="Google Shape;170;gd800259b47_1_126"/>
            <p:cNvSpPr/>
            <p:nvPr/>
          </p:nvSpPr>
          <p:spPr>
            <a:xfrm rot="5400000">
              <a:off x="964800" y="283523"/>
              <a:ext cx="609600" cy="80400"/>
            </a:xfrm>
            <a:prstGeom prst="rect">
              <a:avLst/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gd800259b47_1_126"/>
            <p:cNvSpPr/>
            <p:nvPr/>
          </p:nvSpPr>
          <p:spPr>
            <a:xfrm rot="5400000">
              <a:off x="1238439" y="66584"/>
              <a:ext cx="62100" cy="56400"/>
            </a:xfrm>
            <a:prstGeom prst="ellipse">
              <a:avLst/>
            </a:prstGeom>
            <a:solidFill>
              <a:srgbClr val="FF00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gd800259b47_1_126"/>
            <p:cNvSpPr/>
            <p:nvPr/>
          </p:nvSpPr>
          <p:spPr>
            <a:xfrm rot="5400000">
              <a:off x="1238439" y="182850"/>
              <a:ext cx="62100" cy="56400"/>
            </a:xfrm>
            <a:prstGeom prst="ellipse">
              <a:avLst/>
            </a:prstGeom>
            <a:solidFill>
              <a:srgbClr val="0000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gd800259b47_1_126"/>
            <p:cNvSpPr/>
            <p:nvPr/>
          </p:nvSpPr>
          <p:spPr>
            <a:xfrm rot="5400000">
              <a:off x="1238439" y="299116"/>
              <a:ext cx="62100" cy="56400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gd800259b47_1_126"/>
            <p:cNvSpPr/>
            <p:nvPr/>
          </p:nvSpPr>
          <p:spPr>
            <a:xfrm rot="5400000">
              <a:off x="1238439" y="415382"/>
              <a:ext cx="62100" cy="56400"/>
            </a:xfrm>
            <a:prstGeom prst="ellipse">
              <a:avLst/>
            </a:prstGeom>
            <a:solidFill>
              <a:srgbClr val="00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gd800259b47_1_126"/>
            <p:cNvSpPr/>
            <p:nvPr/>
          </p:nvSpPr>
          <p:spPr>
            <a:xfrm rot="5400000">
              <a:off x="1238439" y="531648"/>
              <a:ext cx="62100" cy="56400"/>
            </a:xfrm>
            <a:prstGeom prst="ellipse">
              <a:avLst/>
            </a:prstGeom>
            <a:solidFill>
              <a:srgbClr val="FF00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6" name="Google Shape;176;gd800259b47_1_126"/>
          <p:cNvGrpSpPr/>
          <p:nvPr/>
        </p:nvGrpSpPr>
        <p:grpSpPr>
          <a:xfrm>
            <a:off x="5938828" y="2567346"/>
            <a:ext cx="130154" cy="637003"/>
            <a:chOff x="2604725" y="246402"/>
            <a:chExt cx="83400" cy="406200"/>
          </a:xfrm>
        </p:grpSpPr>
        <p:sp>
          <p:nvSpPr>
            <p:cNvPr id="177" name="Google Shape;177;gd800259b47_1_126"/>
            <p:cNvSpPr/>
            <p:nvPr/>
          </p:nvSpPr>
          <p:spPr>
            <a:xfrm rot="5400000">
              <a:off x="2443325" y="407802"/>
              <a:ext cx="406200" cy="83400"/>
            </a:xfrm>
            <a:prstGeom prst="rect">
              <a:avLst/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gd800259b47_1_126"/>
            <p:cNvSpPr/>
            <p:nvPr/>
          </p:nvSpPr>
          <p:spPr>
            <a:xfrm rot="5400000">
              <a:off x="2615601" y="292877"/>
              <a:ext cx="61800" cy="58200"/>
            </a:xfrm>
            <a:prstGeom prst="ellipse">
              <a:avLst/>
            </a:prstGeom>
            <a:solidFill>
              <a:srgbClr val="00FF00">
                <a:alpha val="29411"/>
              </a:srgbClr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gd800259b47_1_126"/>
            <p:cNvSpPr/>
            <p:nvPr/>
          </p:nvSpPr>
          <p:spPr>
            <a:xfrm rot="5400000">
              <a:off x="2615601" y="408762"/>
              <a:ext cx="61800" cy="58200"/>
            </a:xfrm>
            <a:prstGeom prst="ellipse">
              <a:avLst/>
            </a:prstGeom>
            <a:solidFill>
              <a:srgbClr val="0000FF">
                <a:alpha val="31764"/>
              </a:srgbClr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gd800259b47_1_126"/>
            <p:cNvSpPr/>
            <p:nvPr/>
          </p:nvSpPr>
          <p:spPr>
            <a:xfrm rot="5400000">
              <a:off x="2615601" y="524647"/>
              <a:ext cx="61800" cy="58200"/>
            </a:xfrm>
            <a:prstGeom prst="ellipse">
              <a:avLst/>
            </a:prstGeom>
            <a:solidFill>
              <a:srgbClr val="FF0000">
                <a:alpha val="20000"/>
              </a:srgbClr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1" name="Google Shape;181;gd800259b47_1_126"/>
          <p:cNvSpPr/>
          <p:nvPr/>
        </p:nvSpPr>
        <p:spPr>
          <a:xfrm>
            <a:off x="4566871" y="2678436"/>
            <a:ext cx="735600" cy="432900"/>
          </a:xfrm>
          <a:prstGeom prst="bevel">
            <a:avLst>
              <a:gd name="adj" fmla="val 125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6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lang="en-US" sz="1600" b="0" i="0" u="none" strike="noStrike" cap="none" baseline="-25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enc</a:t>
            </a:r>
            <a:endParaRPr sz="16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" name="Google Shape;182;gd800259b47_1_126"/>
          <p:cNvSpPr/>
          <p:nvPr/>
        </p:nvSpPr>
        <p:spPr>
          <a:xfrm>
            <a:off x="6712849" y="2669146"/>
            <a:ext cx="735600" cy="432900"/>
          </a:xfrm>
          <a:prstGeom prst="bevel">
            <a:avLst>
              <a:gd name="adj" fmla="val 125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6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lang="en-US" sz="1600" b="0" i="0" u="none" strike="noStrike" cap="none" baseline="-25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dec</a:t>
            </a:r>
            <a:endParaRPr sz="16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83" name="Google Shape;183;gd800259b47_1_126"/>
          <p:cNvGrpSpPr/>
          <p:nvPr/>
        </p:nvGrpSpPr>
        <p:grpSpPr>
          <a:xfrm>
            <a:off x="8335713" y="2402666"/>
            <a:ext cx="125472" cy="955975"/>
            <a:chOff x="1229400" y="18923"/>
            <a:chExt cx="80400" cy="609600"/>
          </a:xfrm>
        </p:grpSpPr>
        <p:sp>
          <p:nvSpPr>
            <p:cNvPr id="184" name="Google Shape;184;gd800259b47_1_126"/>
            <p:cNvSpPr/>
            <p:nvPr/>
          </p:nvSpPr>
          <p:spPr>
            <a:xfrm rot="5400000">
              <a:off x="964800" y="283523"/>
              <a:ext cx="609600" cy="80400"/>
            </a:xfrm>
            <a:prstGeom prst="rect">
              <a:avLst/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gd800259b47_1_126"/>
            <p:cNvSpPr/>
            <p:nvPr/>
          </p:nvSpPr>
          <p:spPr>
            <a:xfrm rot="5400000">
              <a:off x="1238439" y="66584"/>
              <a:ext cx="62100" cy="56400"/>
            </a:xfrm>
            <a:prstGeom prst="ellipse">
              <a:avLst/>
            </a:prstGeom>
            <a:solidFill>
              <a:srgbClr val="FF00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gd800259b47_1_126"/>
            <p:cNvSpPr/>
            <p:nvPr/>
          </p:nvSpPr>
          <p:spPr>
            <a:xfrm rot="5400000">
              <a:off x="1238439" y="182850"/>
              <a:ext cx="62100" cy="56400"/>
            </a:xfrm>
            <a:prstGeom prst="ellipse">
              <a:avLst/>
            </a:prstGeom>
            <a:solidFill>
              <a:srgbClr val="0000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gd800259b47_1_126"/>
            <p:cNvSpPr/>
            <p:nvPr/>
          </p:nvSpPr>
          <p:spPr>
            <a:xfrm rot="5400000">
              <a:off x="1238439" y="299116"/>
              <a:ext cx="62100" cy="56400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gd800259b47_1_126"/>
            <p:cNvSpPr/>
            <p:nvPr/>
          </p:nvSpPr>
          <p:spPr>
            <a:xfrm rot="5400000">
              <a:off x="1238439" y="415382"/>
              <a:ext cx="62100" cy="56400"/>
            </a:xfrm>
            <a:prstGeom prst="ellipse">
              <a:avLst/>
            </a:prstGeom>
            <a:solidFill>
              <a:srgbClr val="00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gd800259b47_1_126"/>
            <p:cNvSpPr/>
            <p:nvPr/>
          </p:nvSpPr>
          <p:spPr>
            <a:xfrm rot="5400000">
              <a:off x="1238439" y="531648"/>
              <a:ext cx="62100" cy="56400"/>
            </a:xfrm>
            <a:prstGeom prst="ellipse">
              <a:avLst/>
            </a:prstGeom>
            <a:solidFill>
              <a:srgbClr val="FF00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90" name="Google Shape;190;gd800259b47_1_1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30129" y="2528643"/>
            <a:ext cx="1176321" cy="6309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gd800259b47_1_126"/>
          <p:cNvCxnSpPr>
            <a:endCxn id="170" idx="2"/>
          </p:cNvCxnSpPr>
          <p:nvPr/>
        </p:nvCxnSpPr>
        <p:spPr>
          <a:xfrm>
            <a:off x="2881846" y="2904293"/>
            <a:ext cx="7917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92" name="Google Shape;192;gd800259b47_1_126"/>
          <p:cNvCxnSpPr>
            <a:stCxn id="170" idx="0"/>
            <a:endCxn id="181" idx="4"/>
          </p:cNvCxnSpPr>
          <p:nvPr/>
        </p:nvCxnSpPr>
        <p:spPr>
          <a:xfrm rot="10800000" flipH="1">
            <a:off x="3799018" y="2894993"/>
            <a:ext cx="768000" cy="9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93" name="Google Shape;193;gd800259b47_1_126"/>
          <p:cNvCxnSpPr>
            <a:stCxn id="181" idx="0"/>
            <a:endCxn id="177" idx="2"/>
          </p:cNvCxnSpPr>
          <p:nvPr/>
        </p:nvCxnSpPr>
        <p:spPr>
          <a:xfrm rot="10800000" flipH="1">
            <a:off x="5302471" y="2885886"/>
            <a:ext cx="636300" cy="9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94" name="Google Shape;194;gd800259b47_1_126"/>
          <p:cNvCxnSpPr>
            <a:endCxn id="182" idx="4"/>
          </p:cNvCxnSpPr>
          <p:nvPr/>
        </p:nvCxnSpPr>
        <p:spPr>
          <a:xfrm>
            <a:off x="6068149" y="2885596"/>
            <a:ext cx="6447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95" name="Google Shape;195;gd800259b47_1_126"/>
          <p:cNvCxnSpPr>
            <a:stCxn id="182" idx="0"/>
            <a:endCxn id="184" idx="2"/>
          </p:cNvCxnSpPr>
          <p:nvPr/>
        </p:nvCxnSpPr>
        <p:spPr>
          <a:xfrm rot="10800000" flipH="1">
            <a:off x="7448449" y="2880796"/>
            <a:ext cx="887400" cy="4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96" name="Google Shape;196;gd800259b47_1_126"/>
          <p:cNvCxnSpPr/>
          <p:nvPr/>
        </p:nvCxnSpPr>
        <p:spPr>
          <a:xfrm>
            <a:off x="830972" y="3589794"/>
            <a:ext cx="7908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7" name="Google Shape;197;gd800259b47_1_126"/>
          <p:cNvSpPr txBox="1"/>
          <p:nvPr/>
        </p:nvSpPr>
        <p:spPr>
          <a:xfrm>
            <a:off x="439225" y="2487500"/>
            <a:ext cx="14721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300" b="0" i="1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Unsupervised</a:t>
            </a:r>
            <a:br>
              <a:rPr lang="en-US" sz="1300" b="0" i="1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-US" sz="1300" b="0" i="1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grounded concept learning</a:t>
            </a:r>
            <a:endParaRPr sz="1300" b="0" i="1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8" name="Google Shape;198;gd800259b47_1_126"/>
          <p:cNvSpPr/>
          <p:nvPr/>
        </p:nvSpPr>
        <p:spPr>
          <a:xfrm>
            <a:off x="7868751" y="3672236"/>
            <a:ext cx="969300" cy="432900"/>
          </a:xfrm>
          <a:prstGeom prst="wedgeRoundRectCallout">
            <a:avLst>
              <a:gd name="adj1" fmla="val 41102"/>
              <a:gd name="adj2" fmla="val 73849"/>
              <a:gd name="adj3" fmla="val 0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200" b="0" i="1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“This is a sour fruit”</a:t>
            </a:r>
            <a:endParaRPr sz="1200" b="0" i="1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9" name="Google Shape;199;gd800259b47_1_126"/>
          <p:cNvSpPr txBox="1"/>
          <p:nvPr/>
        </p:nvSpPr>
        <p:spPr>
          <a:xfrm>
            <a:off x="4425321" y="1860381"/>
            <a:ext cx="3071400" cy="236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Latent Feature Discriminative Model</a:t>
            </a:r>
            <a:endParaRPr sz="1200" b="0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0" name="Google Shape;200;gd800259b47_1_126"/>
          <p:cNvSpPr txBox="1"/>
          <p:nvPr/>
        </p:nvSpPr>
        <p:spPr>
          <a:xfrm>
            <a:off x="2204685" y="1710550"/>
            <a:ext cx="1450800" cy="5367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3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Initial Visual</a:t>
            </a:r>
            <a:endParaRPr sz="1300" b="0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3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Feature Extraction</a:t>
            </a:r>
            <a:endParaRPr sz="1300" b="0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201" name="Google Shape;201;gd800259b47_1_126"/>
          <p:cNvGrpSpPr/>
          <p:nvPr/>
        </p:nvGrpSpPr>
        <p:grpSpPr>
          <a:xfrm>
            <a:off x="3673546" y="3860171"/>
            <a:ext cx="125472" cy="955975"/>
            <a:chOff x="1229400" y="18923"/>
            <a:chExt cx="80400" cy="609600"/>
          </a:xfrm>
        </p:grpSpPr>
        <p:sp>
          <p:nvSpPr>
            <p:cNvPr id="202" name="Google Shape;202;gd800259b47_1_126"/>
            <p:cNvSpPr/>
            <p:nvPr/>
          </p:nvSpPr>
          <p:spPr>
            <a:xfrm rot="5400000">
              <a:off x="964800" y="283523"/>
              <a:ext cx="609600" cy="80400"/>
            </a:xfrm>
            <a:prstGeom prst="rect">
              <a:avLst/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gd800259b47_1_126"/>
            <p:cNvSpPr/>
            <p:nvPr/>
          </p:nvSpPr>
          <p:spPr>
            <a:xfrm rot="5400000">
              <a:off x="1238439" y="66584"/>
              <a:ext cx="62100" cy="56400"/>
            </a:xfrm>
            <a:prstGeom prst="ellipse">
              <a:avLst/>
            </a:prstGeom>
            <a:solidFill>
              <a:srgbClr val="FF00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gd800259b47_1_126"/>
            <p:cNvSpPr/>
            <p:nvPr/>
          </p:nvSpPr>
          <p:spPr>
            <a:xfrm rot="5400000">
              <a:off x="1238439" y="182850"/>
              <a:ext cx="62100" cy="56400"/>
            </a:xfrm>
            <a:prstGeom prst="ellipse">
              <a:avLst/>
            </a:prstGeom>
            <a:solidFill>
              <a:srgbClr val="0000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gd800259b47_1_126"/>
            <p:cNvSpPr/>
            <p:nvPr/>
          </p:nvSpPr>
          <p:spPr>
            <a:xfrm rot="5400000">
              <a:off x="1238439" y="299116"/>
              <a:ext cx="62100" cy="56400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gd800259b47_1_126"/>
            <p:cNvSpPr/>
            <p:nvPr/>
          </p:nvSpPr>
          <p:spPr>
            <a:xfrm rot="5400000">
              <a:off x="1238439" y="415382"/>
              <a:ext cx="62100" cy="56400"/>
            </a:xfrm>
            <a:prstGeom prst="ellipse">
              <a:avLst/>
            </a:prstGeom>
            <a:solidFill>
              <a:srgbClr val="00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gd800259b47_1_126"/>
            <p:cNvSpPr/>
            <p:nvPr/>
          </p:nvSpPr>
          <p:spPr>
            <a:xfrm rot="5400000">
              <a:off x="1238439" y="531648"/>
              <a:ext cx="62100" cy="56400"/>
            </a:xfrm>
            <a:prstGeom prst="ellipse">
              <a:avLst/>
            </a:prstGeom>
            <a:solidFill>
              <a:srgbClr val="FF00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8" name="Google Shape;208;gd800259b47_1_126"/>
          <p:cNvGrpSpPr/>
          <p:nvPr/>
        </p:nvGrpSpPr>
        <p:grpSpPr>
          <a:xfrm>
            <a:off x="5938828" y="4001211"/>
            <a:ext cx="130154" cy="637003"/>
            <a:chOff x="2604725" y="246402"/>
            <a:chExt cx="83400" cy="406200"/>
          </a:xfrm>
        </p:grpSpPr>
        <p:sp>
          <p:nvSpPr>
            <p:cNvPr id="209" name="Google Shape;209;gd800259b47_1_126"/>
            <p:cNvSpPr/>
            <p:nvPr/>
          </p:nvSpPr>
          <p:spPr>
            <a:xfrm rot="5400000">
              <a:off x="2443325" y="407802"/>
              <a:ext cx="406200" cy="83400"/>
            </a:xfrm>
            <a:prstGeom prst="rect">
              <a:avLst/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gd800259b47_1_126"/>
            <p:cNvSpPr/>
            <p:nvPr/>
          </p:nvSpPr>
          <p:spPr>
            <a:xfrm rot="5400000">
              <a:off x="2615601" y="292877"/>
              <a:ext cx="61800" cy="58200"/>
            </a:xfrm>
            <a:prstGeom prst="ellipse">
              <a:avLst/>
            </a:prstGeom>
            <a:solidFill>
              <a:srgbClr val="00FF00">
                <a:alpha val="29411"/>
              </a:srgbClr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gd800259b47_1_126"/>
            <p:cNvSpPr/>
            <p:nvPr/>
          </p:nvSpPr>
          <p:spPr>
            <a:xfrm rot="5400000">
              <a:off x="2615601" y="408762"/>
              <a:ext cx="61800" cy="58200"/>
            </a:xfrm>
            <a:prstGeom prst="ellipse">
              <a:avLst/>
            </a:prstGeom>
            <a:solidFill>
              <a:srgbClr val="0000FF">
                <a:alpha val="31764"/>
              </a:srgbClr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gd800259b47_1_126"/>
            <p:cNvSpPr/>
            <p:nvPr/>
          </p:nvSpPr>
          <p:spPr>
            <a:xfrm rot="5400000">
              <a:off x="2615601" y="524647"/>
              <a:ext cx="61800" cy="58200"/>
            </a:xfrm>
            <a:prstGeom prst="ellipse">
              <a:avLst/>
            </a:prstGeom>
            <a:solidFill>
              <a:srgbClr val="FF0000">
                <a:alpha val="20000"/>
              </a:srgbClr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3" name="Google Shape;213;gd800259b47_1_126"/>
          <p:cNvSpPr/>
          <p:nvPr/>
        </p:nvSpPr>
        <p:spPr>
          <a:xfrm>
            <a:off x="4566871" y="4112303"/>
            <a:ext cx="735600" cy="432900"/>
          </a:xfrm>
          <a:prstGeom prst="bevel">
            <a:avLst>
              <a:gd name="adj" fmla="val 125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6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lang="en-US" sz="1600" b="0" i="0" u="none" strike="noStrike" cap="none" baseline="-25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enc</a:t>
            </a:r>
            <a:endParaRPr sz="16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14" name="Google Shape;214;gd800259b47_1_126"/>
          <p:cNvCxnSpPr>
            <a:stCxn id="215" idx="3"/>
            <a:endCxn id="202" idx="2"/>
          </p:cNvCxnSpPr>
          <p:nvPr/>
        </p:nvCxnSpPr>
        <p:spPr>
          <a:xfrm rot="10800000" flipH="1">
            <a:off x="2856749" y="4338031"/>
            <a:ext cx="816900" cy="186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16" name="Google Shape;216;gd800259b47_1_126"/>
          <p:cNvCxnSpPr>
            <a:stCxn id="202" idx="0"/>
            <a:endCxn id="213" idx="4"/>
          </p:cNvCxnSpPr>
          <p:nvPr/>
        </p:nvCxnSpPr>
        <p:spPr>
          <a:xfrm rot="10800000" flipH="1">
            <a:off x="3799018" y="4328859"/>
            <a:ext cx="768000" cy="9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17" name="Google Shape;217;gd800259b47_1_126"/>
          <p:cNvCxnSpPr>
            <a:stCxn id="213" idx="0"/>
            <a:endCxn id="209" idx="2"/>
          </p:cNvCxnSpPr>
          <p:nvPr/>
        </p:nvCxnSpPr>
        <p:spPr>
          <a:xfrm rot="10800000" flipH="1">
            <a:off x="5302471" y="4319753"/>
            <a:ext cx="636300" cy="9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215" name="Google Shape;215;gd800259b47_1_1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52285" y="3908575"/>
            <a:ext cx="804464" cy="8961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8" name="Google Shape;218;gd800259b47_1_126"/>
          <p:cNvCxnSpPr>
            <a:endCxn id="219" idx="4"/>
          </p:cNvCxnSpPr>
          <p:nvPr/>
        </p:nvCxnSpPr>
        <p:spPr>
          <a:xfrm>
            <a:off x="6072403" y="4043065"/>
            <a:ext cx="6447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20" name="Google Shape;220;gd800259b47_1_126"/>
          <p:cNvCxnSpPr/>
          <p:nvPr/>
        </p:nvCxnSpPr>
        <p:spPr>
          <a:xfrm>
            <a:off x="7309573" y="4050539"/>
            <a:ext cx="915300" cy="295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21" name="Google Shape;221;gd800259b47_1_126"/>
          <p:cNvSpPr/>
          <p:nvPr/>
        </p:nvSpPr>
        <p:spPr>
          <a:xfrm>
            <a:off x="6717103" y="4424058"/>
            <a:ext cx="887100" cy="432900"/>
          </a:xfrm>
          <a:prstGeom prst="bevel">
            <a:avLst>
              <a:gd name="adj" fmla="val 125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6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-US" sz="1600" b="0" i="0" u="none" strike="noStrike" cap="none" baseline="-25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carrot</a:t>
            </a:r>
            <a:endParaRPr sz="16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22" name="Google Shape;222;gd800259b47_1_126"/>
          <p:cNvCxnSpPr>
            <a:stCxn id="221" idx="0"/>
          </p:cNvCxnSpPr>
          <p:nvPr/>
        </p:nvCxnSpPr>
        <p:spPr>
          <a:xfrm>
            <a:off x="7604203" y="4640508"/>
            <a:ext cx="636000" cy="180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23" name="Google Shape;223;gd800259b47_1_126"/>
          <p:cNvCxnSpPr/>
          <p:nvPr/>
        </p:nvCxnSpPr>
        <p:spPr>
          <a:xfrm>
            <a:off x="6074562" y="4591452"/>
            <a:ext cx="6447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24" name="Google Shape;224;gd800259b47_1_126"/>
          <p:cNvSpPr/>
          <p:nvPr/>
        </p:nvSpPr>
        <p:spPr>
          <a:xfrm>
            <a:off x="8327826" y="4654765"/>
            <a:ext cx="235500" cy="23640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 cap="flat" cmpd="sng">
            <a:solidFill>
              <a:srgbClr val="B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×</a:t>
            </a:r>
            <a:endParaRPr sz="1600" b="0" i="0" u="none" strike="noStrike" cap="none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5" name="Google Shape;225;gd800259b47_1_126"/>
          <p:cNvSpPr/>
          <p:nvPr/>
        </p:nvSpPr>
        <p:spPr>
          <a:xfrm>
            <a:off x="8327826" y="4266700"/>
            <a:ext cx="235500" cy="236400"/>
          </a:xfrm>
          <a:prstGeom prst="roundRect">
            <a:avLst>
              <a:gd name="adj" fmla="val 16667"/>
            </a:avLst>
          </a:prstGeom>
          <a:solidFill>
            <a:srgbClr val="269900"/>
          </a:solidFill>
          <a:ln w="952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✓</a:t>
            </a:r>
            <a:endParaRPr sz="1200" b="0" i="0" u="none" strike="noStrike" cap="none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19" name="Google Shape;219;gd800259b47_1_126"/>
          <p:cNvSpPr/>
          <p:nvPr/>
        </p:nvSpPr>
        <p:spPr>
          <a:xfrm>
            <a:off x="6717103" y="3826615"/>
            <a:ext cx="887100" cy="432900"/>
          </a:xfrm>
          <a:prstGeom prst="bevel">
            <a:avLst>
              <a:gd name="adj" fmla="val 125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6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-US" sz="1600" b="0" i="0" u="none" strike="noStrike" cap="none" baseline="-25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green</a:t>
            </a:r>
            <a:endParaRPr sz="16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" name="Google Shape;226;gd800259b47_1_126"/>
          <p:cNvSpPr txBox="1"/>
          <p:nvPr/>
        </p:nvSpPr>
        <p:spPr>
          <a:xfrm>
            <a:off x="491437" y="3922293"/>
            <a:ext cx="14721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300" b="0" i="1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Unsupervised</a:t>
            </a:r>
            <a:br>
              <a:rPr lang="en-US" sz="1300" b="0" i="1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-US" sz="1300" b="0" i="1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grounded concept </a:t>
            </a:r>
            <a:r>
              <a:rPr lang="en-US" sz="1300" i="1">
                <a:latin typeface="Avenir"/>
                <a:ea typeface="Avenir"/>
                <a:cs typeface="Avenir"/>
                <a:sym typeface="Avenir"/>
              </a:rPr>
              <a:t>evaluation</a:t>
            </a:r>
            <a:endParaRPr sz="1300" b="0" i="1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e49753c905_0_226"/>
          <p:cNvSpPr txBox="1">
            <a:spLocks noGrp="1"/>
          </p:cNvSpPr>
          <p:nvPr>
            <p:ph type="title"/>
          </p:nvPr>
        </p:nvSpPr>
        <p:spPr>
          <a:xfrm>
            <a:off x="381000" y="260350"/>
            <a:ext cx="89154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Visual classification</a:t>
            </a:r>
            <a:endParaRPr/>
          </a:p>
        </p:txBody>
      </p:sp>
      <p:sp>
        <p:nvSpPr>
          <p:cNvPr id="233" name="Google Shape;233;ge49753c905_0_226"/>
          <p:cNvSpPr txBox="1">
            <a:spLocks noGrp="1"/>
          </p:cNvSpPr>
          <p:nvPr>
            <p:ph type="body" idx="1"/>
          </p:nvPr>
        </p:nvSpPr>
        <p:spPr>
          <a:xfrm>
            <a:off x="533400" y="1447800"/>
            <a:ext cx="8610600" cy="46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◆"/>
            </a:pPr>
            <a:r>
              <a:rPr lang="en-US" sz="2400"/>
              <a:t>Visual features: RGB-D and CNN</a:t>
            </a:r>
            <a:endParaRPr sz="2400"/>
          </a:p>
          <a:p>
            <a:pPr marL="914400" lvl="1" indent="-368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Char char="◆"/>
            </a:pPr>
            <a:r>
              <a:rPr lang="en-US" sz="2200"/>
              <a:t>Kernel descriptors</a:t>
            </a:r>
            <a:endParaRPr sz="2200"/>
          </a:p>
          <a:p>
            <a:pPr marL="914400" lvl="1" indent="-368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Char char="◆"/>
            </a:pPr>
            <a:r>
              <a:rPr lang="en-US" sz="2200"/>
              <a:t>SmallVGGNet, NasNetLarge</a:t>
            </a:r>
            <a:endParaRPr sz="2200"/>
          </a:p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◆"/>
            </a:pPr>
            <a:r>
              <a:rPr lang="en-US" sz="2400"/>
              <a:t>UDM structure</a:t>
            </a:r>
            <a:endParaRPr sz="2400"/>
          </a:p>
          <a:p>
            <a:pPr marL="914400" lvl="1" indent="-368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Char char="◆"/>
            </a:pPr>
            <a:r>
              <a:rPr lang="en-US" sz="2200"/>
              <a:t>VAE: MLP with single hidden layer</a:t>
            </a:r>
            <a:endParaRPr sz="2200"/>
          </a:p>
          <a:p>
            <a:pPr marL="914400" lvl="1" indent="-368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Char char="◆"/>
            </a:pPr>
            <a:r>
              <a:rPr lang="en-US" sz="2200"/>
              <a:t>Latent Embedding: 12, 50, 100</a:t>
            </a:r>
            <a:endParaRPr sz="2200"/>
          </a:p>
          <a:p>
            <a:pPr marL="457200" lvl="0" indent="-368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Char char="◆"/>
            </a:pPr>
            <a:r>
              <a:rPr lang="en-US" sz="2200"/>
              <a:t>Linguistic concepts from descriptions</a:t>
            </a:r>
            <a:endParaRPr sz="2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d94dc68cb4_0_995"/>
          <p:cNvSpPr txBox="1">
            <a:spLocks noGrp="1"/>
          </p:cNvSpPr>
          <p:nvPr>
            <p:ph type="title"/>
          </p:nvPr>
        </p:nvSpPr>
        <p:spPr>
          <a:xfrm>
            <a:off x="381000" y="260350"/>
            <a:ext cx="89154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Comparisons</a:t>
            </a:r>
            <a:endParaRPr/>
          </a:p>
        </p:txBody>
      </p:sp>
      <p:sp>
        <p:nvSpPr>
          <p:cNvPr id="240" name="Google Shape;240;gd94dc68cb4_0_995"/>
          <p:cNvSpPr txBox="1">
            <a:spLocks noGrp="1"/>
          </p:cNvSpPr>
          <p:nvPr>
            <p:ph type="body" idx="1"/>
          </p:nvPr>
        </p:nvSpPr>
        <p:spPr>
          <a:xfrm>
            <a:off x="533400" y="4112625"/>
            <a:ext cx="8610600" cy="23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◆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Higher quality learning of UDM for underperformed classifiers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venir"/>
              <a:buChar char="◆"/>
            </a:pPr>
            <a:r>
              <a:rPr lang="en-US" sz="2200">
                <a:latin typeface="Avenir"/>
                <a:ea typeface="Avenir"/>
                <a:cs typeface="Avenir"/>
                <a:sym typeface="Avenir"/>
              </a:rPr>
              <a:t>Higher mean, minimum, maximum 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◆"/>
            </a:pPr>
            <a:r>
              <a:rPr lang="en-US" sz="2400"/>
              <a:t>Worst classification</a:t>
            </a:r>
            <a:endParaRPr sz="2400"/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◆"/>
            </a:pPr>
            <a:r>
              <a:rPr lang="en-US" sz="2200"/>
              <a:t>Baselines: classifier banana </a:t>
            </a:r>
            <a:endParaRPr sz="2200"/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◆"/>
            </a:pPr>
            <a:r>
              <a:rPr lang="en-US" sz="2200"/>
              <a:t>UDM: classifier Green</a:t>
            </a:r>
            <a:endParaRPr sz="2200"/>
          </a:p>
        </p:txBody>
      </p:sp>
      <p:graphicFrame>
        <p:nvGraphicFramePr>
          <p:cNvPr id="241" name="Google Shape;241;gd94dc68cb4_0_995"/>
          <p:cNvGraphicFramePr/>
          <p:nvPr/>
        </p:nvGraphicFramePr>
        <p:xfrm>
          <a:off x="725400" y="1522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{9A9F3E0B-4AC1-451C-83ED-45DC29F9DB97}</a:tableStyleId>
              </a:tblPr>
              <a:tblGrid>
                <a:gridCol w="1187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1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705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endParaRPr sz="1300" b="1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Predefined Category classifier</a:t>
                      </a:r>
                      <a:endParaRPr sz="1400" b="1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1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Minimum</a:t>
                      </a:r>
                      <a:endParaRPr sz="1600" b="1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0.2460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Mean</a:t>
                      </a:r>
                      <a:endParaRPr sz="1600" b="1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0.7062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Median</a:t>
                      </a:r>
                      <a:endParaRPr sz="1600" b="1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chemeClr val="accent5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0.7240</a:t>
                      </a:r>
                      <a:endParaRPr sz="1300" u="none" strike="noStrike" cap="none">
                        <a:solidFill>
                          <a:schemeClr val="accent5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Maximum</a:t>
                      </a:r>
                      <a:endParaRPr sz="1600" b="1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0.9560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42" name="Google Shape;242;gd94dc68cb4_0_995"/>
          <p:cNvGraphicFramePr/>
          <p:nvPr/>
        </p:nvGraphicFramePr>
        <p:xfrm>
          <a:off x="3697200" y="152704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{9A9F3E0B-4AC1-451C-83ED-45DC29F9DB97}</a:tableStyleId>
              </a:tblPr>
              <a:tblGrid>
                <a:gridCol w="1868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4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Category-free Logistic Regression</a:t>
                      </a:r>
                      <a:endParaRPr sz="1400" b="1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77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0.2330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0.6078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0.6510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0.8880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43" name="Google Shape;243;gd94dc68cb4_0_995"/>
          <p:cNvGraphicFramePr/>
          <p:nvPr/>
        </p:nvGraphicFramePr>
        <p:xfrm>
          <a:off x="5642150" y="152704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{9A9F3E0B-4AC1-451C-83ED-45DC29F9DB97}</a:tableStyleId>
              </a:tblPr>
              <a:tblGrid>
                <a:gridCol w="1064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1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58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Unified Discriminative Method</a:t>
                      </a:r>
                      <a:endParaRPr sz="1400" b="1" u="none" strike="noStrike" cap="non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Dim 12</a:t>
                      </a:r>
                      <a:endParaRPr sz="1400" b="1" u="none" strike="noStrike" cap="non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Dim 50</a:t>
                      </a:r>
                      <a:endParaRPr sz="1400" b="1" u="none" strike="noStrike" cap="non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Dim 100</a:t>
                      </a:r>
                      <a:endParaRPr sz="1400" b="1" u="none" strike="noStrike" cap="non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0.2570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chemeClr val="accent5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0.4560</a:t>
                      </a:r>
                      <a:endParaRPr sz="1300" u="none" strike="noStrike" cap="none">
                        <a:solidFill>
                          <a:schemeClr val="accent5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0.2420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0.6590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chemeClr val="accent5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0.7137</a:t>
                      </a:r>
                      <a:endParaRPr sz="1300" u="none" strike="noStrike" cap="none">
                        <a:solidFill>
                          <a:schemeClr val="accent5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0.6342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0.6510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0.6990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0.6430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chemeClr val="accent5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0.9680</a:t>
                      </a:r>
                      <a:endParaRPr sz="1300" u="none" strike="noStrike" cap="none">
                        <a:solidFill>
                          <a:schemeClr val="accent5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0.9630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0.9000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cbd4e6470e_0_425"/>
          <p:cNvSpPr txBox="1">
            <a:spLocks noGrp="1"/>
          </p:cNvSpPr>
          <p:nvPr>
            <p:ph type="title"/>
          </p:nvPr>
        </p:nvSpPr>
        <p:spPr>
          <a:xfrm>
            <a:off x="381000" y="260350"/>
            <a:ext cx="89154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Limited Resource Tests</a:t>
            </a:r>
            <a:endParaRPr/>
          </a:p>
        </p:txBody>
      </p:sp>
      <p:pic>
        <p:nvPicPr>
          <p:cNvPr id="250" name="Google Shape;250;gcbd4e6470e_0_4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300" y="1710700"/>
            <a:ext cx="4227499" cy="34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gcbd4e6470e_0_425"/>
          <p:cNvSpPr txBox="1">
            <a:spLocks noGrp="1"/>
          </p:cNvSpPr>
          <p:nvPr>
            <p:ph type="body" idx="1"/>
          </p:nvPr>
        </p:nvSpPr>
        <p:spPr>
          <a:xfrm>
            <a:off x="4698000" y="1447800"/>
            <a:ext cx="4446000" cy="3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◆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UMBC object set evaluations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◆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Goal: high f1-score with a smaller number of occurrences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◆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UDM performance is consistent and high with limited annotation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cbd4e6470e_0_433"/>
          <p:cNvSpPr txBox="1">
            <a:spLocks noGrp="1"/>
          </p:cNvSpPr>
          <p:nvPr>
            <p:ph type="title"/>
          </p:nvPr>
        </p:nvSpPr>
        <p:spPr>
          <a:xfrm>
            <a:off x="381000" y="260350"/>
            <a:ext cx="89154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Efficacy over CNN models</a:t>
            </a:r>
            <a:endParaRPr/>
          </a:p>
        </p:txBody>
      </p:sp>
      <p:pic>
        <p:nvPicPr>
          <p:cNvPr id="258" name="Google Shape;258;gcbd4e6470e_0_4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1544875"/>
            <a:ext cx="3984701" cy="327365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cbd4e6470e_0_433"/>
          <p:cNvSpPr txBox="1">
            <a:spLocks noGrp="1"/>
          </p:cNvSpPr>
          <p:nvPr>
            <p:ph type="body" idx="1"/>
          </p:nvPr>
        </p:nvSpPr>
        <p:spPr>
          <a:xfrm>
            <a:off x="4617000" y="1447800"/>
            <a:ext cx="4527000" cy="32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◆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SmallVggNet CNN model Vs. UDM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◆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Limited resources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◆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UDM: High and consistent learning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venir"/>
              <a:buChar char="◆"/>
            </a:pPr>
            <a:r>
              <a:rPr lang="en-US" sz="2200"/>
              <a:t>U</a:t>
            </a:r>
            <a:r>
              <a:rPr lang="en-US" sz="2200">
                <a:latin typeface="Avenir"/>
                <a:ea typeface="Avenir"/>
                <a:cs typeface="Avenir"/>
                <a:sym typeface="Avenir"/>
              </a:rPr>
              <a:t>pper quadrant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d94dc68cb4_0_1010"/>
          <p:cNvSpPr txBox="1">
            <a:spLocks noGrp="1"/>
          </p:cNvSpPr>
          <p:nvPr>
            <p:ph type="title"/>
          </p:nvPr>
        </p:nvSpPr>
        <p:spPr>
          <a:xfrm>
            <a:off x="381000" y="260350"/>
            <a:ext cx="89154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Multi-Lingual Verifications</a:t>
            </a:r>
            <a:endParaRPr/>
          </a:p>
        </p:txBody>
      </p:sp>
      <p:sp>
        <p:nvSpPr>
          <p:cNvPr id="266" name="Google Shape;266;gd94dc68cb4_0_1010"/>
          <p:cNvSpPr txBox="1">
            <a:spLocks noGrp="1"/>
          </p:cNvSpPr>
          <p:nvPr>
            <p:ph type="body" idx="1"/>
          </p:nvPr>
        </p:nvSpPr>
        <p:spPr>
          <a:xfrm>
            <a:off x="533400" y="3490600"/>
            <a:ext cx="8610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◆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Varied, diverse, and noisy dataset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◆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UDM achieves consistent performance improvements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  <p:graphicFrame>
        <p:nvGraphicFramePr>
          <p:cNvPr id="267" name="Google Shape;267;gd94dc68cb4_0_1010"/>
          <p:cNvGraphicFramePr/>
          <p:nvPr/>
        </p:nvGraphicFramePr>
        <p:xfrm>
          <a:off x="530352" y="1444752"/>
          <a:ext cx="7958000" cy="1747350"/>
        </p:xfrm>
        <a:graphic>
          <a:graphicData uri="http://schemas.openxmlformats.org/drawingml/2006/table">
            <a:tbl>
              <a:tblPr>
                <a:noFill/>
                <a:tableStyleId>{9A9F3E0B-4AC1-451C-83ED-45DC29F9DB97}</a:tableStyleId>
              </a:tblPr>
              <a:tblGrid>
                <a:gridCol w="9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9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5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5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5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55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55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55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b="1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Language</a:t>
                      </a:r>
                      <a:endParaRPr sz="1300" b="1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Sampling</a:t>
                      </a:r>
                      <a:endParaRPr sz="1400" b="1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10%</a:t>
                      </a:r>
                      <a:endParaRPr sz="1400" b="1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20%</a:t>
                      </a:r>
                      <a:endParaRPr sz="1400" b="1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30%</a:t>
                      </a:r>
                      <a:endParaRPr sz="1400" b="1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40%</a:t>
                      </a:r>
                      <a:endParaRPr sz="1400" b="1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50%</a:t>
                      </a:r>
                      <a:endParaRPr sz="1400" b="1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60%</a:t>
                      </a:r>
                      <a:endParaRPr sz="1400" b="1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70%</a:t>
                      </a:r>
                      <a:endParaRPr sz="1400" b="1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5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Spanish</a:t>
                      </a:r>
                      <a:endParaRPr sz="1600" b="1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Category-Free LR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0.05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0.14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0.23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0.41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0.43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008F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0.49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0.48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008F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UDM</a:t>
                      </a:r>
                      <a:endParaRPr sz="1300" u="none" strike="noStrike" cap="none">
                        <a:solidFill>
                          <a:srgbClr val="008F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008F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0.14</a:t>
                      </a:r>
                      <a:endParaRPr sz="1300" u="none" strike="noStrike" cap="none">
                        <a:solidFill>
                          <a:srgbClr val="008F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008F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0.24</a:t>
                      </a:r>
                      <a:endParaRPr sz="1300" u="none" strike="noStrike" cap="none">
                        <a:solidFill>
                          <a:srgbClr val="008F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008F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0.32</a:t>
                      </a:r>
                      <a:endParaRPr sz="1300" u="none" strike="noStrike" cap="none">
                        <a:solidFill>
                          <a:srgbClr val="008F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008F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0.45</a:t>
                      </a:r>
                      <a:endParaRPr sz="1300" u="none" strike="noStrike" cap="none">
                        <a:solidFill>
                          <a:srgbClr val="008F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008F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0.45</a:t>
                      </a:r>
                      <a:endParaRPr sz="1300" u="none" strike="noStrike" cap="none">
                        <a:solidFill>
                          <a:srgbClr val="008F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0.48</a:t>
                      </a:r>
                      <a:endParaRPr sz="1300" u="none" strike="noStrike" cap="non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008F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0.52</a:t>
                      </a:r>
                      <a:endParaRPr sz="1300" u="none" strike="noStrike" cap="none">
                        <a:solidFill>
                          <a:srgbClr val="008F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5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Hindi</a:t>
                      </a:r>
                      <a:endParaRPr sz="1600" b="1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Category-Free LR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0.038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0.160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0.228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0.334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0.437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0.504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latin typeface="Avenir"/>
                          <a:ea typeface="Avenir"/>
                          <a:cs typeface="Avenir"/>
                          <a:sym typeface="Avenir"/>
                        </a:rPr>
                        <a:t>0.518</a:t>
                      </a:r>
                      <a:endParaRPr sz="1300" u="none" strike="noStrike" cap="non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008F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UDM</a:t>
                      </a:r>
                      <a:endParaRPr sz="1300" u="none" strike="noStrike" cap="none">
                        <a:solidFill>
                          <a:srgbClr val="008F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008F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0.187</a:t>
                      </a:r>
                      <a:endParaRPr sz="1300" u="none" strike="noStrike" cap="none">
                        <a:solidFill>
                          <a:srgbClr val="008F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008F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0.290</a:t>
                      </a:r>
                      <a:endParaRPr sz="1300" u="none" strike="noStrike" cap="none">
                        <a:solidFill>
                          <a:srgbClr val="008F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008F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0.413</a:t>
                      </a:r>
                      <a:endParaRPr sz="1300" u="none" strike="noStrike" cap="none">
                        <a:solidFill>
                          <a:srgbClr val="008F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008F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0.490</a:t>
                      </a:r>
                      <a:endParaRPr sz="1300" u="none" strike="noStrike" cap="none">
                        <a:solidFill>
                          <a:srgbClr val="008F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008F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0.516</a:t>
                      </a:r>
                      <a:endParaRPr sz="1300" u="none" strike="noStrike" cap="none">
                        <a:solidFill>
                          <a:srgbClr val="008F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008F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0.536</a:t>
                      </a:r>
                      <a:endParaRPr sz="1300" u="none" strike="noStrike" cap="none">
                        <a:solidFill>
                          <a:srgbClr val="008F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008F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0.552</a:t>
                      </a:r>
                      <a:endParaRPr sz="1300" u="none" strike="noStrike" cap="none">
                        <a:solidFill>
                          <a:srgbClr val="008F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d94dc68cb4_0_1020"/>
          <p:cNvSpPr txBox="1">
            <a:spLocks noGrp="1"/>
          </p:cNvSpPr>
          <p:nvPr>
            <p:ph type="title"/>
          </p:nvPr>
        </p:nvSpPr>
        <p:spPr>
          <a:xfrm>
            <a:off x="381000" y="260350"/>
            <a:ext cx="89154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Conclusion</a:t>
            </a:r>
            <a:endParaRPr/>
          </a:p>
        </p:txBody>
      </p:sp>
      <p:sp>
        <p:nvSpPr>
          <p:cNvPr id="273" name="Google Shape;273;gd94dc68cb4_0_1020"/>
          <p:cNvSpPr txBox="1">
            <a:spLocks noGrp="1"/>
          </p:cNvSpPr>
          <p:nvPr>
            <p:ph type="body" idx="1"/>
          </p:nvPr>
        </p:nvSpPr>
        <p:spPr>
          <a:xfrm>
            <a:off x="533400" y="1447800"/>
            <a:ext cx="8610600" cy="31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SzPts val="2400"/>
              <a:buFont typeface="Avenir"/>
              <a:buChar char="◆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Simple, strong approach for unified language grounding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◆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Language acquisition without predefined categories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◆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Acquisition improvement with limited resources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◆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Successful learning of broad range of concepts.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◆"/>
            </a:pPr>
            <a:r>
              <a:rPr lang="en-US" sz="2200">
                <a:latin typeface="Avenir"/>
                <a:ea typeface="Avenir"/>
                <a:cs typeface="Avenir"/>
                <a:sym typeface="Avenir"/>
              </a:rPr>
              <a:t>Gaussian variational </a:t>
            </a:r>
            <a:r>
              <a:rPr lang="en-US" sz="2200"/>
              <a:t>autoencoder</a:t>
            </a:r>
            <a:endParaRPr sz="22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venir"/>
              <a:buChar char="◆"/>
            </a:pPr>
            <a:r>
              <a:rPr lang="en-US" sz="2200">
                <a:latin typeface="Avenir"/>
                <a:ea typeface="Avenir"/>
                <a:cs typeface="Avenir"/>
                <a:sym typeface="Avenir"/>
              </a:rPr>
              <a:t>representative features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MBC-clean">
  <a:themeElements>
    <a:clrScheme name="Breeze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643</Words>
  <Application>Microsoft Macintosh PowerPoint</Application>
  <PresentationFormat>On-screen Show (4:3)</PresentationFormat>
  <Paragraphs>191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Times New Roman</vt:lpstr>
      <vt:lpstr>Garamond</vt:lpstr>
      <vt:lpstr>Comfortaa</vt:lpstr>
      <vt:lpstr>Arial</vt:lpstr>
      <vt:lpstr>Avenir</vt:lpstr>
      <vt:lpstr>Bell MT</vt:lpstr>
      <vt:lpstr>Noto Sans Symbols</vt:lpstr>
      <vt:lpstr>Source Sans Pro</vt:lpstr>
      <vt:lpstr>Gill Sans</vt:lpstr>
      <vt:lpstr>EB Garamond</vt:lpstr>
      <vt:lpstr>UMBC-clean</vt:lpstr>
      <vt:lpstr> Neural Variational Learning for Grounded Language Acquisition</vt:lpstr>
      <vt:lpstr>Concept Grounding Problem </vt:lpstr>
      <vt:lpstr>Attribute Concepts ⟷ Visual Percepts</vt:lpstr>
      <vt:lpstr>Approach</vt:lpstr>
      <vt:lpstr>Data Corpora</vt:lpstr>
      <vt:lpstr>Descriptions</vt:lpstr>
      <vt:lpstr>Unified Discriminative Model</vt:lpstr>
      <vt:lpstr>Visual classification</vt:lpstr>
      <vt:lpstr>Comparisons</vt:lpstr>
      <vt:lpstr>Limited Resource Tests</vt:lpstr>
      <vt:lpstr>Efficacy over CNN models</vt:lpstr>
      <vt:lpstr>Multi-Lingual Verifications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Neural Variational Learning for Grounded Language Acquisition</dc:title>
  <dc:creator>cam</dc:creator>
  <cp:lastModifiedBy>Nisha Pillai</cp:lastModifiedBy>
  <cp:revision>1</cp:revision>
  <dcterms:created xsi:type="dcterms:W3CDTF">2012-03-28T23:24:51Z</dcterms:created>
  <dcterms:modified xsi:type="dcterms:W3CDTF">2021-07-27T20:56:26Z</dcterms:modified>
</cp:coreProperties>
</file>