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9144000" cy="6858000"/>
  <p:embeddedFontLst>
    <p:embeddedFont>
      <p:font typeface="Avenir" panose="02000503020000020003" pitchFamily="2" charset="0"/>
      <p:regular r:id="rId22"/>
      <p:italic r:id="rId23"/>
    </p:embeddedFont>
    <p:embeddedFont>
      <p:font typeface="Bell MT" panose="02020503060305020303" pitchFamily="18" charset="77"/>
      <p:regular r:id="rId24"/>
      <p:bold r:id="rId25"/>
      <p:italic r:id="rId26"/>
      <p:boldItalic r:id="rId27"/>
    </p:embeddedFont>
    <p:embeddedFont>
      <p:font typeface="Calibri" panose="020F0502020204030204" pitchFamily="34" charset="0"/>
      <p:regular r:id="rId28"/>
      <p:bold r:id="rId29"/>
      <p:italic r:id="rId30"/>
      <p:boldItalic r:id="rId31"/>
    </p:embeddedFont>
    <p:embeddedFont>
      <p:font typeface="Gill Sans" panose="020B0502020104020203" pitchFamily="34" charset="-79"/>
      <p:regular r:id="rId32"/>
      <p:bold r:id="rId33"/>
    </p:embeddedFont>
    <p:embeddedFont>
      <p:font typeface="Montserrat" pitchFamily="2" charset="77"/>
      <p:regular r:id="rId34"/>
      <p:bold r:id="rId35"/>
      <p:italic r:id="rId36"/>
      <p:boldItalic r:id="rId37"/>
    </p:embeddedFont>
    <p:embeddedFont>
      <p:font typeface="Source Sans Pro" panose="020B0503030403020204" pitchFamily="34"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2D200454-40CA-4A62-9FC3-DE9A4176ACB9}">
      <p15:notesGuideLst xmlns:p15="http://schemas.microsoft.com/office/powerpoint/2012/main">
        <p15:guide id="1" orient="horz" pos="2160">
          <p15:clr>
            <a:srgbClr val="A4A3A4"/>
          </p15:clr>
        </p15:guide>
        <p15:guide id="2" pos="2880">
          <p15:clr>
            <a:srgbClr val="A4A3A4"/>
          </p15:clr>
        </p15:guide>
      </p15:notes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5" roundtripDataSignature="AMtx7mhU25AWhDwJ2C5EqlpA4bfhwFFad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15ACB89-4AB4-4A9B-8DE7-C9C978EFD065}">
  <a:tblStyle styleId="{915ACB89-4AB4-4A9B-8DE7-C9C978EFD065}"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8E4F5C8C-AB13-4C69-BFE1-02BC68D2FAF2}"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29"/>
  </p:normalViewPr>
  <p:slideViewPr>
    <p:cSldViewPr snapToGrid="0">
      <p:cViewPr varScale="1">
        <p:scale>
          <a:sx n="129" d="100"/>
          <a:sy n="129" d="100"/>
        </p:scale>
        <p:origin x="1160" y="184"/>
      </p:cViewPr>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160"/>
        <p:guide pos="288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9" Type="http://schemas.openxmlformats.org/officeDocument/2006/relationships/font" Target="fonts/font18.fntdata"/><Relationship Id="rId21" Type="http://schemas.openxmlformats.org/officeDocument/2006/relationships/notesMaster" Target="notesMasters/notesMaster1.xml"/><Relationship Id="rId34" Type="http://schemas.openxmlformats.org/officeDocument/2006/relationships/font" Target="fonts/font13.fntdata"/><Relationship Id="rId76"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40" Type="http://schemas.openxmlformats.org/officeDocument/2006/relationships/font" Target="fonts/font19.fntdata"/><Relationship Id="rId79"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77"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font" Target="fonts/font17.fntdata"/><Relationship Id="rId20" Type="http://schemas.openxmlformats.org/officeDocument/2006/relationships/slide" Target="slides/slide19.xml"/><Relationship Id="rId41" Type="http://schemas.openxmlformats.org/officeDocument/2006/relationships/font" Target="fonts/font20.fntdata"/><Relationship Id="rId75"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5181600" y="0"/>
            <a:ext cx="3962400" cy="3429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2857500"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515100"/>
            <a:ext cx="3962400" cy="3429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1:notes"/>
          <p:cNvSpPr>
            <a:spLocks noGrp="1" noRot="1" noChangeAspect="1"/>
          </p:cNvSpPr>
          <p:nvPr>
            <p:ph type="sldImg" idx="2"/>
          </p:nvPr>
        </p:nvSpPr>
        <p:spPr>
          <a:xfrm>
            <a:off x="2857500" y="514350"/>
            <a:ext cx="3429000" cy="2571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99" name="Google Shape;99;p1:notes"/>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0" name="Google Shape;100;p1:notes"/>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3:notes"/>
          <p:cNvSpPr>
            <a:spLocks noGrp="1" noRot="1" noChangeAspect="1"/>
          </p:cNvSpPr>
          <p:nvPr>
            <p:ph type="sldImg" idx="2"/>
          </p:nvPr>
        </p:nvSpPr>
        <p:spPr>
          <a:xfrm>
            <a:off x="2857500" y="514350"/>
            <a:ext cx="3429000" cy="2571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08" name="Google Shape;108;p3:notes"/>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09" name="Google Shape;109;p3:notes"/>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da4d6bf0e8_3_15:notes"/>
          <p:cNvSpPr>
            <a:spLocks noGrp="1" noRot="1" noChangeAspect="1"/>
          </p:cNvSpPr>
          <p:nvPr>
            <p:ph type="sldImg" idx="2"/>
          </p:nvPr>
        </p:nvSpPr>
        <p:spPr>
          <a:xfrm>
            <a:off x="2857500" y="514350"/>
            <a:ext cx="3429000" cy="2571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15" name="Google Shape;115;gda4d6bf0e8_3_15:notes"/>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16" name="Google Shape;116;gda4d6bf0e8_3_15:notes"/>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da4d6bf0e8_3_0:notes"/>
          <p:cNvSpPr>
            <a:spLocks noGrp="1" noRot="1" noChangeAspect="1"/>
          </p:cNvSpPr>
          <p:nvPr>
            <p:ph type="sldImg" idx="2"/>
          </p:nvPr>
        </p:nvSpPr>
        <p:spPr>
          <a:xfrm>
            <a:off x="2857500" y="514350"/>
            <a:ext cx="3429000" cy="2571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22" name="Google Shape;122;gda4d6bf0e8_3_0:notes"/>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23" name="Google Shape;123;gda4d6bf0e8_3_0:notes"/>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4:notes"/>
          <p:cNvSpPr>
            <a:spLocks noGrp="1" noRot="1" noChangeAspect="1"/>
          </p:cNvSpPr>
          <p:nvPr>
            <p:ph type="sldImg" idx="2"/>
          </p:nvPr>
        </p:nvSpPr>
        <p:spPr>
          <a:xfrm>
            <a:off x="2857500" y="514350"/>
            <a:ext cx="3429000" cy="2571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33" name="Google Shape;133;p4:notes"/>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Clr>
                <a:schemeClr val="dk1"/>
              </a:buClr>
              <a:buSzPts val="800"/>
              <a:buFont typeface="Calibri"/>
              <a:buAutoNum type="arabicPeriod"/>
            </a:pPr>
            <a:r>
              <a:rPr lang="en-US" sz="800"/>
              <a:t>The development of an intelligent robot with which people would embrace a long-term interaction is one of the major challenges in the research field of robotics. To achieve actual long-term communication and collaboration between a human and a robot, the robot has to understand the meanings of utterances, learn new vocabularies, and create a comfortable learning environment with people in the real world.To make a robot capable and useful, it has to interpret and execute the tasks and has to perform tasks assigned by the human. Grounded language acquisition is the task that learns language by interacting with people and the world. My research is focussed on how robot learns the language. </a:t>
            </a:r>
            <a:endParaRPr/>
          </a:p>
        </p:txBody>
      </p:sp>
      <p:sp>
        <p:nvSpPr>
          <p:cNvPr id="134" name="Google Shape;134;p4:notes"/>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6:notes"/>
          <p:cNvSpPr>
            <a:spLocks noGrp="1" noRot="1" noChangeAspect="1"/>
          </p:cNvSpPr>
          <p:nvPr>
            <p:ph type="sldImg" idx="2"/>
          </p:nvPr>
        </p:nvSpPr>
        <p:spPr>
          <a:xfrm>
            <a:off x="2857500" y="514350"/>
            <a:ext cx="3429000" cy="2571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43" name="Google Shape;143;p6:notes"/>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44" name="Google Shape;144;p6:notes"/>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da4d6bf0e8_2_4:notes"/>
          <p:cNvSpPr>
            <a:spLocks noGrp="1" noRot="1" noChangeAspect="1"/>
          </p:cNvSpPr>
          <p:nvPr>
            <p:ph type="sldImg" idx="2"/>
          </p:nvPr>
        </p:nvSpPr>
        <p:spPr>
          <a:xfrm>
            <a:off x="2857500" y="514350"/>
            <a:ext cx="3429000" cy="2571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52" name="Google Shape;152;gda4d6bf0e8_2_4:notes"/>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53" name="Google Shape;153;gda4d6bf0e8_2_4:notes"/>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7:notes"/>
          <p:cNvSpPr>
            <a:spLocks noGrp="1" noRot="1" noChangeAspect="1"/>
          </p:cNvSpPr>
          <p:nvPr>
            <p:ph type="sldImg" idx="2"/>
          </p:nvPr>
        </p:nvSpPr>
        <p:spPr>
          <a:xfrm>
            <a:off x="2857500" y="514350"/>
            <a:ext cx="3429000" cy="2571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61" name="Google Shape;161;p7:notes"/>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62" name="Google Shape;162;p7:notes"/>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8:notes"/>
          <p:cNvSpPr>
            <a:spLocks noGrp="1" noRot="1" noChangeAspect="1"/>
          </p:cNvSpPr>
          <p:nvPr>
            <p:ph type="sldImg" idx="2"/>
          </p:nvPr>
        </p:nvSpPr>
        <p:spPr>
          <a:xfrm>
            <a:off x="2857500" y="514350"/>
            <a:ext cx="3429000" cy="2571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71" name="Google Shape;171;p8:notes"/>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72" name="Google Shape;172;p8:notes"/>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9:notes"/>
          <p:cNvSpPr>
            <a:spLocks noGrp="1" noRot="1" noChangeAspect="1"/>
          </p:cNvSpPr>
          <p:nvPr>
            <p:ph type="sldImg" idx="2"/>
          </p:nvPr>
        </p:nvSpPr>
        <p:spPr>
          <a:xfrm>
            <a:off x="2857500" y="514350"/>
            <a:ext cx="3429000" cy="2571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78" name="Google Shape;178;p9:notes"/>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9" name="Google Shape;179;p9:notes"/>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0:notes"/>
          <p:cNvSpPr>
            <a:spLocks noGrp="1" noRot="1" noChangeAspect="1"/>
          </p:cNvSpPr>
          <p:nvPr>
            <p:ph type="sldImg" idx="2"/>
          </p:nvPr>
        </p:nvSpPr>
        <p:spPr>
          <a:xfrm>
            <a:off x="2857500"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87" name="Google Shape;187;p10:notes"/>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  </a:t>
            </a:r>
            <a:endParaRPr/>
          </a:p>
        </p:txBody>
      </p:sp>
      <p:sp>
        <p:nvSpPr>
          <p:cNvPr id="188" name="Google Shape;188;p10:notes"/>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1:notes"/>
          <p:cNvSpPr>
            <a:spLocks noGrp="1" noRot="1" noChangeAspect="1"/>
          </p:cNvSpPr>
          <p:nvPr>
            <p:ph type="sldImg" idx="2"/>
          </p:nvPr>
        </p:nvSpPr>
        <p:spPr>
          <a:xfrm>
            <a:off x="2857500" y="514350"/>
            <a:ext cx="3429000" cy="2571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96" name="Google Shape;196;p11:notes"/>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97" name="Google Shape;197;p11:notes"/>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2:notes"/>
          <p:cNvSpPr>
            <a:spLocks noGrp="1" noRot="1" noChangeAspect="1"/>
          </p:cNvSpPr>
          <p:nvPr>
            <p:ph type="sldImg" idx="2"/>
          </p:nvPr>
        </p:nvSpPr>
        <p:spPr>
          <a:xfrm>
            <a:off x="2857500" y="514350"/>
            <a:ext cx="3429000" cy="2571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03" name="Google Shape;203;p12:notes"/>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4" name="Google Shape;204;p12:notes"/>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13:notes"/>
          <p:cNvSpPr>
            <a:spLocks noGrp="1" noRot="1" noChangeAspect="1"/>
          </p:cNvSpPr>
          <p:nvPr>
            <p:ph type="sldImg" idx="2"/>
          </p:nvPr>
        </p:nvSpPr>
        <p:spPr>
          <a:xfrm>
            <a:off x="2857500" y="514350"/>
            <a:ext cx="3429000" cy="2571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11" name="Google Shape;211;p13:notes"/>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12" name="Google Shape;212;p13:notes"/>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da4d6bf0e8_0_5:notes"/>
          <p:cNvSpPr>
            <a:spLocks noGrp="1" noRot="1" noChangeAspect="1"/>
          </p:cNvSpPr>
          <p:nvPr>
            <p:ph type="sldImg" idx="2"/>
          </p:nvPr>
        </p:nvSpPr>
        <p:spPr>
          <a:xfrm>
            <a:off x="2857500" y="514350"/>
            <a:ext cx="3429000" cy="2571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20" name="Google Shape;220;gda4d6bf0e8_0_5:notes"/>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21" name="Google Shape;221;gda4d6bf0e8_0_5:notes"/>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15:notes"/>
          <p:cNvSpPr>
            <a:spLocks noGrp="1" noRot="1" noChangeAspect="1"/>
          </p:cNvSpPr>
          <p:nvPr>
            <p:ph type="sldImg" idx="2"/>
          </p:nvPr>
        </p:nvSpPr>
        <p:spPr>
          <a:xfrm>
            <a:off x="2857500" y="514350"/>
            <a:ext cx="3429000" cy="2571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49" name="Google Shape;249;p15:notes"/>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50" name="Google Shape;250;p15:notes"/>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2857500"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61" name="Google Shape;261;p16:notes"/>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62" name="Google Shape;262;p16:notes"/>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17:notes"/>
          <p:cNvSpPr>
            <a:spLocks noGrp="1" noRot="1" noChangeAspect="1"/>
          </p:cNvSpPr>
          <p:nvPr>
            <p:ph type="sldImg" idx="2"/>
          </p:nvPr>
        </p:nvSpPr>
        <p:spPr>
          <a:xfrm>
            <a:off x="2857500" y="514350"/>
            <a:ext cx="3429000" cy="2571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69" name="Google Shape;269;p17:notes"/>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70" name="Google Shape;270;p17:notes"/>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8:notes"/>
          <p:cNvSpPr>
            <a:spLocks noGrp="1" noRot="1" noChangeAspect="1"/>
          </p:cNvSpPr>
          <p:nvPr>
            <p:ph type="sldImg" idx="2"/>
          </p:nvPr>
        </p:nvSpPr>
        <p:spPr>
          <a:xfrm>
            <a:off x="2857500" y="514350"/>
            <a:ext cx="3429000" cy="2571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80" name="Google Shape;280;p18:notes"/>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81" name="Google Shape;281;p18:notes"/>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3"/>
        <p:cNvGrpSpPr/>
        <p:nvPr/>
      </p:nvGrpSpPr>
      <p:grpSpPr>
        <a:xfrm>
          <a:off x="0" y="0"/>
          <a:ext cx="0" cy="0"/>
          <a:chOff x="0" y="0"/>
          <a:chExt cx="0" cy="0"/>
        </a:xfrm>
      </p:grpSpPr>
      <p:sp>
        <p:nvSpPr>
          <p:cNvPr id="14" name="Google Shape;14;p39"/>
          <p:cNvSpPr txBox="1">
            <a:spLocks noGrp="1"/>
          </p:cNvSpPr>
          <p:nvPr>
            <p:ph type="ctrTitle"/>
          </p:nvPr>
        </p:nvSpPr>
        <p:spPr>
          <a:xfrm>
            <a:off x="1322921" y="1270747"/>
            <a:ext cx="6498300" cy="17250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Clr>
                <a:srgbClr val="5B0F00"/>
              </a:buClr>
              <a:buSzPts val="5280"/>
              <a:buFont typeface="Noto Sans Symbols"/>
              <a:buNone/>
              <a:defRPr sz="4800" b="1">
                <a:solidFill>
                  <a:srgbClr val="5B0F00"/>
                </a:solidFill>
                <a:latin typeface="Avenir"/>
                <a:ea typeface="Avenir"/>
                <a:cs typeface="Avenir"/>
                <a:sym typeface="Avenir"/>
              </a:defRPr>
            </a:lvl1pPr>
            <a:lvl2pPr lvl="1" algn="ctr">
              <a:lnSpc>
                <a:spcPct val="100000"/>
              </a:lnSpc>
              <a:spcBef>
                <a:spcPts val="0"/>
              </a:spcBef>
              <a:spcAft>
                <a:spcPts val="0"/>
              </a:spcAft>
              <a:buClr>
                <a:srgbClr val="5B0F00"/>
              </a:buClr>
              <a:buSzPts val="1400"/>
              <a:buNone/>
              <a:defRPr>
                <a:solidFill>
                  <a:srgbClr val="5B0F00"/>
                </a:solidFill>
              </a:defRPr>
            </a:lvl2pPr>
            <a:lvl3pPr lvl="2" algn="ctr">
              <a:lnSpc>
                <a:spcPct val="100000"/>
              </a:lnSpc>
              <a:spcBef>
                <a:spcPts val="0"/>
              </a:spcBef>
              <a:spcAft>
                <a:spcPts val="0"/>
              </a:spcAft>
              <a:buClr>
                <a:srgbClr val="5B0F00"/>
              </a:buClr>
              <a:buSzPts val="1400"/>
              <a:buNone/>
              <a:defRPr>
                <a:solidFill>
                  <a:srgbClr val="5B0F00"/>
                </a:solidFill>
              </a:defRPr>
            </a:lvl3pPr>
            <a:lvl4pPr lvl="3" algn="ctr">
              <a:lnSpc>
                <a:spcPct val="100000"/>
              </a:lnSpc>
              <a:spcBef>
                <a:spcPts val="0"/>
              </a:spcBef>
              <a:spcAft>
                <a:spcPts val="0"/>
              </a:spcAft>
              <a:buClr>
                <a:srgbClr val="5B0F00"/>
              </a:buClr>
              <a:buSzPts val="1400"/>
              <a:buNone/>
              <a:defRPr>
                <a:solidFill>
                  <a:srgbClr val="5B0F00"/>
                </a:solidFill>
              </a:defRPr>
            </a:lvl4pPr>
            <a:lvl5pPr lvl="4" algn="ctr">
              <a:lnSpc>
                <a:spcPct val="100000"/>
              </a:lnSpc>
              <a:spcBef>
                <a:spcPts val="0"/>
              </a:spcBef>
              <a:spcAft>
                <a:spcPts val="0"/>
              </a:spcAft>
              <a:buClr>
                <a:srgbClr val="5B0F00"/>
              </a:buClr>
              <a:buSzPts val="1400"/>
              <a:buNone/>
              <a:defRPr>
                <a:solidFill>
                  <a:srgbClr val="5B0F00"/>
                </a:solidFill>
              </a:defRPr>
            </a:lvl5pPr>
            <a:lvl6pPr lvl="5" algn="ctr">
              <a:lnSpc>
                <a:spcPct val="100000"/>
              </a:lnSpc>
              <a:spcBef>
                <a:spcPts val="0"/>
              </a:spcBef>
              <a:spcAft>
                <a:spcPts val="0"/>
              </a:spcAft>
              <a:buClr>
                <a:srgbClr val="5B0F00"/>
              </a:buClr>
              <a:buSzPts val="1400"/>
              <a:buNone/>
              <a:defRPr>
                <a:solidFill>
                  <a:srgbClr val="5B0F00"/>
                </a:solidFill>
              </a:defRPr>
            </a:lvl6pPr>
            <a:lvl7pPr lvl="6" algn="ctr">
              <a:lnSpc>
                <a:spcPct val="100000"/>
              </a:lnSpc>
              <a:spcBef>
                <a:spcPts val="0"/>
              </a:spcBef>
              <a:spcAft>
                <a:spcPts val="0"/>
              </a:spcAft>
              <a:buClr>
                <a:srgbClr val="5B0F00"/>
              </a:buClr>
              <a:buSzPts val="1400"/>
              <a:buNone/>
              <a:defRPr>
                <a:solidFill>
                  <a:srgbClr val="5B0F00"/>
                </a:solidFill>
              </a:defRPr>
            </a:lvl7pPr>
            <a:lvl8pPr lvl="7" algn="ctr">
              <a:lnSpc>
                <a:spcPct val="100000"/>
              </a:lnSpc>
              <a:spcBef>
                <a:spcPts val="0"/>
              </a:spcBef>
              <a:spcAft>
                <a:spcPts val="0"/>
              </a:spcAft>
              <a:buClr>
                <a:srgbClr val="5B0F00"/>
              </a:buClr>
              <a:buSzPts val="1400"/>
              <a:buNone/>
              <a:defRPr>
                <a:solidFill>
                  <a:srgbClr val="5B0F00"/>
                </a:solidFill>
              </a:defRPr>
            </a:lvl8pPr>
            <a:lvl9pPr lvl="8" algn="ctr">
              <a:lnSpc>
                <a:spcPct val="100000"/>
              </a:lnSpc>
              <a:spcBef>
                <a:spcPts val="0"/>
              </a:spcBef>
              <a:spcAft>
                <a:spcPts val="0"/>
              </a:spcAft>
              <a:buClr>
                <a:srgbClr val="5B0F00"/>
              </a:buClr>
              <a:buSzPts val="1400"/>
              <a:buNone/>
              <a:defRPr>
                <a:solidFill>
                  <a:srgbClr val="5B0F00"/>
                </a:solidFill>
              </a:defRPr>
            </a:lvl9pPr>
          </a:lstStyle>
          <a:p>
            <a:endParaRPr/>
          </a:p>
        </p:txBody>
      </p:sp>
      <p:sp>
        <p:nvSpPr>
          <p:cNvPr id="15" name="Google Shape;15;p39"/>
          <p:cNvSpPr txBox="1">
            <a:spLocks noGrp="1"/>
          </p:cNvSpPr>
          <p:nvPr>
            <p:ph type="subTitle" idx="1"/>
          </p:nvPr>
        </p:nvSpPr>
        <p:spPr>
          <a:xfrm>
            <a:off x="1322921" y="3426759"/>
            <a:ext cx="6498300" cy="9165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300"/>
              </a:spcBef>
              <a:spcAft>
                <a:spcPts val="0"/>
              </a:spcAft>
              <a:buClr>
                <a:srgbClr val="6DB7D7"/>
              </a:buClr>
              <a:buSzPts val="1980"/>
              <a:buFont typeface="Noto Sans Symbols"/>
              <a:buNone/>
              <a:defRPr sz="1800">
                <a:solidFill>
                  <a:srgbClr val="595959"/>
                </a:solidFill>
                <a:latin typeface="Source Sans Pro"/>
                <a:ea typeface="Source Sans Pro"/>
                <a:cs typeface="Source Sans Pro"/>
                <a:sym typeface="Source Sans Pro"/>
              </a:defRPr>
            </a:lvl1pPr>
            <a:lvl2pPr lvl="1" algn="ctr">
              <a:lnSpc>
                <a:spcPct val="90000"/>
              </a:lnSpc>
              <a:spcBef>
                <a:spcPts val="600"/>
              </a:spcBef>
              <a:spcAft>
                <a:spcPts val="0"/>
              </a:spcAft>
              <a:buSzPts val="1680"/>
              <a:buNone/>
              <a:defRPr>
                <a:solidFill>
                  <a:srgbClr val="888888"/>
                </a:solidFill>
              </a:defRPr>
            </a:lvl2pPr>
            <a:lvl3pPr lvl="2" algn="ctr">
              <a:lnSpc>
                <a:spcPct val="90000"/>
              </a:lnSpc>
              <a:spcBef>
                <a:spcPts val="600"/>
              </a:spcBef>
              <a:spcAft>
                <a:spcPts val="0"/>
              </a:spcAft>
              <a:buSzPts val="1400"/>
              <a:buNone/>
              <a:defRPr>
                <a:solidFill>
                  <a:srgbClr val="888888"/>
                </a:solidFill>
              </a:defRPr>
            </a:lvl3pPr>
            <a:lvl4pPr lvl="3" algn="ctr">
              <a:lnSpc>
                <a:spcPct val="90000"/>
              </a:lnSpc>
              <a:spcBef>
                <a:spcPts val="600"/>
              </a:spcBef>
              <a:spcAft>
                <a:spcPts val="0"/>
              </a:spcAft>
              <a:buSzPts val="1260"/>
              <a:buNone/>
              <a:defRPr>
                <a:solidFill>
                  <a:srgbClr val="888888"/>
                </a:solidFill>
              </a:defRPr>
            </a:lvl4pPr>
            <a:lvl5pPr lvl="4" algn="ctr">
              <a:lnSpc>
                <a:spcPct val="90000"/>
              </a:lnSpc>
              <a:spcBef>
                <a:spcPts val="600"/>
              </a:spcBef>
              <a:spcAft>
                <a:spcPts val="0"/>
              </a:spcAft>
              <a:buSzPts val="1120"/>
              <a:buNone/>
              <a:defRPr>
                <a:solidFill>
                  <a:srgbClr val="888888"/>
                </a:solidFill>
              </a:defRPr>
            </a:lvl5pPr>
            <a:lvl6pPr lvl="5" algn="ctr">
              <a:lnSpc>
                <a:spcPct val="100000"/>
              </a:lnSpc>
              <a:spcBef>
                <a:spcPts val="360"/>
              </a:spcBef>
              <a:spcAft>
                <a:spcPts val="0"/>
              </a:spcAft>
              <a:buSzPts val="1980"/>
              <a:buNone/>
              <a:defRPr>
                <a:solidFill>
                  <a:srgbClr val="888888"/>
                </a:solidFill>
              </a:defRPr>
            </a:lvl6pPr>
            <a:lvl7pPr lvl="6" algn="ctr">
              <a:lnSpc>
                <a:spcPct val="100000"/>
              </a:lnSpc>
              <a:spcBef>
                <a:spcPts val="360"/>
              </a:spcBef>
              <a:spcAft>
                <a:spcPts val="0"/>
              </a:spcAft>
              <a:buSzPts val="1980"/>
              <a:buNone/>
              <a:defRPr>
                <a:solidFill>
                  <a:srgbClr val="888888"/>
                </a:solidFill>
              </a:defRPr>
            </a:lvl7pPr>
            <a:lvl8pPr lvl="7" algn="ctr">
              <a:lnSpc>
                <a:spcPct val="100000"/>
              </a:lnSpc>
              <a:spcBef>
                <a:spcPts val="360"/>
              </a:spcBef>
              <a:spcAft>
                <a:spcPts val="0"/>
              </a:spcAft>
              <a:buSzPts val="1980"/>
              <a:buNone/>
              <a:defRPr>
                <a:solidFill>
                  <a:srgbClr val="888888"/>
                </a:solidFill>
              </a:defRPr>
            </a:lvl8pPr>
            <a:lvl9pPr lvl="8" algn="ctr">
              <a:lnSpc>
                <a:spcPct val="100000"/>
              </a:lnSpc>
              <a:spcBef>
                <a:spcPts val="360"/>
              </a:spcBef>
              <a:spcAft>
                <a:spcPts val="0"/>
              </a:spcAft>
              <a:buSzPts val="1980"/>
              <a:buNone/>
              <a:defRPr>
                <a:solidFill>
                  <a:srgbClr val="888888"/>
                </a:solidFill>
              </a:defRPr>
            </a:lvl9pPr>
          </a:lstStyle>
          <a:p>
            <a:endParaRPr/>
          </a:p>
        </p:txBody>
      </p:sp>
      <p:pic>
        <p:nvPicPr>
          <p:cNvPr id="16" name="Google Shape;16;p39"/>
          <p:cNvPicPr preferRelativeResize="0"/>
          <p:nvPr/>
        </p:nvPicPr>
        <p:blipFill rotWithShape="1">
          <a:blip r:embed="rId2">
            <a:alphaModFix/>
          </a:blip>
          <a:srcRect/>
          <a:stretch/>
        </p:blipFill>
        <p:spPr>
          <a:xfrm>
            <a:off x="8027721" y="46974"/>
            <a:ext cx="970307" cy="931400"/>
          </a:xfrm>
          <a:prstGeom prst="rect">
            <a:avLst/>
          </a:prstGeom>
          <a:noFill/>
          <a:ln>
            <a:noFill/>
          </a:ln>
        </p:spPr>
      </p:pic>
      <p:grpSp>
        <p:nvGrpSpPr>
          <p:cNvPr id="17" name="Google Shape;17;p39"/>
          <p:cNvGrpSpPr/>
          <p:nvPr/>
        </p:nvGrpSpPr>
        <p:grpSpPr>
          <a:xfrm>
            <a:off x="8075002" y="5789054"/>
            <a:ext cx="916472" cy="916472"/>
            <a:chOff x="7749685" y="5463685"/>
            <a:chExt cx="1242000" cy="1242000"/>
          </a:xfrm>
        </p:grpSpPr>
        <p:sp>
          <p:nvSpPr>
            <p:cNvPr id="18" name="Google Shape;18;p39"/>
            <p:cNvSpPr/>
            <p:nvPr/>
          </p:nvSpPr>
          <p:spPr>
            <a:xfrm>
              <a:off x="8110606" y="5647817"/>
              <a:ext cx="516600" cy="516600"/>
            </a:xfrm>
            <a:prstGeom prst="ellipse">
              <a:avLst/>
            </a:prstGeom>
            <a:noFill/>
            <a:ln w="1905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
          <p:nvSpPr>
            <p:cNvPr id="19" name="Google Shape;19;p39"/>
            <p:cNvSpPr/>
            <p:nvPr/>
          </p:nvSpPr>
          <p:spPr>
            <a:xfrm>
              <a:off x="7749685" y="5463685"/>
              <a:ext cx="1242000" cy="1242000"/>
            </a:xfrm>
            <a:prstGeom prst="ellipse">
              <a:avLst/>
            </a:prstGeom>
            <a:noFill/>
            <a:ln w="1905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cxnSp>
          <p:nvCxnSpPr>
            <p:cNvPr id="20" name="Google Shape;20;p39"/>
            <p:cNvCxnSpPr/>
            <p:nvPr/>
          </p:nvCxnSpPr>
          <p:spPr>
            <a:xfrm>
              <a:off x="8367977" y="5638907"/>
              <a:ext cx="0" cy="656700"/>
            </a:xfrm>
            <a:prstGeom prst="straightConnector1">
              <a:avLst/>
            </a:prstGeom>
            <a:noFill/>
            <a:ln w="19050" cap="flat" cmpd="sng">
              <a:solidFill>
                <a:srgbClr val="A5A5A5"/>
              </a:solidFill>
              <a:prstDash val="solid"/>
              <a:round/>
              <a:headEnd type="none" w="sm" len="sm"/>
              <a:tailEnd type="none" w="sm" len="sm"/>
            </a:ln>
          </p:spPr>
        </p:cxnSp>
        <p:cxnSp>
          <p:nvCxnSpPr>
            <p:cNvPr id="21" name="Google Shape;21;p39"/>
            <p:cNvCxnSpPr/>
            <p:nvPr/>
          </p:nvCxnSpPr>
          <p:spPr>
            <a:xfrm>
              <a:off x="8292745" y="5895287"/>
              <a:ext cx="0" cy="39600"/>
            </a:xfrm>
            <a:prstGeom prst="straightConnector1">
              <a:avLst/>
            </a:prstGeom>
            <a:noFill/>
            <a:ln w="19050" cap="rnd" cmpd="sng">
              <a:solidFill>
                <a:srgbClr val="A5A5A5"/>
              </a:solidFill>
              <a:prstDash val="solid"/>
              <a:round/>
              <a:headEnd type="none" w="sm" len="sm"/>
              <a:tailEnd type="none" w="sm" len="sm"/>
            </a:ln>
          </p:spPr>
        </p:cxnSp>
        <p:sp>
          <p:nvSpPr>
            <p:cNvPr id="22" name="Google Shape;22;p39"/>
            <p:cNvSpPr/>
            <p:nvPr/>
          </p:nvSpPr>
          <p:spPr>
            <a:xfrm>
              <a:off x="8482803" y="5847774"/>
              <a:ext cx="35700" cy="132600"/>
            </a:xfrm>
            <a:prstGeom prst="rect">
              <a:avLst/>
            </a:prstGeom>
            <a:noFill/>
            <a:ln w="1905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23" name="Google Shape;23;p39"/>
            <p:cNvSpPr/>
            <p:nvPr/>
          </p:nvSpPr>
          <p:spPr>
            <a:xfrm>
              <a:off x="8431330" y="5895286"/>
              <a:ext cx="134700" cy="37500"/>
            </a:xfrm>
            <a:prstGeom prst="roundRect">
              <a:avLst>
                <a:gd name="adj" fmla="val 21764"/>
              </a:avLst>
            </a:prstGeom>
            <a:solidFill>
              <a:srgbClr val="FFFFFF"/>
            </a:solidFill>
            <a:ln w="1905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cxnSp>
          <p:nvCxnSpPr>
            <p:cNvPr id="24" name="Google Shape;24;p39"/>
            <p:cNvCxnSpPr/>
            <p:nvPr/>
          </p:nvCxnSpPr>
          <p:spPr>
            <a:xfrm rot="10800000">
              <a:off x="8041419" y="6293731"/>
              <a:ext cx="655200" cy="0"/>
            </a:xfrm>
            <a:prstGeom prst="straightConnector1">
              <a:avLst/>
            </a:prstGeom>
            <a:noFill/>
            <a:ln w="19050" cap="flat" cmpd="sng">
              <a:solidFill>
                <a:srgbClr val="A5A5A5"/>
              </a:solidFill>
              <a:prstDash val="solid"/>
              <a:round/>
              <a:headEnd type="none" w="sm" len="sm"/>
              <a:tailEnd type="none" w="sm" len="sm"/>
            </a:ln>
          </p:spPr>
        </p:cxnSp>
        <p:sp>
          <p:nvSpPr>
            <p:cNvPr id="25" name="Google Shape;25;p39"/>
            <p:cNvSpPr/>
            <p:nvPr/>
          </p:nvSpPr>
          <p:spPr>
            <a:xfrm>
              <a:off x="8429350" y="5843814"/>
              <a:ext cx="138600" cy="138600"/>
            </a:xfrm>
            <a:prstGeom prst="ellipse">
              <a:avLst/>
            </a:prstGeom>
            <a:noFill/>
            <a:ln w="1905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cxnSp>
          <p:nvCxnSpPr>
            <p:cNvPr id="26" name="Google Shape;26;p39"/>
            <p:cNvCxnSpPr/>
            <p:nvPr/>
          </p:nvCxnSpPr>
          <p:spPr>
            <a:xfrm>
              <a:off x="8660983" y="5806198"/>
              <a:ext cx="35700" cy="0"/>
            </a:xfrm>
            <a:prstGeom prst="straightConnector1">
              <a:avLst/>
            </a:prstGeom>
            <a:noFill/>
            <a:ln w="19050" cap="flat" cmpd="sng">
              <a:solidFill>
                <a:srgbClr val="A5A5A5"/>
              </a:solidFill>
              <a:prstDash val="solid"/>
              <a:round/>
              <a:headEnd type="none" w="sm" len="sm"/>
              <a:tailEnd type="none" w="sm" len="sm"/>
            </a:ln>
          </p:spPr>
        </p:cxnSp>
        <p:cxnSp>
          <p:nvCxnSpPr>
            <p:cNvPr id="27" name="Google Shape;27;p39"/>
            <p:cNvCxnSpPr/>
            <p:nvPr/>
          </p:nvCxnSpPr>
          <p:spPr>
            <a:xfrm>
              <a:off x="8660983" y="5849753"/>
              <a:ext cx="35700" cy="0"/>
            </a:xfrm>
            <a:prstGeom prst="straightConnector1">
              <a:avLst/>
            </a:prstGeom>
            <a:noFill/>
            <a:ln w="19050" cap="flat" cmpd="sng">
              <a:solidFill>
                <a:srgbClr val="A5A5A5"/>
              </a:solidFill>
              <a:prstDash val="solid"/>
              <a:round/>
              <a:headEnd type="none" w="sm" len="sm"/>
              <a:tailEnd type="none" w="sm" len="sm"/>
            </a:ln>
          </p:spPr>
        </p:cxnSp>
        <p:cxnSp>
          <p:nvCxnSpPr>
            <p:cNvPr id="28" name="Google Shape;28;p39"/>
            <p:cNvCxnSpPr/>
            <p:nvPr/>
          </p:nvCxnSpPr>
          <p:spPr>
            <a:xfrm>
              <a:off x="8660983" y="5893309"/>
              <a:ext cx="35700" cy="0"/>
            </a:xfrm>
            <a:prstGeom prst="straightConnector1">
              <a:avLst/>
            </a:prstGeom>
            <a:noFill/>
            <a:ln w="19050" cap="flat" cmpd="sng">
              <a:solidFill>
                <a:srgbClr val="A5A5A5"/>
              </a:solidFill>
              <a:prstDash val="solid"/>
              <a:round/>
              <a:headEnd type="none" w="sm" len="sm"/>
              <a:tailEnd type="none" w="sm" len="sm"/>
            </a:ln>
          </p:spPr>
        </p:cxnSp>
        <p:cxnSp>
          <p:nvCxnSpPr>
            <p:cNvPr id="29" name="Google Shape;29;p39"/>
            <p:cNvCxnSpPr/>
            <p:nvPr/>
          </p:nvCxnSpPr>
          <p:spPr>
            <a:xfrm>
              <a:off x="8660983" y="5936865"/>
              <a:ext cx="35700" cy="0"/>
            </a:xfrm>
            <a:prstGeom prst="straightConnector1">
              <a:avLst/>
            </a:prstGeom>
            <a:noFill/>
            <a:ln w="19050" cap="flat" cmpd="sng">
              <a:solidFill>
                <a:srgbClr val="A5A5A5"/>
              </a:solidFill>
              <a:prstDash val="solid"/>
              <a:round/>
              <a:headEnd type="none" w="sm" len="sm"/>
              <a:tailEnd type="none" w="sm" len="sm"/>
            </a:ln>
          </p:spPr>
        </p:cxnSp>
        <p:cxnSp>
          <p:nvCxnSpPr>
            <p:cNvPr id="30" name="Google Shape;30;p39"/>
            <p:cNvCxnSpPr/>
            <p:nvPr/>
          </p:nvCxnSpPr>
          <p:spPr>
            <a:xfrm>
              <a:off x="8660983" y="5980421"/>
              <a:ext cx="35700" cy="0"/>
            </a:xfrm>
            <a:prstGeom prst="straightConnector1">
              <a:avLst/>
            </a:prstGeom>
            <a:noFill/>
            <a:ln w="19050" cap="flat" cmpd="sng">
              <a:solidFill>
                <a:srgbClr val="A5A5A5"/>
              </a:solidFill>
              <a:prstDash val="solid"/>
              <a:round/>
              <a:headEnd type="none" w="sm" len="sm"/>
              <a:tailEnd type="none" w="sm" len="sm"/>
            </a:ln>
          </p:spPr>
        </p:cxnSp>
        <p:sp>
          <p:nvSpPr>
            <p:cNvPr id="31" name="Google Shape;31;p39"/>
            <p:cNvSpPr/>
            <p:nvPr/>
          </p:nvSpPr>
          <p:spPr>
            <a:xfrm>
              <a:off x="8371932" y="5647817"/>
              <a:ext cx="69300" cy="170400"/>
            </a:xfrm>
            <a:prstGeom prst="rightBracket">
              <a:avLst>
                <a:gd name="adj" fmla="val 37682"/>
              </a:avLst>
            </a:prstGeom>
            <a:noFill/>
            <a:ln w="1905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32" name="Google Shape;32;p39"/>
            <p:cNvSpPr/>
            <p:nvPr/>
          </p:nvSpPr>
          <p:spPr>
            <a:xfrm>
              <a:off x="8589711" y="5760663"/>
              <a:ext cx="105000" cy="261300"/>
            </a:xfrm>
            <a:prstGeom prst="rightBracket">
              <a:avLst>
                <a:gd name="adj" fmla="val 29380"/>
              </a:avLst>
            </a:prstGeom>
            <a:noFill/>
            <a:ln w="1905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cxnSp>
          <p:nvCxnSpPr>
            <p:cNvPr id="33" name="Google Shape;33;p39"/>
            <p:cNvCxnSpPr/>
            <p:nvPr/>
          </p:nvCxnSpPr>
          <p:spPr>
            <a:xfrm>
              <a:off x="8375891" y="5709191"/>
              <a:ext cx="59400" cy="0"/>
            </a:xfrm>
            <a:prstGeom prst="straightConnector1">
              <a:avLst/>
            </a:prstGeom>
            <a:noFill/>
            <a:ln w="19050" cap="flat" cmpd="sng">
              <a:solidFill>
                <a:srgbClr val="A5A5A5"/>
              </a:solidFill>
              <a:prstDash val="solid"/>
              <a:round/>
              <a:headEnd type="none" w="sm" len="sm"/>
              <a:tailEnd type="none" w="sm" len="sm"/>
            </a:ln>
          </p:spPr>
        </p:cxnSp>
        <p:cxnSp>
          <p:nvCxnSpPr>
            <p:cNvPr id="34" name="Google Shape;34;p39"/>
            <p:cNvCxnSpPr/>
            <p:nvPr/>
          </p:nvCxnSpPr>
          <p:spPr>
            <a:xfrm>
              <a:off x="8377871" y="5750765"/>
              <a:ext cx="59400" cy="0"/>
            </a:xfrm>
            <a:prstGeom prst="straightConnector1">
              <a:avLst/>
            </a:prstGeom>
            <a:noFill/>
            <a:ln w="19050" cap="flat" cmpd="sng">
              <a:solidFill>
                <a:srgbClr val="A5A5A5"/>
              </a:solidFill>
              <a:prstDash val="solid"/>
              <a:round/>
              <a:headEnd type="none" w="sm" len="sm"/>
              <a:tailEnd type="none" w="sm" len="sm"/>
            </a:ln>
          </p:spPr>
        </p:cxnSp>
        <p:sp>
          <p:nvSpPr>
            <p:cNvPr id="35" name="Google Shape;35;p39"/>
            <p:cNvSpPr/>
            <p:nvPr/>
          </p:nvSpPr>
          <p:spPr>
            <a:xfrm rot="-5400000">
              <a:off x="8297513" y="5906429"/>
              <a:ext cx="141000" cy="653400"/>
            </a:xfrm>
            <a:prstGeom prst="rightBracket">
              <a:avLst>
                <a:gd name="adj" fmla="val 100834"/>
              </a:avLst>
            </a:prstGeom>
            <a:noFill/>
            <a:ln w="1905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36" name="Google Shape;36;p39"/>
            <p:cNvSpPr/>
            <p:nvPr/>
          </p:nvSpPr>
          <p:spPr>
            <a:xfrm rot="-5400000">
              <a:off x="8430305" y="6030982"/>
              <a:ext cx="102900" cy="77100"/>
            </a:xfrm>
            <a:prstGeom prst="arc">
              <a:avLst>
                <a:gd name="adj1" fmla="val 16200000"/>
                <a:gd name="adj2" fmla="val 21521912"/>
              </a:avLst>
            </a:prstGeom>
            <a:noFill/>
            <a:ln w="1905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cxnSp>
          <p:nvCxnSpPr>
            <p:cNvPr id="37" name="Google Shape;37;p39"/>
            <p:cNvCxnSpPr/>
            <p:nvPr/>
          </p:nvCxnSpPr>
          <p:spPr>
            <a:xfrm>
              <a:off x="8476861" y="6018033"/>
              <a:ext cx="130800" cy="0"/>
            </a:xfrm>
            <a:prstGeom prst="straightConnector1">
              <a:avLst/>
            </a:prstGeom>
            <a:noFill/>
            <a:ln w="19050" cap="flat" cmpd="sng">
              <a:solidFill>
                <a:srgbClr val="A5A5A5"/>
              </a:solidFill>
              <a:prstDash val="solid"/>
              <a:round/>
              <a:headEnd type="none" w="sm" len="sm"/>
              <a:tailEnd type="none" w="sm" len="sm"/>
            </a:ln>
          </p:spPr>
        </p:cxnSp>
        <p:cxnSp>
          <p:nvCxnSpPr>
            <p:cNvPr id="38" name="Google Shape;38;p39"/>
            <p:cNvCxnSpPr/>
            <p:nvPr/>
          </p:nvCxnSpPr>
          <p:spPr>
            <a:xfrm>
              <a:off x="8443213" y="6063570"/>
              <a:ext cx="0" cy="99000"/>
            </a:xfrm>
            <a:prstGeom prst="straightConnector1">
              <a:avLst/>
            </a:prstGeom>
            <a:noFill/>
            <a:ln w="19050" cap="flat" cmpd="sng">
              <a:solidFill>
                <a:srgbClr val="A5A5A5"/>
              </a:solidFill>
              <a:prstDash val="solid"/>
              <a:round/>
              <a:headEnd type="none" w="sm" len="sm"/>
              <a:tailEnd type="none" w="sm" len="sm"/>
            </a:ln>
          </p:spPr>
        </p:cxnSp>
        <p:cxnSp>
          <p:nvCxnSpPr>
            <p:cNvPr id="39" name="Google Shape;39;p39"/>
            <p:cNvCxnSpPr/>
            <p:nvPr/>
          </p:nvCxnSpPr>
          <p:spPr>
            <a:xfrm>
              <a:off x="8435289" y="6208092"/>
              <a:ext cx="83100" cy="0"/>
            </a:xfrm>
            <a:prstGeom prst="straightConnector1">
              <a:avLst/>
            </a:prstGeom>
            <a:noFill/>
            <a:ln w="19050" cap="flat" cmpd="sng">
              <a:solidFill>
                <a:srgbClr val="A5A5A5"/>
              </a:solidFill>
              <a:prstDash val="solid"/>
              <a:round/>
              <a:headEnd type="none" w="sm" len="sm"/>
              <a:tailEnd type="none" w="sm" len="sm"/>
            </a:ln>
          </p:spPr>
        </p:cxnSp>
        <p:cxnSp>
          <p:nvCxnSpPr>
            <p:cNvPr id="40" name="Google Shape;40;p39"/>
            <p:cNvCxnSpPr/>
            <p:nvPr/>
          </p:nvCxnSpPr>
          <p:spPr>
            <a:xfrm>
              <a:off x="8435289" y="6251648"/>
              <a:ext cx="83100" cy="0"/>
            </a:xfrm>
            <a:prstGeom prst="straightConnector1">
              <a:avLst/>
            </a:prstGeom>
            <a:noFill/>
            <a:ln w="19050" cap="flat" cmpd="sng">
              <a:solidFill>
                <a:srgbClr val="A5A5A5"/>
              </a:solidFill>
              <a:prstDash val="solid"/>
              <a:round/>
              <a:headEnd type="none" w="sm" len="sm"/>
              <a:tailEnd type="none" w="sm" len="sm"/>
            </a:ln>
          </p:spPr>
        </p:cxnSp>
        <p:cxnSp>
          <p:nvCxnSpPr>
            <p:cNvPr id="41" name="Google Shape;41;p39"/>
            <p:cNvCxnSpPr/>
            <p:nvPr/>
          </p:nvCxnSpPr>
          <p:spPr>
            <a:xfrm>
              <a:off x="8530316" y="6208098"/>
              <a:ext cx="33600" cy="0"/>
            </a:xfrm>
            <a:prstGeom prst="straightConnector1">
              <a:avLst/>
            </a:prstGeom>
            <a:noFill/>
            <a:ln w="19050" cap="flat" cmpd="sng">
              <a:solidFill>
                <a:srgbClr val="A5A5A5"/>
              </a:solidFill>
              <a:prstDash val="solid"/>
              <a:round/>
              <a:headEnd type="none" w="sm" len="sm"/>
              <a:tailEnd type="none" w="sm" len="sm"/>
            </a:ln>
          </p:spPr>
        </p:cxnSp>
        <p:cxnSp>
          <p:nvCxnSpPr>
            <p:cNvPr id="42" name="Google Shape;42;p39"/>
            <p:cNvCxnSpPr/>
            <p:nvPr/>
          </p:nvCxnSpPr>
          <p:spPr>
            <a:xfrm>
              <a:off x="8577832" y="6208103"/>
              <a:ext cx="33600" cy="0"/>
            </a:xfrm>
            <a:prstGeom prst="straightConnector1">
              <a:avLst/>
            </a:prstGeom>
            <a:noFill/>
            <a:ln w="19050" cap="flat" cmpd="sng">
              <a:solidFill>
                <a:srgbClr val="A5A5A5"/>
              </a:solidFill>
              <a:prstDash val="solid"/>
              <a:round/>
              <a:headEnd type="none" w="sm" len="sm"/>
              <a:tailEnd type="none" w="sm" len="sm"/>
            </a:ln>
          </p:spPr>
        </p:cxnSp>
        <p:cxnSp>
          <p:nvCxnSpPr>
            <p:cNvPr id="43" name="Google Shape;43;p39"/>
            <p:cNvCxnSpPr/>
            <p:nvPr/>
          </p:nvCxnSpPr>
          <p:spPr>
            <a:xfrm>
              <a:off x="8510516" y="6175681"/>
              <a:ext cx="0" cy="120000"/>
            </a:xfrm>
            <a:prstGeom prst="straightConnector1">
              <a:avLst/>
            </a:prstGeom>
            <a:noFill/>
            <a:ln w="19050" cap="flat" cmpd="sng">
              <a:solidFill>
                <a:srgbClr val="A5A5A5"/>
              </a:solidFill>
              <a:prstDash val="solid"/>
              <a:round/>
              <a:headEnd type="none" w="sm" len="sm"/>
              <a:tailEnd type="none" w="sm" len="sm"/>
            </a:ln>
          </p:spPr>
        </p:cxnSp>
        <p:sp>
          <p:nvSpPr>
            <p:cNvPr id="44" name="Google Shape;44;p39"/>
            <p:cNvSpPr/>
            <p:nvPr/>
          </p:nvSpPr>
          <p:spPr>
            <a:xfrm rot="5400000">
              <a:off x="8037194" y="5541077"/>
              <a:ext cx="228000" cy="429600"/>
            </a:xfrm>
            <a:prstGeom prst="arc">
              <a:avLst>
                <a:gd name="adj1" fmla="val 16200000"/>
                <a:gd name="adj2" fmla="val 1025193"/>
              </a:avLst>
            </a:prstGeom>
            <a:noFill/>
            <a:ln w="1905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45" name="Google Shape;45;p39"/>
            <p:cNvSpPr/>
            <p:nvPr/>
          </p:nvSpPr>
          <p:spPr>
            <a:xfrm rot="-5400000" flipH="1">
              <a:off x="8278898" y="6018027"/>
              <a:ext cx="128700" cy="267300"/>
            </a:xfrm>
            <a:prstGeom prst="arc">
              <a:avLst>
                <a:gd name="adj1" fmla="val 16200000"/>
                <a:gd name="adj2" fmla="val 1025193"/>
              </a:avLst>
            </a:prstGeom>
            <a:noFill/>
            <a:ln w="1905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46" name="Google Shape;46;p39"/>
            <p:cNvSpPr/>
            <p:nvPr/>
          </p:nvSpPr>
          <p:spPr>
            <a:xfrm>
              <a:off x="8040614" y="5830943"/>
              <a:ext cx="71400" cy="136500"/>
            </a:xfrm>
            <a:prstGeom prst="roundRect">
              <a:avLst>
                <a:gd name="adj" fmla="val 33334"/>
              </a:avLst>
            </a:prstGeom>
            <a:noFill/>
            <a:ln w="1905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47" name="Google Shape;47;p39"/>
            <p:cNvSpPr txBox="1"/>
            <p:nvPr/>
          </p:nvSpPr>
          <p:spPr>
            <a:xfrm>
              <a:off x="8001001" y="6300431"/>
              <a:ext cx="737700" cy="354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100" b="1" i="0" u="none" strike="noStrike" cap="none">
                  <a:solidFill>
                    <a:srgbClr val="A5A5A5"/>
                  </a:solidFill>
                  <a:latin typeface="Bell MT"/>
                  <a:ea typeface="Bell MT"/>
                  <a:cs typeface="Bell MT"/>
                  <a:sym typeface="Bell MT"/>
                </a:rPr>
                <a:t>IRAL</a:t>
              </a:r>
              <a:endParaRPr sz="7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48"/>
        <p:cNvGrpSpPr/>
        <p:nvPr/>
      </p:nvGrpSpPr>
      <p:grpSpPr>
        <a:xfrm>
          <a:off x="0" y="0"/>
          <a:ext cx="0" cy="0"/>
          <a:chOff x="0" y="0"/>
          <a:chExt cx="0" cy="0"/>
        </a:xfrm>
      </p:grpSpPr>
      <p:sp>
        <p:nvSpPr>
          <p:cNvPr id="49" name="Google Shape;49;p40"/>
          <p:cNvSpPr txBox="1">
            <a:spLocks noGrp="1"/>
          </p:cNvSpPr>
          <p:nvPr>
            <p:ph type="body" idx="1"/>
          </p:nvPr>
        </p:nvSpPr>
        <p:spPr>
          <a:xfrm>
            <a:off x="228600" y="1447800"/>
            <a:ext cx="8610600" cy="5105400"/>
          </a:xfrm>
          <a:prstGeom prst="rect">
            <a:avLst/>
          </a:prstGeom>
          <a:noFill/>
          <a:ln>
            <a:noFill/>
          </a:ln>
        </p:spPr>
        <p:txBody>
          <a:bodyPr spcFirstLastPara="1" wrap="square" lIns="91425" tIns="45700" rIns="91425" bIns="45700" anchor="t" anchorCtr="0">
            <a:noAutofit/>
          </a:bodyPr>
          <a:lstStyle>
            <a:lvl1pPr marL="457200" lvl="0" indent="-302260" algn="l">
              <a:lnSpc>
                <a:spcPct val="100000"/>
              </a:lnSpc>
              <a:spcBef>
                <a:spcPts val="2000"/>
              </a:spcBef>
              <a:spcAft>
                <a:spcPts val="0"/>
              </a:spcAft>
              <a:buSzPts val="1160"/>
              <a:buFont typeface="Avenir"/>
              <a:buChar char="■"/>
              <a:defRPr sz="2700">
                <a:latin typeface="Avenir"/>
                <a:ea typeface="Avenir"/>
                <a:cs typeface="Avenir"/>
                <a:sym typeface="Avenir"/>
              </a:defRPr>
            </a:lvl1pPr>
            <a:lvl2pPr marL="914400" lvl="1" indent="-302260" algn="l">
              <a:lnSpc>
                <a:spcPct val="100000"/>
              </a:lnSpc>
              <a:spcBef>
                <a:spcPts val="1000"/>
              </a:spcBef>
              <a:spcAft>
                <a:spcPts val="0"/>
              </a:spcAft>
              <a:buSzPts val="1160"/>
              <a:buFont typeface="Avenir"/>
              <a:buChar char="■"/>
              <a:defRPr sz="2300">
                <a:latin typeface="Avenir"/>
                <a:ea typeface="Avenir"/>
                <a:cs typeface="Avenir"/>
                <a:sym typeface="Avenir"/>
              </a:defRPr>
            </a:lvl2pPr>
            <a:lvl3pPr marL="1371600" lvl="2" indent="-302260" algn="l">
              <a:lnSpc>
                <a:spcPct val="100000"/>
              </a:lnSpc>
              <a:spcBef>
                <a:spcPts val="1000"/>
              </a:spcBef>
              <a:spcAft>
                <a:spcPts val="0"/>
              </a:spcAft>
              <a:buSzPts val="1160"/>
              <a:buFont typeface="Avenir"/>
              <a:buChar char="■"/>
              <a:defRPr sz="1900">
                <a:latin typeface="Avenir"/>
                <a:ea typeface="Avenir"/>
                <a:cs typeface="Avenir"/>
                <a:sym typeface="Avenir"/>
              </a:defRPr>
            </a:lvl3pPr>
            <a:lvl4pPr marL="1828800" lvl="3" indent="-302260" algn="l">
              <a:lnSpc>
                <a:spcPct val="100000"/>
              </a:lnSpc>
              <a:spcBef>
                <a:spcPts val="1000"/>
              </a:spcBef>
              <a:spcAft>
                <a:spcPts val="0"/>
              </a:spcAft>
              <a:buSzPts val="1160"/>
              <a:buFont typeface="Avenir"/>
              <a:buChar char="■"/>
              <a:defRPr sz="1700">
                <a:latin typeface="Avenir"/>
                <a:ea typeface="Avenir"/>
                <a:cs typeface="Avenir"/>
                <a:sym typeface="Avenir"/>
              </a:defRPr>
            </a:lvl4pPr>
            <a:lvl5pPr marL="2286000" lvl="4" indent="-302260" algn="l">
              <a:lnSpc>
                <a:spcPct val="100000"/>
              </a:lnSpc>
              <a:spcBef>
                <a:spcPts val="1000"/>
              </a:spcBef>
              <a:spcAft>
                <a:spcPts val="0"/>
              </a:spcAft>
              <a:buSzPts val="1160"/>
              <a:buFont typeface="Avenir"/>
              <a:buChar char="■"/>
              <a:defRPr sz="1500">
                <a:latin typeface="Avenir"/>
                <a:ea typeface="Avenir"/>
                <a:cs typeface="Avenir"/>
                <a:sym typeface="Avenir"/>
              </a:defRPr>
            </a:lvl5pPr>
            <a:lvl6pPr marL="2743200" lvl="5" indent="-347979" algn="l">
              <a:lnSpc>
                <a:spcPct val="100000"/>
              </a:lnSpc>
              <a:spcBef>
                <a:spcPts val="1000"/>
              </a:spcBef>
              <a:spcAft>
                <a:spcPts val="0"/>
              </a:spcAft>
              <a:buSzPts val="1880"/>
              <a:buFont typeface="Avenir"/>
              <a:buChar char="■"/>
              <a:defRPr sz="1700">
                <a:latin typeface="Avenir"/>
                <a:ea typeface="Avenir"/>
                <a:cs typeface="Avenir"/>
                <a:sym typeface="Avenir"/>
              </a:defRPr>
            </a:lvl6pPr>
            <a:lvl7pPr marL="3200400" lvl="6" indent="-347979" algn="l">
              <a:lnSpc>
                <a:spcPct val="100000"/>
              </a:lnSpc>
              <a:spcBef>
                <a:spcPts val="1000"/>
              </a:spcBef>
              <a:spcAft>
                <a:spcPts val="0"/>
              </a:spcAft>
              <a:buSzPts val="1880"/>
              <a:buFont typeface="Avenir"/>
              <a:buChar char="⚫"/>
              <a:defRPr sz="1700">
                <a:latin typeface="Avenir"/>
                <a:ea typeface="Avenir"/>
                <a:cs typeface="Avenir"/>
                <a:sym typeface="Avenir"/>
              </a:defRPr>
            </a:lvl7pPr>
            <a:lvl8pPr marL="3657600" lvl="7" indent="-347979" algn="l">
              <a:lnSpc>
                <a:spcPct val="100000"/>
              </a:lnSpc>
              <a:spcBef>
                <a:spcPts val="1000"/>
              </a:spcBef>
              <a:spcAft>
                <a:spcPts val="0"/>
              </a:spcAft>
              <a:buSzPts val="1880"/>
              <a:buFont typeface="Avenir"/>
              <a:buChar char="⚫"/>
              <a:defRPr sz="1700">
                <a:latin typeface="Avenir"/>
                <a:ea typeface="Avenir"/>
                <a:cs typeface="Avenir"/>
                <a:sym typeface="Avenir"/>
              </a:defRPr>
            </a:lvl8pPr>
            <a:lvl9pPr marL="4114800" lvl="8" indent="-347979" algn="l">
              <a:lnSpc>
                <a:spcPct val="100000"/>
              </a:lnSpc>
              <a:spcBef>
                <a:spcPts val="1000"/>
              </a:spcBef>
              <a:spcAft>
                <a:spcPts val="1000"/>
              </a:spcAft>
              <a:buSzPts val="1880"/>
              <a:buFont typeface="Avenir"/>
              <a:buChar char="■"/>
              <a:defRPr sz="1700">
                <a:latin typeface="Avenir"/>
                <a:ea typeface="Avenir"/>
                <a:cs typeface="Avenir"/>
                <a:sym typeface="Avenir"/>
              </a:defRPr>
            </a:lvl9pPr>
          </a:lstStyle>
          <a:p>
            <a:endParaRPr/>
          </a:p>
        </p:txBody>
      </p:sp>
      <p:sp>
        <p:nvSpPr>
          <p:cNvPr id="50" name="Google Shape;50;p40"/>
          <p:cNvSpPr txBox="1">
            <a:spLocks noGrp="1"/>
          </p:cNvSpPr>
          <p:nvPr>
            <p:ph type="title"/>
          </p:nvPr>
        </p:nvSpPr>
        <p:spPr>
          <a:xfrm>
            <a:off x="304800" y="260350"/>
            <a:ext cx="8915400" cy="8826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51" name="Google Shape;51;p40"/>
          <p:cNvPicPr preferRelativeResize="0"/>
          <p:nvPr/>
        </p:nvPicPr>
        <p:blipFill rotWithShape="1">
          <a:blip r:embed="rId2">
            <a:alphaModFix/>
          </a:blip>
          <a:srcRect/>
          <a:stretch/>
        </p:blipFill>
        <p:spPr>
          <a:xfrm>
            <a:off x="7931166" y="123538"/>
            <a:ext cx="1062047" cy="101946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8"/>
          <p:cNvSpPr txBox="1">
            <a:spLocks noGrp="1"/>
          </p:cNvSpPr>
          <p:nvPr>
            <p:ph type="body" idx="1"/>
          </p:nvPr>
        </p:nvSpPr>
        <p:spPr>
          <a:xfrm>
            <a:off x="533400" y="1447800"/>
            <a:ext cx="8610600" cy="5105400"/>
          </a:xfrm>
          <a:prstGeom prst="rect">
            <a:avLst/>
          </a:prstGeom>
          <a:noFill/>
          <a:ln>
            <a:noFill/>
          </a:ln>
        </p:spPr>
        <p:txBody>
          <a:bodyPr spcFirstLastPara="1" wrap="square" lIns="91425" tIns="45700" rIns="91425" bIns="45700" anchor="t" anchorCtr="0">
            <a:noAutofit/>
          </a:bodyPr>
          <a:lstStyle>
            <a:lvl1pPr marL="457200" marR="0" lvl="0" indent="-353060" algn="l" rtl="0">
              <a:lnSpc>
                <a:spcPct val="90000"/>
              </a:lnSpc>
              <a:spcBef>
                <a:spcPts val="2000"/>
              </a:spcBef>
              <a:spcAft>
                <a:spcPts val="0"/>
              </a:spcAft>
              <a:buClr>
                <a:srgbClr val="A5A5A5"/>
              </a:buClr>
              <a:buSzPts val="1960"/>
              <a:buFont typeface="Noto Sans Symbols"/>
              <a:buChar char="■"/>
              <a:defRPr sz="2800" b="0" i="0" u="none" strike="noStrike" cap="none">
                <a:solidFill>
                  <a:schemeClr val="dk1"/>
                </a:solidFill>
                <a:latin typeface="Gill Sans"/>
                <a:ea typeface="Gill Sans"/>
                <a:cs typeface="Gill Sans"/>
                <a:sym typeface="Gill Sans"/>
              </a:defRPr>
            </a:lvl1pPr>
            <a:lvl2pPr marL="914400" marR="0" lvl="1" indent="-335280" algn="l" rtl="0">
              <a:lnSpc>
                <a:spcPct val="90000"/>
              </a:lnSpc>
              <a:spcBef>
                <a:spcPts val="600"/>
              </a:spcBef>
              <a:spcAft>
                <a:spcPts val="0"/>
              </a:spcAft>
              <a:buClr>
                <a:srgbClr val="A5A5A5"/>
              </a:buClr>
              <a:buSzPts val="1680"/>
              <a:buFont typeface="Noto Sans Symbols"/>
              <a:buChar char="■"/>
              <a:defRPr sz="2400" b="0" i="0" u="none" strike="noStrike" cap="none">
                <a:solidFill>
                  <a:schemeClr val="dk1"/>
                </a:solidFill>
                <a:latin typeface="Gill Sans"/>
                <a:ea typeface="Gill Sans"/>
                <a:cs typeface="Gill Sans"/>
                <a:sym typeface="Gill Sans"/>
              </a:defRPr>
            </a:lvl2pPr>
            <a:lvl3pPr marL="1371600" marR="0" lvl="2" indent="-317500" algn="l" rtl="0">
              <a:lnSpc>
                <a:spcPct val="90000"/>
              </a:lnSpc>
              <a:spcBef>
                <a:spcPts val="600"/>
              </a:spcBef>
              <a:spcAft>
                <a:spcPts val="0"/>
              </a:spcAft>
              <a:buClr>
                <a:srgbClr val="A5A5A5"/>
              </a:buClr>
              <a:buSzPts val="1400"/>
              <a:buFont typeface="Noto Sans Symbols"/>
              <a:buChar char="■"/>
              <a:defRPr sz="2000" b="0" i="0" u="none" strike="noStrike" cap="none">
                <a:solidFill>
                  <a:schemeClr val="dk1"/>
                </a:solidFill>
                <a:latin typeface="Gill Sans"/>
                <a:ea typeface="Gill Sans"/>
                <a:cs typeface="Gill Sans"/>
                <a:sym typeface="Gill Sans"/>
              </a:defRPr>
            </a:lvl3pPr>
            <a:lvl4pPr marL="1828800" marR="0" lvl="3" indent="-308610" algn="l" rtl="0">
              <a:lnSpc>
                <a:spcPct val="90000"/>
              </a:lnSpc>
              <a:spcBef>
                <a:spcPts val="600"/>
              </a:spcBef>
              <a:spcAft>
                <a:spcPts val="0"/>
              </a:spcAft>
              <a:buClr>
                <a:srgbClr val="A5A5A5"/>
              </a:buClr>
              <a:buSzPts val="1260"/>
              <a:buFont typeface="Noto Sans Symbols"/>
              <a:buChar char="■"/>
              <a:defRPr sz="1800" b="0" i="0" u="none" strike="noStrike" cap="none">
                <a:solidFill>
                  <a:schemeClr val="dk1"/>
                </a:solidFill>
                <a:latin typeface="Gill Sans"/>
                <a:ea typeface="Gill Sans"/>
                <a:cs typeface="Gill Sans"/>
                <a:sym typeface="Gill Sans"/>
              </a:defRPr>
            </a:lvl4pPr>
            <a:lvl5pPr marL="2286000" marR="0" lvl="4" indent="-299720" algn="l" rtl="0">
              <a:lnSpc>
                <a:spcPct val="90000"/>
              </a:lnSpc>
              <a:spcBef>
                <a:spcPts val="600"/>
              </a:spcBef>
              <a:spcAft>
                <a:spcPts val="0"/>
              </a:spcAft>
              <a:buClr>
                <a:srgbClr val="A5A5A5"/>
              </a:buClr>
              <a:buSzPts val="1120"/>
              <a:buFont typeface="Noto Sans Symbols"/>
              <a:buChar char="■"/>
              <a:defRPr sz="1600" b="0" i="0" u="none" strike="noStrike" cap="none">
                <a:solidFill>
                  <a:schemeClr val="dk1"/>
                </a:solidFill>
                <a:latin typeface="Gill Sans"/>
                <a:ea typeface="Gill Sans"/>
                <a:cs typeface="Gill Sans"/>
                <a:sym typeface="Gill Sans"/>
              </a:defRPr>
            </a:lvl5pPr>
            <a:lvl6pPr marL="2743200" marR="0" lvl="5" indent="-354329" algn="l" rtl="0">
              <a:lnSpc>
                <a:spcPct val="100000"/>
              </a:lnSpc>
              <a:spcBef>
                <a:spcPts val="360"/>
              </a:spcBef>
              <a:spcAft>
                <a:spcPts val="0"/>
              </a:spcAft>
              <a:buClr>
                <a:schemeClr val="accent2"/>
              </a:buClr>
              <a:buSzPts val="1980"/>
              <a:buFont typeface="Noto Sans Symbols"/>
              <a:buChar char="⚫"/>
              <a:defRPr sz="1800" b="0" i="0" u="none" strike="noStrike" cap="none">
                <a:solidFill>
                  <a:srgbClr val="595959"/>
                </a:solidFill>
                <a:latin typeface="Source Sans Pro"/>
                <a:ea typeface="Source Sans Pro"/>
                <a:cs typeface="Source Sans Pro"/>
                <a:sym typeface="Source Sans Pro"/>
              </a:defRPr>
            </a:lvl6pPr>
            <a:lvl7pPr marL="3200400" marR="0" lvl="6" indent="-354329" algn="l" rtl="0">
              <a:lnSpc>
                <a:spcPct val="100000"/>
              </a:lnSpc>
              <a:spcBef>
                <a:spcPts val="360"/>
              </a:spcBef>
              <a:spcAft>
                <a:spcPts val="0"/>
              </a:spcAft>
              <a:buClr>
                <a:srgbClr val="6DB7D7"/>
              </a:buClr>
              <a:buSzPts val="1980"/>
              <a:buFont typeface="Noto Sans Symbols"/>
              <a:buChar char="⚫"/>
              <a:defRPr sz="1800" b="0" i="0" u="none" strike="noStrike" cap="none">
                <a:solidFill>
                  <a:srgbClr val="595959"/>
                </a:solidFill>
                <a:latin typeface="Source Sans Pro"/>
                <a:ea typeface="Source Sans Pro"/>
                <a:cs typeface="Source Sans Pro"/>
                <a:sym typeface="Source Sans Pro"/>
              </a:defRPr>
            </a:lvl7pPr>
            <a:lvl8pPr marL="3657600" marR="0" lvl="7" indent="-354329" algn="l" rtl="0">
              <a:lnSpc>
                <a:spcPct val="100000"/>
              </a:lnSpc>
              <a:spcBef>
                <a:spcPts val="360"/>
              </a:spcBef>
              <a:spcAft>
                <a:spcPts val="0"/>
              </a:spcAft>
              <a:buClr>
                <a:schemeClr val="accent2"/>
              </a:buClr>
              <a:buSzPts val="1980"/>
              <a:buFont typeface="Noto Sans Symbols"/>
              <a:buChar char="⚫"/>
              <a:defRPr sz="1800" b="0" i="0" u="none" strike="noStrike" cap="none">
                <a:solidFill>
                  <a:srgbClr val="595959"/>
                </a:solidFill>
                <a:latin typeface="Source Sans Pro"/>
                <a:ea typeface="Source Sans Pro"/>
                <a:cs typeface="Source Sans Pro"/>
                <a:sym typeface="Source Sans Pro"/>
              </a:defRPr>
            </a:lvl8pPr>
            <a:lvl9pPr marL="4114800" marR="0" lvl="8" indent="-354329" algn="l" rtl="0">
              <a:lnSpc>
                <a:spcPct val="100000"/>
              </a:lnSpc>
              <a:spcBef>
                <a:spcPts val="360"/>
              </a:spcBef>
              <a:spcAft>
                <a:spcPts val="0"/>
              </a:spcAft>
              <a:buClr>
                <a:srgbClr val="6DB7D7"/>
              </a:buClr>
              <a:buSzPts val="1980"/>
              <a:buFont typeface="Noto Sans Symbols"/>
              <a:buChar char="■"/>
              <a:defRPr sz="1800" b="0" i="0" u="none" strike="noStrike" cap="none">
                <a:solidFill>
                  <a:srgbClr val="595959"/>
                </a:solidFill>
                <a:latin typeface="Source Sans Pro"/>
                <a:ea typeface="Source Sans Pro"/>
                <a:cs typeface="Source Sans Pro"/>
                <a:sym typeface="Source Sans Pro"/>
              </a:defRPr>
            </a:lvl9pPr>
          </a:lstStyle>
          <a:p>
            <a:endParaRPr/>
          </a:p>
        </p:txBody>
      </p:sp>
      <p:sp>
        <p:nvSpPr>
          <p:cNvPr id="11" name="Google Shape;11;p38"/>
          <p:cNvSpPr/>
          <p:nvPr/>
        </p:nvSpPr>
        <p:spPr>
          <a:xfrm>
            <a:off x="8514025" y="6553200"/>
            <a:ext cx="533400" cy="1524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2000"/>
              <a:buFont typeface="Arial"/>
              <a:buNone/>
            </a:pPr>
            <a:fld id="{00000000-1234-1234-1234-123412341234}" type="slidenum">
              <a:rPr lang="en-US" sz="2000" b="0" i="0" u="none" strike="noStrike" cap="none">
                <a:solidFill>
                  <a:srgbClr val="888888"/>
                </a:solidFill>
                <a:latin typeface="Arial"/>
                <a:ea typeface="Arial"/>
                <a:cs typeface="Arial"/>
                <a:sym typeface="Arial"/>
              </a:rPr>
              <a:t>‹#›</a:t>
            </a:fld>
            <a:endParaRPr sz="2000" b="0" i="0" u="none" strike="noStrike" cap="none">
              <a:solidFill>
                <a:srgbClr val="888888"/>
              </a:solidFill>
              <a:latin typeface="Arial"/>
              <a:ea typeface="Arial"/>
              <a:cs typeface="Arial"/>
              <a:sym typeface="Arial"/>
            </a:endParaRPr>
          </a:p>
        </p:txBody>
      </p:sp>
      <p:sp>
        <p:nvSpPr>
          <p:cNvPr id="12" name="Google Shape;12;p38"/>
          <p:cNvSpPr txBox="1">
            <a:spLocks noGrp="1"/>
          </p:cNvSpPr>
          <p:nvPr>
            <p:ph type="title"/>
          </p:nvPr>
        </p:nvSpPr>
        <p:spPr>
          <a:xfrm>
            <a:off x="381000" y="260350"/>
            <a:ext cx="8915400" cy="8826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5B0F00"/>
              </a:buClr>
              <a:buSzPts val="1400"/>
              <a:buFont typeface="Arial"/>
              <a:buNone/>
              <a:defRPr sz="4800" b="0" i="0" u="none" strike="noStrike" cap="none">
                <a:solidFill>
                  <a:srgbClr val="5B0F00"/>
                </a:solidFill>
                <a:latin typeface="Avenir"/>
                <a:ea typeface="Avenir"/>
                <a:cs typeface="Avenir"/>
                <a:sym typeface="Avenir"/>
              </a:defRPr>
            </a:lvl1pPr>
            <a:lvl2pPr marR="0" lvl="1" algn="ctr" rtl="0">
              <a:lnSpc>
                <a:spcPct val="100000"/>
              </a:lnSpc>
              <a:spcBef>
                <a:spcPts val="0"/>
              </a:spcBef>
              <a:spcAft>
                <a:spcPts val="0"/>
              </a:spcAft>
              <a:buClr>
                <a:srgbClr val="000000"/>
              </a:buClr>
              <a:buSzPts val="1400"/>
              <a:buFont typeface="Arial"/>
              <a:buNone/>
              <a:defRPr sz="4600" b="0" i="0" u="none" strike="noStrike" cap="none">
                <a:solidFill>
                  <a:srgbClr val="900000"/>
                </a:solidFill>
                <a:latin typeface="Source Sans Pro"/>
                <a:ea typeface="Source Sans Pro"/>
                <a:cs typeface="Source Sans Pro"/>
                <a:sym typeface="Source Sans Pro"/>
              </a:defRPr>
            </a:lvl2pPr>
            <a:lvl3pPr marR="0" lvl="2" algn="ctr" rtl="0">
              <a:lnSpc>
                <a:spcPct val="100000"/>
              </a:lnSpc>
              <a:spcBef>
                <a:spcPts val="0"/>
              </a:spcBef>
              <a:spcAft>
                <a:spcPts val="0"/>
              </a:spcAft>
              <a:buClr>
                <a:srgbClr val="000000"/>
              </a:buClr>
              <a:buSzPts val="1400"/>
              <a:buFont typeface="Arial"/>
              <a:buNone/>
              <a:defRPr sz="4600" b="0" i="0" u="none" strike="noStrike" cap="none">
                <a:solidFill>
                  <a:srgbClr val="900000"/>
                </a:solidFill>
                <a:latin typeface="Source Sans Pro"/>
                <a:ea typeface="Source Sans Pro"/>
                <a:cs typeface="Source Sans Pro"/>
                <a:sym typeface="Source Sans Pro"/>
              </a:defRPr>
            </a:lvl3pPr>
            <a:lvl4pPr marR="0" lvl="3" algn="ctr" rtl="0">
              <a:lnSpc>
                <a:spcPct val="100000"/>
              </a:lnSpc>
              <a:spcBef>
                <a:spcPts val="0"/>
              </a:spcBef>
              <a:spcAft>
                <a:spcPts val="0"/>
              </a:spcAft>
              <a:buClr>
                <a:srgbClr val="000000"/>
              </a:buClr>
              <a:buSzPts val="1400"/>
              <a:buFont typeface="Arial"/>
              <a:buNone/>
              <a:defRPr sz="4600" b="0" i="0" u="none" strike="noStrike" cap="none">
                <a:solidFill>
                  <a:srgbClr val="900000"/>
                </a:solidFill>
                <a:latin typeface="Source Sans Pro"/>
                <a:ea typeface="Source Sans Pro"/>
                <a:cs typeface="Source Sans Pro"/>
                <a:sym typeface="Source Sans Pro"/>
              </a:defRPr>
            </a:lvl4pPr>
            <a:lvl5pPr marR="0" lvl="4" algn="ctr" rtl="0">
              <a:lnSpc>
                <a:spcPct val="100000"/>
              </a:lnSpc>
              <a:spcBef>
                <a:spcPts val="0"/>
              </a:spcBef>
              <a:spcAft>
                <a:spcPts val="0"/>
              </a:spcAft>
              <a:buClr>
                <a:srgbClr val="000000"/>
              </a:buClr>
              <a:buSzPts val="1400"/>
              <a:buFont typeface="Arial"/>
              <a:buNone/>
              <a:defRPr sz="4600" b="0" i="0" u="none" strike="noStrike" cap="none">
                <a:solidFill>
                  <a:srgbClr val="900000"/>
                </a:solidFill>
                <a:latin typeface="Source Sans Pro"/>
                <a:ea typeface="Source Sans Pro"/>
                <a:cs typeface="Source Sans Pro"/>
                <a:sym typeface="Source Sans Pro"/>
              </a:defRPr>
            </a:lvl5pPr>
            <a:lvl6pPr marR="0" lvl="5" algn="ctr" rtl="0">
              <a:lnSpc>
                <a:spcPct val="100000"/>
              </a:lnSpc>
              <a:spcBef>
                <a:spcPts val="0"/>
              </a:spcBef>
              <a:spcAft>
                <a:spcPts val="0"/>
              </a:spcAft>
              <a:buClr>
                <a:srgbClr val="000000"/>
              </a:buClr>
              <a:buSzPts val="1400"/>
              <a:buFont typeface="Arial"/>
              <a:buNone/>
              <a:defRPr sz="4600" b="0" i="0" u="none" strike="noStrike" cap="none">
                <a:solidFill>
                  <a:schemeClr val="accent1"/>
                </a:solidFill>
                <a:latin typeface="Source Sans Pro"/>
                <a:ea typeface="Source Sans Pro"/>
                <a:cs typeface="Source Sans Pro"/>
                <a:sym typeface="Source Sans Pro"/>
              </a:defRPr>
            </a:lvl6pPr>
            <a:lvl7pPr marR="0" lvl="6" algn="ctr" rtl="0">
              <a:lnSpc>
                <a:spcPct val="100000"/>
              </a:lnSpc>
              <a:spcBef>
                <a:spcPts val="0"/>
              </a:spcBef>
              <a:spcAft>
                <a:spcPts val="0"/>
              </a:spcAft>
              <a:buClr>
                <a:srgbClr val="000000"/>
              </a:buClr>
              <a:buSzPts val="1400"/>
              <a:buFont typeface="Arial"/>
              <a:buNone/>
              <a:defRPr sz="4600" b="0" i="0" u="none" strike="noStrike" cap="none">
                <a:solidFill>
                  <a:schemeClr val="accent1"/>
                </a:solidFill>
                <a:latin typeface="Source Sans Pro"/>
                <a:ea typeface="Source Sans Pro"/>
                <a:cs typeface="Source Sans Pro"/>
                <a:sym typeface="Source Sans Pro"/>
              </a:defRPr>
            </a:lvl7pPr>
            <a:lvl8pPr marR="0" lvl="7" algn="ctr" rtl="0">
              <a:lnSpc>
                <a:spcPct val="100000"/>
              </a:lnSpc>
              <a:spcBef>
                <a:spcPts val="0"/>
              </a:spcBef>
              <a:spcAft>
                <a:spcPts val="0"/>
              </a:spcAft>
              <a:buClr>
                <a:srgbClr val="000000"/>
              </a:buClr>
              <a:buSzPts val="1400"/>
              <a:buFont typeface="Arial"/>
              <a:buNone/>
              <a:defRPr sz="4600" b="0" i="0" u="none" strike="noStrike" cap="none">
                <a:solidFill>
                  <a:schemeClr val="accent1"/>
                </a:solidFill>
                <a:latin typeface="Source Sans Pro"/>
                <a:ea typeface="Source Sans Pro"/>
                <a:cs typeface="Source Sans Pro"/>
                <a:sym typeface="Source Sans Pro"/>
              </a:defRPr>
            </a:lvl8pPr>
            <a:lvl9pPr marR="0" lvl="8" algn="ctr" rtl="0">
              <a:lnSpc>
                <a:spcPct val="100000"/>
              </a:lnSpc>
              <a:spcBef>
                <a:spcPts val="0"/>
              </a:spcBef>
              <a:spcAft>
                <a:spcPts val="0"/>
              </a:spcAft>
              <a:buClr>
                <a:srgbClr val="000000"/>
              </a:buClr>
              <a:buSzPts val="1400"/>
              <a:buFont typeface="Arial"/>
              <a:buNone/>
              <a:defRPr sz="4600" b="0" i="0" u="none" strike="noStrike" cap="none">
                <a:solidFill>
                  <a:schemeClr val="accent1"/>
                </a:solidFill>
                <a:latin typeface="Source Sans Pro"/>
                <a:ea typeface="Source Sans Pro"/>
                <a:cs typeface="Source Sans Pro"/>
                <a:sym typeface="Source Sans Pro"/>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
          <p:cNvSpPr txBox="1">
            <a:spLocks noGrp="1"/>
          </p:cNvSpPr>
          <p:nvPr>
            <p:ph type="ctrTitle"/>
          </p:nvPr>
        </p:nvSpPr>
        <p:spPr>
          <a:xfrm>
            <a:off x="0" y="1671900"/>
            <a:ext cx="9144000" cy="14502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6DB7D7"/>
              </a:buClr>
              <a:buSzPts val="5280"/>
              <a:buFont typeface="Noto Sans Symbols"/>
              <a:buNone/>
            </a:pPr>
            <a:r>
              <a:rPr lang="en-US" sz="4000"/>
              <a:t> Measuring Perceptual and Linguistic Complexity in Multilingual </a:t>
            </a:r>
            <a:br>
              <a:rPr lang="en-US" sz="4000"/>
            </a:br>
            <a:r>
              <a:rPr lang="en-US" sz="4000"/>
              <a:t>Grounded Language Data</a:t>
            </a:r>
            <a:endParaRPr sz="4000"/>
          </a:p>
        </p:txBody>
      </p:sp>
      <p:sp>
        <p:nvSpPr>
          <p:cNvPr id="103" name="Google Shape;103;p1"/>
          <p:cNvSpPr txBox="1">
            <a:spLocks noGrp="1"/>
          </p:cNvSpPr>
          <p:nvPr>
            <p:ph type="subTitle" idx="1"/>
          </p:nvPr>
        </p:nvSpPr>
        <p:spPr>
          <a:xfrm>
            <a:off x="838200" y="3657600"/>
            <a:ext cx="7239000" cy="29718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080"/>
              <a:buNone/>
            </a:pPr>
            <a:r>
              <a:rPr lang="en-US" sz="2800">
                <a:solidFill>
                  <a:srgbClr val="000000"/>
                </a:solidFill>
                <a:latin typeface="Avenir"/>
                <a:ea typeface="Avenir"/>
                <a:cs typeface="Avenir"/>
                <a:sym typeface="Avenir"/>
              </a:rPr>
              <a:t>Nisha Pillai </a:t>
            </a:r>
            <a:r>
              <a:rPr lang="en-US" sz="2800">
                <a:solidFill>
                  <a:srgbClr val="888888"/>
                </a:solidFill>
                <a:latin typeface="Avenir"/>
                <a:ea typeface="Avenir"/>
                <a:cs typeface="Avenir"/>
                <a:sym typeface="Avenir"/>
              </a:rPr>
              <a:t>(</a:t>
            </a:r>
            <a:r>
              <a:rPr lang="en-US" sz="2800" i="1">
                <a:solidFill>
                  <a:srgbClr val="888888"/>
                </a:solidFill>
                <a:latin typeface="Avenir"/>
                <a:ea typeface="Avenir"/>
                <a:cs typeface="Avenir"/>
                <a:sym typeface="Avenir"/>
              </a:rPr>
              <a:t>npillai1@umbc.edu</a:t>
            </a:r>
            <a:r>
              <a:rPr lang="en-US" sz="2800">
                <a:solidFill>
                  <a:srgbClr val="888888"/>
                </a:solidFill>
                <a:latin typeface="Avenir"/>
                <a:ea typeface="Avenir"/>
                <a:cs typeface="Avenir"/>
                <a:sym typeface="Avenir"/>
              </a:rPr>
              <a:t>)</a:t>
            </a:r>
            <a:endParaRPr sz="2800">
              <a:solidFill>
                <a:srgbClr val="888888"/>
              </a:solidFill>
              <a:latin typeface="Avenir"/>
              <a:ea typeface="Avenir"/>
              <a:cs typeface="Avenir"/>
              <a:sym typeface="Avenir"/>
            </a:endParaRPr>
          </a:p>
          <a:p>
            <a:pPr marL="0" lvl="0" indent="0" algn="l" rtl="0">
              <a:lnSpc>
                <a:spcPct val="90000"/>
              </a:lnSpc>
              <a:spcBef>
                <a:spcPts val="300"/>
              </a:spcBef>
              <a:spcAft>
                <a:spcPts val="0"/>
              </a:spcAft>
              <a:buSzPts val="3080"/>
              <a:buNone/>
            </a:pPr>
            <a:r>
              <a:rPr lang="en-US" sz="2800">
                <a:solidFill>
                  <a:schemeClr val="dk1"/>
                </a:solidFill>
                <a:latin typeface="Avenir"/>
                <a:ea typeface="Avenir"/>
                <a:cs typeface="Avenir"/>
                <a:sym typeface="Avenir"/>
              </a:rPr>
              <a:t>Cynthia Matuszek </a:t>
            </a:r>
            <a:r>
              <a:rPr lang="en-US" sz="2800">
                <a:solidFill>
                  <a:srgbClr val="888888"/>
                </a:solidFill>
                <a:latin typeface="Avenir"/>
                <a:ea typeface="Avenir"/>
                <a:cs typeface="Avenir"/>
                <a:sym typeface="Avenir"/>
              </a:rPr>
              <a:t>(</a:t>
            </a:r>
            <a:r>
              <a:rPr lang="en-US" sz="2800" i="1">
                <a:solidFill>
                  <a:srgbClr val="888888"/>
                </a:solidFill>
                <a:latin typeface="Avenir"/>
                <a:ea typeface="Avenir"/>
                <a:cs typeface="Avenir"/>
                <a:sym typeface="Avenir"/>
              </a:rPr>
              <a:t>cmat@umbc.edu</a:t>
            </a:r>
            <a:r>
              <a:rPr lang="en-US" sz="2800">
                <a:solidFill>
                  <a:srgbClr val="888888"/>
                </a:solidFill>
                <a:latin typeface="Avenir"/>
                <a:ea typeface="Avenir"/>
                <a:cs typeface="Avenir"/>
                <a:sym typeface="Avenir"/>
              </a:rPr>
              <a:t>)</a:t>
            </a:r>
            <a:endParaRPr sz="2800">
              <a:solidFill>
                <a:schemeClr val="dk1"/>
              </a:solidFill>
              <a:latin typeface="Avenir"/>
              <a:ea typeface="Avenir"/>
              <a:cs typeface="Avenir"/>
              <a:sym typeface="Avenir"/>
            </a:endParaRPr>
          </a:p>
          <a:p>
            <a:pPr marL="0" lvl="0" indent="0" algn="l" rtl="0">
              <a:lnSpc>
                <a:spcPct val="90000"/>
              </a:lnSpc>
              <a:spcBef>
                <a:spcPts val="300"/>
              </a:spcBef>
              <a:spcAft>
                <a:spcPts val="0"/>
              </a:spcAft>
              <a:buSzPts val="3080"/>
              <a:buNone/>
            </a:pPr>
            <a:r>
              <a:rPr lang="en-US" sz="2800">
                <a:solidFill>
                  <a:schemeClr val="dk1"/>
                </a:solidFill>
                <a:latin typeface="Avenir"/>
                <a:ea typeface="Avenir"/>
                <a:cs typeface="Avenir"/>
                <a:sym typeface="Avenir"/>
              </a:rPr>
              <a:t>Francis Ferraro </a:t>
            </a:r>
            <a:r>
              <a:rPr lang="en-US" sz="2800">
                <a:solidFill>
                  <a:srgbClr val="888888"/>
                </a:solidFill>
                <a:latin typeface="Avenir"/>
                <a:ea typeface="Avenir"/>
                <a:cs typeface="Avenir"/>
                <a:sym typeface="Avenir"/>
              </a:rPr>
              <a:t>(</a:t>
            </a:r>
            <a:r>
              <a:rPr lang="en-US" sz="2800" i="1">
                <a:solidFill>
                  <a:srgbClr val="888888"/>
                </a:solidFill>
                <a:latin typeface="Avenir"/>
                <a:ea typeface="Avenir"/>
                <a:cs typeface="Avenir"/>
                <a:sym typeface="Avenir"/>
              </a:rPr>
              <a:t>ferraro@umbc.edu</a:t>
            </a:r>
            <a:r>
              <a:rPr lang="en-US" sz="2800">
                <a:solidFill>
                  <a:srgbClr val="888888"/>
                </a:solidFill>
                <a:latin typeface="Avenir"/>
                <a:ea typeface="Avenir"/>
                <a:cs typeface="Avenir"/>
                <a:sym typeface="Avenir"/>
              </a:rPr>
              <a:t>)</a:t>
            </a:r>
            <a:endParaRPr sz="2800">
              <a:solidFill>
                <a:schemeClr val="dk1"/>
              </a:solidFill>
              <a:latin typeface="Avenir"/>
              <a:ea typeface="Avenir"/>
              <a:cs typeface="Avenir"/>
              <a:sym typeface="Avenir"/>
            </a:endParaRPr>
          </a:p>
          <a:p>
            <a:pPr marL="0" lvl="0" indent="0" algn="l" rtl="0">
              <a:lnSpc>
                <a:spcPct val="90000"/>
              </a:lnSpc>
              <a:spcBef>
                <a:spcPts val="300"/>
              </a:spcBef>
              <a:spcAft>
                <a:spcPts val="0"/>
              </a:spcAft>
              <a:buSzPts val="3080"/>
              <a:buNone/>
            </a:pPr>
            <a:endParaRPr sz="2800" b="1">
              <a:solidFill>
                <a:schemeClr val="dk1"/>
              </a:solidFill>
              <a:latin typeface="Avenir"/>
              <a:ea typeface="Avenir"/>
              <a:cs typeface="Avenir"/>
              <a:sym typeface="Avenir"/>
            </a:endParaRPr>
          </a:p>
          <a:p>
            <a:pPr marL="0" lvl="0" indent="0" algn="l" rtl="0">
              <a:lnSpc>
                <a:spcPct val="90000"/>
              </a:lnSpc>
              <a:spcBef>
                <a:spcPts val="300"/>
              </a:spcBef>
              <a:spcAft>
                <a:spcPts val="0"/>
              </a:spcAft>
              <a:buSzPts val="3080"/>
              <a:buNone/>
            </a:pPr>
            <a:r>
              <a:rPr lang="en-US" sz="2800">
                <a:solidFill>
                  <a:srgbClr val="666666"/>
                </a:solidFill>
                <a:latin typeface="Avenir"/>
                <a:ea typeface="Avenir"/>
                <a:cs typeface="Avenir"/>
                <a:sym typeface="Avenir"/>
              </a:rPr>
              <a:t>Interactive Robotics and Language Lab</a:t>
            </a:r>
            <a:endParaRPr>
              <a:solidFill>
                <a:srgbClr val="666666"/>
              </a:solidFill>
              <a:latin typeface="Avenir"/>
              <a:ea typeface="Avenir"/>
              <a:cs typeface="Avenir"/>
              <a:sym typeface="Avenir"/>
            </a:endParaRPr>
          </a:p>
          <a:p>
            <a:pPr marL="0" lvl="0" indent="0" algn="l" rtl="0">
              <a:lnSpc>
                <a:spcPct val="90000"/>
              </a:lnSpc>
              <a:spcBef>
                <a:spcPts val="300"/>
              </a:spcBef>
              <a:spcAft>
                <a:spcPts val="0"/>
              </a:spcAft>
              <a:buSzPts val="3080"/>
              <a:buNone/>
            </a:pPr>
            <a:r>
              <a:rPr lang="en-US" sz="2800">
                <a:solidFill>
                  <a:srgbClr val="666666"/>
                </a:solidFill>
                <a:latin typeface="Avenir"/>
                <a:ea typeface="Avenir"/>
                <a:cs typeface="Avenir"/>
                <a:sym typeface="Avenir"/>
              </a:rPr>
              <a:t>University of Maryland, Baltimore County</a:t>
            </a:r>
            <a:endParaRPr sz="2400">
              <a:solidFill>
                <a:srgbClr val="666666"/>
              </a:solidFill>
              <a:latin typeface="Avenir"/>
              <a:ea typeface="Avenir"/>
              <a:cs typeface="Avenir"/>
              <a:sym typeface="Avenir"/>
            </a:endParaRPr>
          </a:p>
        </p:txBody>
      </p:sp>
      <p:pic>
        <p:nvPicPr>
          <p:cNvPr id="104" name="Google Shape;104;p1"/>
          <p:cNvPicPr preferRelativeResize="0"/>
          <p:nvPr/>
        </p:nvPicPr>
        <p:blipFill rotWithShape="1">
          <a:blip r:embed="rId3">
            <a:alphaModFix/>
          </a:blip>
          <a:srcRect/>
          <a:stretch/>
        </p:blipFill>
        <p:spPr>
          <a:xfrm>
            <a:off x="0" y="0"/>
            <a:ext cx="1094426" cy="990350"/>
          </a:xfrm>
          <a:prstGeom prst="rect">
            <a:avLst/>
          </a:prstGeom>
          <a:noFill/>
          <a:ln>
            <a:noFill/>
          </a:ln>
        </p:spPr>
      </p:pic>
      <p:sp>
        <p:nvSpPr>
          <p:cNvPr id="105" name="Google Shape;105;p1"/>
          <p:cNvSpPr txBox="1"/>
          <p:nvPr/>
        </p:nvSpPr>
        <p:spPr>
          <a:xfrm>
            <a:off x="-44325" y="6471000"/>
            <a:ext cx="6253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solidFill>
                  <a:srgbClr val="434343"/>
                </a:solidFill>
                <a:latin typeface="Avenir"/>
                <a:ea typeface="Avenir"/>
                <a:cs typeface="Avenir"/>
                <a:sym typeface="Avenir"/>
              </a:rPr>
              <a:t>National Science Foundation Grant Nos. 1657469, 1940931, and 2024878</a:t>
            </a:r>
            <a:endParaRPr>
              <a:solidFill>
                <a:srgbClr val="434343"/>
              </a:solidFill>
              <a:latin typeface="Avenir"/>
              <a:ea typeface="Avenir"/>
              <a:cs typeface="Avenir"/>
              <a:sym typeface="Aveni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pic>
        <p:nvPicPr>
          <p:cNvPr id="111" name="Google Shape;111;p3"/>
          <p:cNvPicPr preferRelativeResize="0"/>
          <p:nvPr/>
        </p:nvPicPr>
        <p:blipFill rotWithShape="1">
          <a:blip r:embed="rId3">
            <a:alphaModFix/>
          </a:blip>
          <a:srcRect l="6509" t="5323" r="4797" b="11735"/>
          <a:stretch/>
        </p:blipFill>
        <p:spPr>
          <a:xfrm>
            <a:off x="49300" y="1200938"/>
            <a:ext cx="9094700" cy="4267487"/>
          </a:xfrm>
          <a:prstGeom prst="rect">
            <a:avLst/>
          </a:prstGeom>
          <a:noFill/>
          <a:ln>
            <a:noFill/>
          </a:ln>
        </p:spPr>
      </p:pic>
      <p:sp>
        <p:nvSpPr>
          <p:cNvPr id="112" name="Google Shape;112;p3"/>
          <p:cNvSpPr/>
          <p:nvPr/>
        </p:nvSpPr>
        <p:spPr>
          <a:xfrm>
            <a:off x="7827725" y="40000"/>
            <a:ext cx="1199700" cy="12396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pic>
        <p:nvPicPr>
          <p:cNvPr id="118" name="Google Shape;118;gda4d6bf0e8_3_15"/>
          <p:cNvPicPr preferRelativeResize="0"/>
          <p:nvPr/>
        </p:nvPicPr>
        <p:blipFill rotWithShape="1">
          <a:blip r:embed="rId3">
            <a:alphaModFix/>
          </a:blip>
          <a:srcRect t="24332" b="24613"/>
          <a:stretch/>
        </p:blipFill>
        <p:spPr>
          <a:xfrm>
            <a:off x="0" y="-36200"/>
            <a:ext cx="9144000" cy="6223866"/>
          </a:xfrm>
          <a:prstGeom prst="rect">
            <a:avLst/>
          </a:prstGeom>
          <a:noFill/>
          <a:ln>
            <a:noFill/>
          </a:ln>
        </p:spPr>
      </p:pic>
      <p:sp>
        <p:nvSpPr>
          <p:cNvPr id="119" name="Google Shape;119;gda4d6bf0e8_3_15"/>
          <p:cNvSpPr/>
          <p:nvPr/>
        </p:nvSpPr>
        <p:spPr>
          <a:xfrm>
            <a:off x="7827725" y="40000"/>
            <a:ext cx="1199700" cy="12396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gda4d6bf0e8_3_0"/>
          <p:cNvSpPr/>
          <p:nvPr/>
        </p:nvSpPr>
        <p:spPr>
          <a:xfrm>
            <a:off x="7916525" y="-57350"/>
            <a:ext cx="1149000" cy="13344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a:highlight>
                  <a:schemeClr val="lt1"/>
                </a:highlight>
              </a:rPr>
              <a:t>c</a:t>
            </a:r>
            <a:endParaRPr>
              <a:highlight>
                <a:schemeClr val="lt1"/>
              </a:highlight>
            </a:endParaRPr>
          </a:p>
        </p:txBody>
      </p:sp>
      <p:sp>
        <p:nvSpPr>
          <p:cNvPr id="126" name="Google Shape;126;gda4d6bf0e8_3_0"/>
          <p:cNvSpPr txBox="1">
            <a:spLocks noGrp="1"/>
          </p:cNvSpPr>
          <p:nvPr>
            <p:ph type="body" idx="1"/>
          </p:nvPr>
        </p:nvSpPr>
        <p:spPr>
          <a:xfrm>
            <a:off x="533400" y="3995700"/>
            <a:ext cx="8610600" cy="2028600"/>
          </a:xfrm>
          <a:prstGeom prst="rect">
            <a:avLst/>
          </a:prstGeom>
          <a:noFill/>
          <a:ln>
            <a:noFill/>
          </a:ln>
        </p:spPr>
        <p:txBody>
          <a:bodyPr spcFirstLastPara="1" wrap="square" lIns="91425" tIns="45700" rIns="91425" bIns="45700" anchor="t" anchorCtr="0">
            <a:noAutofit/>
          </a:bodyPr>
          <a:lstStyle/>
          <a:p>
            <a:pPr marL="457200" lvl="0" indent="-308610" algn="l" rtl="0">
              <a:lnSpc>
                <a:spcPct val="115000"/>
              </a:lnSpc>
              <a:spcBef>
                <a:spcPts val="2000"/>
              </a:spcBef>
              <a:spcAft>
                <a:spcPts val="0"/>
              </a:spcAft>
              <a:buClr>
                <a:schemeClr val="dk1"/>
              </a:buClr>
              <a:buSzPts val="1260"/>
              <a:buChar char="■"/>
            </a:pPr>
            <a:r>
              <a:rPr lang="en-US"/>
              <a:t>Which object is </a:t>
            </a:r>
            <a:r>
              <a:rPr lang="en-US">
                <a:solidFill>
                  <a:srgbClr val="C00000"/>
                </a:solidFill>
              </a:rPr>
              <a:t>difficult</a:t>
            </a:r>
            <a:r>
              <a:rPr lang="en-US"/>
              <a:t> to learn?</a:t>
            </a:r>
            <a:endParaRPr/>
          </a:p>
          <a:p>
            <a:pPr marL="914400" lvl="1" indent="-308610" algn="l" rtl="0">
              <a:lnSpc>
                <a:spcPct val="115000"/>
              </a:lnSpc>
              <a:spcBef>
                <a:spcPts val="0"/>
              </a:spcBef>
              <a:spcAft>
                <a:spcPts val="0"/>
              </a:spcAft>
              <a:buSzPts val="1260"/>
              <a:buChar char="■"/>
            </a:pPr>
            <a:r>
              <a:rPr lang="en-US"/>
              <a:t>Intuitive concepts for humans</a:t>
            </a:r>
            <a:endParaRPr/>
          </a:p>
          <a:p>
            <a:pPr marL="457200" lvl="0" indent="-308610" algn="l" rtl="0">
              <a:lnSpc>
                <a:spcPct val="115000"/>
              </a:lnSpc>
              <a:spcBef>
                <a:spcPts val="0"/>
              </a:spcBef>
              <a:spcAft>
                <a:spcPts val="0"/>
              </a:spcAft>
              <a:buClr>
                <a:schemeClr val="dk1"/>
              </a:buClr>
              <a:buSzPts val="1260"/>
              <a:buChar char="■"/>
            </a:pPr>
            <a:r>
              <a:rPr lang="en-US"/>
              <a:t>Which one is more </a:t>
            </a:r>
            <a:r>
              <a:rPr lang="en-US">
                <a:solidFill>
                  <a:srgbClr val="C00000"/>
                </a:solidFill>
              </a:rPr>
              <a:t>visually complex</a:t>
            </a:r>
            <a:r>
              <a:rPr lang="en-US"/>
              <a:t>?</a:t>
            </a:r>
            <a:endParaRPr/>
          </a:p>
          <a:p>
            <a:pPr marL="914400" lvl="1" indent="-308610" algn="l" rtl="0">
              <a:lnSpc>
                <a:spcPct val="115000"/>
              </a:lnSpc>
              <a:spcBef>
                <a:spcPts val="0"/>
              </a:spcBef>
              <a:spcAft>
                <a:spcPts val="0"/>
              </a:spcAft>
              <a:buSzPts val="1260"/>
              <a:buChar char="■"/>
            </a:pPr>
            <a:r>
              <a:rPr lang="en-US"/>
              <a:t>Difficult to verbalize or define </a:t>
            </a:r>
            <a:endParaRPr/>
          </a:p>
          <a:p>
            <a:pPr marL="457200" lvl="0" indent="-308610" algn="l" rtl="0">
              <a:lnSpc>
                <a:spcPct val="115000"/>
              </a:lnSpc>
              <a:spcBef>
                <a:spcPts val="0"/>
              </a:spcBef>
              <a:spcAft>
                <a:spcPts val="0"/>
              </a:spcAft>
              <a:buClr>
                <a:schemeClr val="dk1"/>
              </a:buClr>
              <a:buSzPts val="1260"/>
              <a:buChar char="■"/>
            </a:pPr>
            <a:r>
              <a:rPr lang="en-US"/>
              <a:t>Which one is</a:t>
            </a:r>
            <a:r>
              <a:rPr lang="en-US">
                <a:solidFill>
                  <a:srgbClr val="C00000"/>
                </a:solidFill>
              </a:rPr>
              <a:t> easier to describe</a:t>
            </a:r>
            <a:r>
              <a:rPr lang="en-US"/>
              <a:t>?</a:t>
            </a:r>
            <a:endParaRPr/>
          </a:p>
        </p:txBody>
      </p:sp>
      <p:sp>
        <p:nvSpPr>
          <p:cNvPr id="127" name="Google Shape;127;gda4d6bf0e8_3_0"/>
          <p:cNvSpPr txBox="1">
            <a:spLocks noGrp="1"/>
          </p:cNvSpPr>
          <p:nvPr>
            <p:ph type="title"/>
          </p:nvPr>
        </p:nvSpPr>
        <p:spPr>
          <a:xfrm>
            <a:off x="304800" y="260350"/>
            <a:ext cx="8915400" cy="8826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r>
              <a:rPr lang="en-US" sz="4700"/>
              <a:t>Visual and linguistic complexity</a:t>
            </a:r>
            <a:endParaRPr sz="4700"/>
          </a:p>
        </p:txBody>
      </p:sp>
      <p:pic>
        <p:nvPicPr>
          <p:cNvPr id="128" name="Google Shape;128;gda4d6bf0e8_3_0"/>
          <p:cNvPicPr preferRelativeResize="0"/>
          <p:nvPr/>
        </p:nvPicPr>
        <p:blipFill rotWithShape="1">
          <a:blip r:embed="rId3">
            <a:alphaModFix/>
          </a:blip>
          <a:srcRect t="24332" b="24613"/>
          <a:stretch/>
        </p:blipFill>
        <p:spPr>
          <a:xfrm>
            <a:off x="723400" y="1273450"/>
            <a:ext cx="3807749" cy="2591751"/>
          </a:xfrm>
          <a:prstGeom prst="rect">
            <a:avLst/>
          </a:prstGeom>
          <a:noFill/>
          <a:ln>
            <a:noFill/>
          </a:ln>
        </p:spPr>
      </p:pic>
      <p:pic>
        <p:nvPicPr>
          <p:cNvPr id="129" name="Google Shape;129;gda4d6bf0e8_3_0"/>
          <p:cNvPicPr preferRelativeResize="0"/>
          <p:nvPr/>
        </p:nvPicPr>
        <p:blipFill rotWithShape="1">
          <a:blip r:embed="rId4">
            <a:alphaModFix/>
          </a:blip>
          <a:srcRect/>
          <a:stretch/>
        </p:blipFill>
        <p:spPr>
          <a:xfrm>
            <a:off x="5780174" y="1290625"/>
            <a:ext cx="2591727" cy="2591751"/>
          </a:xfrm>
          <a:prstGeom prst="rect">
            <a:avLst/>
          </a:prstGeom>
          <a:noFill/>
          <a:ln>
            <a:noFill/>
          </a:ln>
        </p:spPr>
      </p:pic>
      <p:pic>
        <p:nvPicPr>
          <p:cNvPr id="130" name="Google Shape;130;gda4d6bf0e8_3_0"/>
          <p:cNvPicPr preferRelativeResize="0"/>
          <p:nvPr/>
        </p:nvPicPr>
        <p:blipFill rotWithShape="1">
          <a:blip r:embed="rId5">
            <a:alphaModFix/>
          </a:blip>
          <a:srcRect l="6509" t="5324" r="4798" b="11735"/>
          <a:stretch/>
        </p:blipFill>
        <p:spPr>
          <a:xfrm>
            <a:off x="5107925" y="1885000"/>
            <a:ext cx="3598250" cy="16884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4"/>
          <p:cNvSpPr/>
          <p:nvPr/>
        </p:nvSpPr>
        <p:spPr>
          <a:xfrm>
            <a:off x="7696200" y="76200"/>
            <a:ext cx="1371600" cy="1219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p:txBody>
      </p:sp>
      <p:sp>
        <p:nvSpPr>
          <p:cNvPr id="137" name="Google Shape;137;p4"/>
          <p:cNvSpPr txBox="1">
            <a:spLocks noGrp="1"/>
          </p:cNvSpPr>
          <p:nvPr>
            <p:ph type="title"/>
          </p:nvPr>
        </p:nvSpPr>
        <p:spPr>
          <a:xfrm>
            <a:off x="304800" y="260350"/>
            <a:ext cx="8915400" cy="8826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r>
              <a:rPr lang="en-US"/>
              <a:t>Robotic Language Acquisition</a:t>
            </a:r>
            <a:endParaRPr/>
          </a:p>
        </p:txBody>
      </p:sp>
      <p:pic>
        <p:nvPicPr>
          <p:cNvPr id="138" name="Google Shape;138;p4"/>
          <p:cNvPicPr preferRelativeResize="0"/>
          <p:nvPr/>
        </p:nvPicPr>
        <p:blipFill rotWithShape="1">
          <a:blip r:embed="rId3">
            <a:alphaModFix/>
          </a:blip>
          <a:srcRect/>
          <a:stretch/>
        </p:blipFill>
        <p:spPr>
          <a:xfrm>
            <a:off x="4724400" y="7162800"/>
            <a:ext cx="2819400" cy="2811589"/>
          </a:xfrm>
          <a:prstGeom prst="rect">
            <a:avLst/>
          </a:prstGeom>
          <a:noFill/>
          <a:ln>
            <a:noFill/>
          </a:ln>
        </p:spPr>
      </p:pic>
      <p:pic>
        <p:nvPicPr>
          <p:cNvPr id="139" name="Google Shape;139;p4" descr="jaco-husky-pillbottle.png"/>
          <p:cNvPicPr preferRelativeResize="0"/>
          <p:nvPr/>
        </p:nvPicPr>
        <p:blipFill rotWithShape="1">
          <a:blip r:embed="rId4">
            <a:alphaModFix/>
          </a:blip>
          <a:srcRect/>
          <a:stretch/>
        </p:blipFill>
        <p:spPr>
          <a:xfrm flipH="1">
            <a:off x="5410200" y="2895600"/>
            <a:ext cx="2769410" cy="3474298"/>
          </a:xfrm>
          <a:prstGeom prst="rect">
            <a:avLst/>
          </a:prstGeom>
          <a:noFill/>
          <a:ln>
            <a:noFill/>
          </a:ln>
        </p:spPr>
      </p:pic>
      <p:sp>
        <p:nvSpPr>
          <p:cNvPr id="140" name="Google Shape;140;p4"/>
          <p:cNvSpPr txBox="1">
            <a:spLocks noGrp="1"/>
          </p:cNvSpPr>
          <p:nvPr>
            <p:ph type="body" idx="1"/>
          </p:nvPr>
        </p:nvSpPr>
        <p:spPr>
          <a:xfrm>
            <a:off x="228600" y="1371600"/>
            <a:ext cx="8877300" cy="5105400"/>
          </a:xfrm>
          <a:prstGeom prst="rect">
            <a:avLst/>
          </a:prstGeom>
          <a:noFill/>
          <a:ln>
            <a:noFill/>
          </a:ln>
        </p:spPr>
        <p:txBody>
          <a:bodyPr spcFirstLastPara="1" wrap="square" lIns="91425" tIns="45700" rIns="91425" bIns="45700" anchor="t" anchorCtr="0">
            <a:noAutofit/>
          </a:bodyPr>
          <a:lstStyle/>
          <a:p>
            <a:pPr marL="457200" lvl="0" indent="-302260" algn="l" rtl="0">
              <a:lnSpc>
                <a:spcPct val="115000"/>
              </a:lnSpc>
              <a:spcBef>
                <a:spcPts val="1000"/>
              </a:spcBef>
              <a:spcAft>
                <a:spcPts val="0"/>
              </a:spcAft>
              <a:buClr>
                <a:schemeClr val="dk1"/>
              </a:buClr>
              <a:buSzPts val="1160"/>
              <a:buChar char="■"/>
            </a:pPr>
            <a:r>
              <a:rPr lang="en-US"/>
              <a:t>Learn language by interacting with people and world  </a:t>
            </a:r>
            <a:endParaRPr/>
          </a:p>
          <a:p>
            <a:pPr marL="914400" lvl="1" indent="-302260" algn="l" rtl="0">
              <a:lnSpc>
                <a:spcPct val="115000"/>
              </a:lnSpc>
              <a:spcBef>
                <a:spcPts val="1000"/>
              </a:spcBef>
              <a:spcAft>
                <a:spcPts val="0"/>
              </a:spcAft>
              <a:buClr>
                <a:schemeClr val="dk1"/>
              </a:buClr>
              <a:buSzPts val="1160"/>
              <a:buChar char="■"/>
            </a:pPr>
            <a:r>
              <a:rPr lang="en-US"/>
              <a:t>Smooth interaction with untrained users: language</a:t>
            </a:r>
            <a:endParaRPr/>
          </a:p>
          <a:p>
            <a:pPr marL="914400" lvl="1" indent="-302260" algn="l" rtl="0">
              <a:lnSpc>
                <a:spcPct val="115000"/>
              </a:lnSpc>
              <a:spcBef>
                <a:spcPts val="1000"/>
              </a:spcBef>
              <a:spcAft>
                <a:spcPts val="0"/>
              </a:spcAft>
              <a:buClr>
                <a:schemeClr val="dk1"/>
              </a:buClr>
              <a:buSzPts val="1160"/>
              <a:buChar char="■"/>
            </a:pPr>
            <a:r>
              <a:rPr lang="en-US"/>
              <a:t>Natural, intuitive, useful</a:t>
            </a:r>
            <a:endParaRPr/>
          </a:p>
          <a:p>
            <a:pPr marL="457200" lvl="0" indent="-302260" algn="l" rtl="0">
              <a:lnSpc>
                <a:spcPct val="115000"/>
              </a:lnSpc>
              <a:spcBef>
                <a:spcPts val="1000"/>
              </a:spcBef>
              <a:spcAft>
                <a:spcPts val="0"/>
              </a:spcAft>
              <a:buClr>
                <a:schemeClr val="dk1"/>
              </a:buClr>
              <a:buSzPts val="1160"/>
              <a:buChar char="■"/>
            </a:pPr>
            <a:r>
              <a:rPr lang="en-US"/>
              <a:t>Make ubiquitous robots</a:t>
            </a:r>
            <a:endParaRPr/>
          </a:p>
          <a:p>
            <a:pPr marL="914400" lvl="1" indent="-302260" algn="l" rtl="0">
              <a:lnSpc>
                <a:spcPct val="115000"/>
              </a:lnSpc>
              <a:spcBef>
                <a:spcPts val="1000"/>
              </a:spcBef>
              <a:spcAft>
                <a:spcPts val="0"/>
              </a:spcAft>
              <a:buClr>
                <a:schemeClr val="dk1"/>
              </a:buClr>
              <a:buSzPts val="1160"/>
              <a:buChar char="■"/>
            </a:pPr>
            <a:r>
              <a:rPr lang="en-US"/>
              <a:t>Capable and useful</a:t>
            </a:r>
            <a:endParaRPr/>
          </a:p>
          <a:p>
            <a:pPr marL="914400" lvl="1" indent="-302260" algn="l" rtl="0">
              <a:lnSpc>
                <a:spcPct val="115000"/>
              </a:lnSpc>
              <a:spcBef>
                <a:spcPts val="1000"/>
              </a:spcBef>
              <a:spcAft>
                <a:spcPts val="0"/>
              </a:spcAft>
              <a:buClr>
                <a:schemeClr val="dk1"/>
              </a:buClr>
              <a:buSzPts val="1160"/>
              <a:buChar char="■"/>
            </a:pPr>
            <a:r>
              <a:rPr lang="en-US"/>
              <a:t>Interpret and execute</a:t>
            </a:r>
            <a:endParaRPr/>
          </a:p>
          <a:p>
            <a:pPr marL="914400" lvl="0" indent="0" algn="l" rtl="0">
              <a:lnSpc>
                <a:spcPct val="115000"/>
              </a:lnSpc>
              <a:spcBef>
                <a:spcPts val="1000"/>
              </a:spcBef>
              <a:spcAft>
                <a:spcPts val="0"/>
              </a:spcAft>
              <a:buNone/>
            </a:pPr>
            <a:r>
              <a:rPr lang="en-US" sz="2300"/>
              <a:t>non-specialist input</a:t>
            </a:r>
            <a:endParaRPr sz="2300"/>
          </a:p>
          <a:p>
            <a:pPr marL="457200" lvl="0" indent="-302260" algn="l" rtl="0">
              <a:lnSpc>
                <a:spcPct val="115000"/>
              </a:lnSpc>
              <a:spcBef>
                <a:spcPts val="1000"/>
              </a:spcBef>
              <a:spcAft>
                <a:spcPts val="0"/>
              </a:spcAft>
              <a:buClr>
                <a:schemeClr val="dk1"/>
              </a:buClr>
              <a:buSzPts val="1160"/>
              <a:buChar char="■"/>
            </a:pPr>
            <a:r>
              <a:rPr lang="en-US"/>
              <a:t>Learn about world and</a:t>
            </a:r>
            <a:br>
              <a:rPr lang="en-US"/>
            </a:br>
            <a:r>
              <a:rPr lang="en-US"/>
              <a:t>tasks from users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6"/>
          <p:cNvSpPr txBox="1">
            <a:spLocks noGrp="1"/>
          </p:cNvSpPr>
          <p:nvPr>
            <p:ph type="body" idx="1"/>
          </p:nvPr>
        </p:nvSpPr>
        <p:spPr>
          <a:xfrm>
            <a:off x="533400" y="1447800"/>
            <a:ext cx="3393900" cy="2155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2000"/>
              </a:spcBef>
              <a:spcAft>
                <a:spcPts val="0"/>
              </a:spcAft>
              <a:buSzPts val="1260"/>
              <a:buNone/>
            </a:pPr>
            <a:r>
              <a:rPr lang="en-US" sz="2600" b="1"/>
              <a:t>Task: </a:t>
            </a:r>
            <a:r>
              <a:rPr lang="en-US" sz="2600"/>
              <a:t>Learn semantic representation of perceived environments.</a:t>
            </a:r>
            <a:endParaRPr sz="2600"/>
          </a:p>
          <a:p>
            <a:pPr marL="0" lvl="0" indent="0" algn="l" rtl="0">
              <a:lnSpc>
                <a:spcPct val="90000"/>
              </a:lnSpc>
              <a:spcBef>
                <a:spcPts val="2000"/>
              </a:spcBef>
              <a:spcAft>
                <a:spcPts val="0"/>
              </a:spcAft>
              <a:buClr>
                <a:schemeClr val="dk1"/>
              </a:buClr>
              <a:buSzPts val="1260"/>
              <a:buFont typeface="Arial"/>
              <a:buNone/>
            </a:pPr>
            <a:r>
              <a:rPr lang="en-US" sz="2600" b="1"/>
              <a:t>Color: </a:t>
            </a:r>
            <a:r>
              <a:rPr lang="en-US" sz="2600"/>
              <a:t>Good classification</a:t>
            </a:r>
            <a:br>
              <a:rPr lang="en-US" sz="2600"/>
            </a:br>
            <a:r>
              <a:rPr lang="en-US" sz="2600"/>
              <a:t>results. Overlapping </a:t>
            </a:r>
            <a:br>
              <a:rPr lang="en-US" sz="2600"/>
            </a:br>
            <a:r>
              <a:rPr lang="en-US" sz="2600"/>
              <a:t>descriptions.</a:t>
            </a:r>
            <a:endParaRPr sz="2600"/>
          </a:p>
          <a:p>
            <a:pPr marL="0" lvl="0" indent="0" algn="l" rtl="0">
              <a:lnSpc>
                <a:spcPct val="90000"/>
              </a:lnSpc>
              <a:spcBef>
                <a:spcPts val="2000"/>
              </a:spcBef>
              <a:spcAft>
                <a:spcPts val="0"/>
              </a:spcAft>
              <a:buSzPts val="1260"/>
              <a:buNone/>
            </a:pPr>
            <a:endParaRPr sz="2600" b="1"/>
          </a:p>
        </p:txBody>
      </p:sp>
      <p:sp>
        <p:nvSpPr>
          <p:cNvPr id="147" name="Google Shape;147;p6"/>
          <p:cNvSpPr txBox="1">
            <a:spLocks noGrp="1"/>
          </p:cNvSpPr>
          <p:nvPr>
            <p:ph type="title"/>
          </p:nvPr>
        </p:nvSpPr>
        <p:spPr>
          <a:xfrm>
            <a:off x="304800" y="260350"/>
            <a:ext cx="8915400" cy="8826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r>
              <a:rPr lang="en-US"/>
              <a:t>Prior Research</a:t>
            </a:r>
            <a:endParaRPr/>
          </a:p>
        </p:txBody>
      </p:sp>
      <p:sp>
        <p:nvSpPr>
          <p:cNvPr id="148" name="Google Shape;148;p6"/>
          <p:cNvSpPr txBox="1">
            <a:spLocks noGrp="1"/>
          </p:cNvSpPr>
          <p:nvPr>
            <p:ph type="body" idx="1"/>
          </p:nvPr>
        </p:nvSpPr>
        <p:spPr>
          <a:xfrm>
            <a:off x="481275" y="4444925"/>
            <a:ext cx="7959600" cy="1571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2000"/>
              </a:spcBef>
              <a:spcAft>
                <a:spcPts val="0"/>
              </a:spcAft>
              <a:buSzPts val="1260"/>
              <a:buNone/>
            </a:pPr>
            <a:endParaRPr sz="2600"/>
          </a:p>
          <a:p>
            <a:pPr marL="0" lvl="0" indent="0" algn="l" rtl="0">
              <a:lnSpc>
                <a:spcPct val="90000"/>
              </a:lnSpc>
              <a:spcBef>
                <a:spcPts val="2000"/>
              </a:spcBef>
              <a:spcAft>
                <a:spcPts val="0"/>
              </a:spcAft>
              <a:buSzPts val="1260"/>
              <a:buNone/>
            </a:pPr>
            <a:r>
              <a:rPr lang="en-US" sz="2600" b="1"/>
              <a:t>Shape: </a:t>
            </a:r>
            <a:r>
              <a:rPr lang="en-US" sz="2600"/>
              <a:t>Difficult to learn. Varied shapes and noisy annotations.</a:t>
            </a:r>
            <a:endParaRPr sz="2600"/>
          </a:p>
          <a:p>
            <a:pPr marL="0" lvl="0" indent="0" algn="l" rtl="0">
              <a:lnSpc>
                <a:spcPct val="90000"/>
              </a:lnSpc>
              <a:spcBef>
                <a:spcPts val="2000"/>
              </a:spcBef>
              <a:spcAft>
                <a:spcPts val="0"/>
              </a:spcAft>
              <a:buSzPts val="1260"/>
              <a:buNone/>
            </a:pPr>
            <a:r>
              <a:rPr lang="en-US" sz="2600" b="1"/>
              <a:t>Object: </a:t>
            </a:r>
            <a:r>
              <a:rPr lang="en-US" sz="2600"/>
              <a:t>Better results than shape.</a:t>
            </a:r>
            <a:endParaRPr sz="2600"/>
          </a:p>
          <a:p>
            <a:pPr marL="0" lvl="0" indent="0" algn="l" rtl="0">
              <a:lnSpc>
                <a:spcPct val="90000"/>
              </a:lnSpc>
              <a:spcBef>
                <a:spcPts val="2000"/>
              </a:spcBef>
              <a:spcAft>
                <a:spcPts val="0"/>
              </a:spcAft>
              <a:buSzPts val="1260"/>
              <a:buNone/>
            </a:pPr>
            <a:endParaRPr sz="2600"/>
          </a:p>
        </p:txBody>
      </p:sp>
      <p:pic>
        <p:nvPicPr>
          <p:cNvPr id="149" name="Google Shape;149;p6" title="Chart"/>
          <p:cNvPicPr preferRelativeResize="0"/>
          <p:nvPr/>
        </p:nvPicPr>
        <p:blipFill>
          <a:blip r:embed="rId3">
            <a:alphaModFix/>
          </a:blip>
          <a:stretch>
            <a:fillRect/>
          </a:stretch>
        </p:blipFill>
        <p:spPr>
          <a:xfrm>
            <a:off x="3927193" y="1447800"/>
            <a:ext cx="5216805" cy="322572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da4d6bf0e8_2_4"/>
          <p:cNvSpPr txBox="1">
            <a:spLocks noGrp="1"/>
          </p:cNvSpPr>
          <p:nvPr>
            <p:ph type="body" idx="1"/>
          </p:nvPr>
        </p:nvSpPr>
        <p:spPr>
          <a:xfrm>
            <a:off x="533400" y="4148100"/>
            <a:ext cx="8610600" cy="2028600"/>
          </a:xfrm>
          <a:prstGeom prst="rect">
            <a:avLst/>
          </a:prstGeom>
          <a:noFill/>
          <a:ln>
            <a:noFill/>
          </a:ln>
        </p:spPr>
        <p:txBody>
          <a:bodyPr spcFirstLastPara="1" wrap="square" lIns="91425" tIns="45700" rIns="91425" bIns="45700" anchor="t" anchorCtr="0">
            <a:noAutofit/>
          </a:bodyPr>
          <a:lstStyle/>
          <a:p>
            <a:pPr marL="457200" lvl="0" indent="-308610" algn="l" rtl="0">
              <a:lnSpc>
                <a:spcPct val="115000"/>
              </a:lnSpc>
              <a:spcBef>
                <a:spcPts val="0"/>
              </a:spcBef>
              <a:spcAft>
                <a:spcPts val="0"/>
              </a:spcAft>
              <a:buClr>
                <a:schemeClr val="dk1"/>
              </a:buClr>
              <a:buSzPts val="1260"/>
              <a:buChar char="■"/>
            </a:pPr>
            <a:r>
              <a:rPr lang="en-US"/>
              <a:t>Which one is more </a:t>
            </a:r>
            <a:r>
              <a:rPr lang="en-US">
                <a:solidFill>
                  <a:srgbClr val="C00000"/>
                </a:solidFill>
              </a:rPr>
              <a:t>visually complex</a:t>
            </a:r>
            <a:r>
              <a:rPr lang="en-US"/>
              <a:t>?</a:t>
            </a:r>
            <a:endParaRPr/>
          </a:p>
          <a:p>
            <a:pPr marL="914400" lvl="1" indent="-308610" algn="l" rtl="0">
              <a:lnSpc>
                <a:spcPct val="115000"/>
              </a:lnSpc>
              <a:spcBef>
                <a:spcPts val="0"/>
              </a:spcBef>
              <a:spcAft>
                <a:spcPts val="0"/>
              </a:spcAft>
              <a:buSzPts val="1260"/>
              <a:buChar char="■"/>
            </a:pPr>
            <a:r>
              <a:rPr lang="en-US"/>
              <a:t>Difficult to verbalize or define </a:t>
            </a:r>
            <a:endParaRPr/>
          </a:p>
          <a:p>
            <a:pPr marL="457200" lvl="0" indent="-308610" algn="l" rtl="0">
              <a:lnSpc>
                <a:spcPct val="115000"/>
              </a:lnSpc>
              <a:spcBef>
                <a:spcPts val="0"/>
              </a:spcBef>
              <a:spcAft>
                <a:spcPts val="0"/>
              </a:spcAft>
              <a:buClr>
                <a:schemeClr val="dk1"/>
              </a:buClr>
              <a:buSzPts val="1260"/>
              <a:buChar char="■"/>
            </a:pPr>
            <a:r>
              <a:rPr lang="en-US"/>
              <a:t>Smoothness, color simplicity, multi-part...</a:t>
            </a:r>
            <a:endParaRPr/>
          </a:p>
        </p:txBody>
      </p:sp>
      <p:sp>
        <p:nvSpPr>
          <p:cNvPr id="156" name="Google Shape;156;gda4d6bf0e8_2_4"/>
          <p:cNvSpPr txBox="1">
            <a:spLocks noGrp="1"/>
          </p:cNvSpPr>
          <p:nvPr>
            <p:ph type="title"/>
          </p:nvPr>
        </p:nvSpPr>
        <p:spPr>
          <a:xfrm>
            <a:off x="304800" y="260350"/>
            <a:ext cx="8915400" cy="8826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r>
              <a:rPr lang="en-US" sz="4700"/>
              <a:t>Visual complexity?</a:t>
            </a:r>
            <a:endParaRPr sz="4700"/>
          </a:p>
        </p:txBody>
      </p:sp>
      <p:pic>
        <p:nvPicPr>
          <p:cNvPr id="157" name="Google Shape;157;gda4d6bf0e8_2_4"/>
          <p:cNvPicPr preferRelativeResize="0"/>
          <p:nvPr/>
        </p:nvPicPr>
        <p:blipFill>
          <a:blip r:embed="rId3">
            <a:alphaModFix/>
          </a:blip>
          <a:stretch>
            <a:fillRect/>
          </a:stretch>
        </p:blipFill>
        <p:spPr>
          <a:xfrm>
            <a:off x="1572475" y="1295350"/>
            <a:ext cx="1830477" cy="2547950"/>
          </a:xfrm>
          <a:prstGeom prst="rect">
            <a:avLst/>
          </a:prstGeom>
          <a:noFill/>
          <a:ln>
            <a:noFill/>
          </a:ln>
        </p:spPr>
      </p:pic>
      <p:pic>
        <p:nvPicPr>
          <p:cNvPr id="158" name="Google Shape;158;gda4d6bf0e8_2_4"/>
          <p:cNvPicPr preferRelativeResize="0"/>
          <p:nvPr/>
        </p:nvPicPr>
        <p:blipFill>
          <a:blip r:embed="rId4">
            <a:alphaModFix/>
          </a:blip>
          <a:stretch>
            <a:fillRect/>
          </a:stretch>
        </p:blipFill>
        <p:spPr>
          <a:xfrm>
            <a:off x="4533227" y="1293738"/>
            <a:ext cx="2296058" cy="255117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7"/>
          <p:cNvSpPr txBox="1">
            <a:spLocks noGrp="1"/>
          </p:cNvSpPr>
          <p:nvPr>
            <p:ph type="body" idx="1"/>
          </p:nvPr>
        </p:nvSpPr>
        <p:spPr>
          <a:xfrm>
            <a:off x="228600" y="1447800"/>
            <a:ext cx="8610600" cy="5105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2000"/>
              </a:spcBef>
              <a:spcAft>
                <a:spcPts val="0"/>
              </a:spcAft>
              <a:buSzPts val="1260"/>
              <a:buNone/>
            </a:pPr>
            <a:endParaRPr>
              <a:latin typeface="Avenir"/>
              <a:ea typeface="Avenir"/>
              <a:cs typeface="Avenir"/>
              <a:sym typeface="Avenir"/>
            </a:endParaRPr>
          </a:p>
          <a:p>
            <a:pPr marL="0" lvl="0" indent="0" algn="ctr" rtl="0">
              <a:lnSpc>
                <a:spcPct val="90000"/>
              </a:lnSpc>
              <a:spcBef>
                <a:spcPts val="2000"/>
              </a:spcBef>
              <a:spcAft>
                <a:spcPts val="0"/>
              </a:spcAft>
              <a:buSzPts val="1260"/>
              <a:buNone/>
            </a:pPr>
            <a:r>
              <a:rPr lang="en-US">
                <a:latin typeface="Avenir"/>
                <a:ea typeface="Avenir"/>
                <a:cs typeface="Avenir"/>
                <a:sym typeface="Avenir"/>
              </a:rPr>
              <a:t>   </a:t>
            </a:r>
            <a:r>
              <a:rPr lang="en-US" sz="2000" i="1">
                <a:latin typeface="Avenir"/>
                <a:ea typeface="Avenir"/>
                <a:cs typeface="Avenir"/>
                <a:sym typeface="Avenir"/>
              </a:rPr>
              <a:t>“cube, </a:t>
            </a:r>
            <a:r>
              <a:rPr lang="en-US" sz="2000" b="1" i="1">
                <a:solidFill>
                  <a:srgbClr val="C00000"/>
                </a:solidFill>
                <a:latin typeface="Avenir"/>
                <a:ea typeface="Avenir"/>
                <a:cs typeface="Avenir"/>
                <a:sym typeface="Avenir"/>
              </a:rPr>
              <a:t>red </a:t>
            </a:r>
            <a:r>
              <a:rPr lang="en-US" sz="2000" i="1">
                <a:latin typeface="Avenir"/>
                <a:ea typeface="Avenir"/>
                <a:cs typeface="Avenir"/>
                <a:sym typeface="Avenir"/>
              </a:rPr>
              <a:t>block” </a:t>
            </a:r>
            <a:endParaRPr sz="2000" i="1">
              <a:latin typeface="Avenir"/>
              <a:ea typeface="Avenir"/>
              <a:cs typeface="Avenir"/>
              <a:sym typeface="Avenir"/>
            </a:endParaRPr>
          </a:p>
          <a:p>
            <a:pPr marL="457200" lvl="0" indent="457200" algn="l" rtl="0">
              <a:lnSpc>
                <a:spcPct val="115000"/>
              </a:lnSpc>
              <a:spcBef>
                <a:spcPts val="0"/>
              </a:spcBef>
              <a:spcAft>
                <a:spcPts val="0"/>
              </a:spcAft>
              <a:buSzPts val="1260"/>
              <a:buNone/>
            </a:pPr>
            <a:r>
              <a:rPr lang="en-US" sz="2000" i="1">
                <a:latin typeface="Avenir"/>
                <a:ea typeface="Avenir"/>
                <a:cs typeface="Avenir"/>
                <a:sym typeface="Avenir"/>
              </a:rPr>
              <a:t>  		“three dimensional </a:t>
            </a:r>
            <a:r>
              <a:rPr lang="en-US" sz="2000" i="1">
                <a:solidFill>
                  <a:srgbClr val="C00000"/>
                </a:solidFill>
                <a:latin typeface="Avenir"/>
                <a:ea typeface="Avenir"/>
                <a:cs typeface="Avenir"/>
                <a:sym typeface="Avenir"/>
              </a:rPr>
              <a:t>red </a:t>
            </a:r>
            <a:r>
              <a:rPr lang="en-US" sz="2000" i="1">
                <a:latin typeface="Avenir"/>
                <a:ea typeface="Avenir"/>
                <a:cs typeface="Avenir"/>
                <a:sym typeface="Avenir"/>
              </a:rPr>
              <a:t>object”	</a:t>
            </a:r>
            <a:endParaRPr sz="2000" i="1">
              <a:latin typeface="Avenir"/>
              <a:ea typeface="Avenir"/>
              <a:cs typeface="Avenir"/>
              <a:sym typeface="Avenir"/>
            </a:endParaRPr>
          </a:p>
          <a:p>
            <a:pPr marL="0" lvl="0" indent="0" algn="l" rtl="0">
              <a:lnSpc>
                <a:spcPct val="115000"/>
              </a:lnSpc>
              <a:spcBef>
                <a:spcPts val="0"/>
              </a:spcBef>
              <a:spcAft>
                <a:spcPts val="0"/>
              </a:spcAft>
              <a:buSzPts val="1260"/>
              <a:buNone/>
            </a:pPr>
            <a:endParaRPr>
              <a:latin typeface="Avenir"/>
              <a:ea typeface="Avenir"/>
              <a:cs typeface="Avenir"/>
              <a:sym typeface="Avenir"/>
            </a:endParaRPr>
          </a:p>
          <a:p>
            <a:pPr marL="1371600" lvl="0" indent="457200" algn="l" rtl="0">
              <a:lnSpc>
                <a:spcPct val="115000"/>
              </a:lnSpc>
              <a:spcBef>
                <a:spcPts val="0"/>
              </a:spcBef>
              <a:spcAft>
                <a:spcPts val="0"/>
              </a:spcAft>
              <a:buSzPts val="1260"/>
              <a:buNone/>
            </a:pPr>
            <a:endParaRPr sz="2000" i="1">
              <a:latin typeface="Avenir"/>
              <a:ea typeface="Avenir"/>
              <a:cs typeface="Avenir"/>
              <a:sym typeface="Avenir"/>
            </a:endParaRPr>
          </a:p>
          <a:p>
            <a:pPr marL="1371600" lvl="0" indent="457200" algn="l" rtl="0">
              <a:lnSpc>
                <a:spcPct val="115000"/>
              </a:lnSpc>
              <a:spcBef>
                <a:spcPts val="0"/>
              </a:spcBef>
              <a:spcAft>
                <a:spcPts val="0"/>
              </a:spcAft>
              <a:buSzPts val="1260"/>
              <a:buNone/>
            </a:pPr>
            <a:r>
              <a:rPr lang="en-US" sz="2000" i="1">
                <a:latin typeface="Avenir"/>
                <a:ea typeface="Avenir"/>
                <a:cs typeface="Avenir"/>
                <a:sym typeface="Avenir"/>
              </a:rPr>
              <a:t>“This is a </a:t>
            </a:r>
            <a:r>
              <a:rPr lang="en-US" sz="2000" i="1">
                <a:solidFill>
                  <a:schemeClr val="accent6"/>
                </a:solidFill>
                <a:latin typeface="Avenir"/>
                <a:ea typeface="Avenir"/>
                <a:cs typeface="Avenir"/>
                <a:sym typeface="Avenir"/>
              </a:rPr>
              <a:t>building block</a:t>
            </a:r>
            <a:r>
              <a:rPr lang="en-US" sz="2000" i="1">
                <a:latin typeface="Avenir"/>
                <a:ea typeface="Avenir"/>
                <a:cs typeface="Avenir"/>
                <a:sym typeface="Avenir"/>
              </a:rPr>
              <a:t> with a </a:t>
            </a:r>
            <a:r>
              <a:rPr lang="en-US" sz="2000" i="1">
                <a:solidFill>
                  <a:schemeClr val="accent6"/>
                </a:solidFill>
                <a:latin typeface="Avenir"/>
                <a:ea typeface="Avenir"/>
                <a:cs typeface="Avenir"/>
                <a:sym typeface="Avenir"/>
              </a:rPr>
              <a:t>half-pipe cut out of it</a:t>
            </a:r>
            <a:r>
              <a:rPr lang="en-US" sz="2000" i="1">
                <a:latin typeface="Avenir"/>
                <a:ea typeface="Avenir"/>
                <a:cs typeface="Avenir"/>
                <a:sym typeface="Avenir"/>
              </a:rPr>
              <a:t>”</a:t>
            </a:r>
            <a:endParaRPr sz="2000" i="1">
              <a:latin typeface="Avenir"/>
              <a:ea typeface="Avenir"/>
              <a:cs typeface="Avenir"/>
              <a:sym typeface="Avenir"/>
            </a:endParaRPr>
          </a:p>
          <a:p>
            <a:pPr marL="1371600" lvl="0" indent="457200" algn="l" rtl="0">
              <a:lnSpc>
                <a:spcPct val="115000"/>
              </a:lnSpc>
              <a:spcBef>
                <a:spcPts val="0"/>
              </a:spcBef>
              <a:spcAft>
                <a:spcPts val="0"/>
              </a:spcAft>
              <a:buSzPts val="1260"/>
              <a:buNone/>
            </a:pPr>
            <a:r>
              <a:rPr lang="en-US" sz="2000" i="1">
                <a:latin typeface="Avenir"/>
                <a:ea typeface="Avenir"/>
                <a:cs typeface="Avenir"/>
                <a:sym typeface="Avenir"/>
              </a:rPr>
              <a:t>“The block is shaped like a </a:t>
            </a:r>
            <a:r>
              <a:rPr lang="en-US" sz="2000" i="1">
                <a:solidFill>
                  <a:schemeClr val="accent6"/>
                </a:solidFill>
                <a:latin typeface="Avenir"/>
                <a:ea typeface="Avenir"/>
                <a:cs typeface="Avenir"/>
                <a:sym typeface="Avenir"/>
              </a:rPr>
              <a:t>tape dispenser</a:t>
            </a:r>
            <a:r>
              <a:rPr lang="en-US" sz="2000" i="1">
                <a:latin typeface="Avenir"/>
                <a:ea typeface="Avenir"/>
                <a:cs typeface="Avenir"/>
                <a:sym typeface="Avenir"/>
              </a:rPr>
              <a:t>”</a:t>
            </a:r>
            <a:endParaRPr sz="2000" i="1">
              <a:latin typeface="Avenir"/>
              <a:ea typeface="Avenir"/>
              <a:cs typeface="Avenir"/>
              <a:sym typeface="Avenir"/>
            </a:endParaRPr>
          </a:p>
        </p:txBody>
      </p:sp>
      <p:sp>
        <p:nvSpPr>
          <p:cNvPr id="165" name="Google Shape;165;p7"/>
          <p:cNvSpPr txBox="1">
            <a:spLocks noGrp="1"/>
          </p:cNvSpPr>
          <p:nvPr>
            <p:ph type="title"/>
          </p:nvPr>
        </p:nvSpPr>
        <p:spPr>
          <a:xfrm>
            <a:off x="304800" y="260350"/>
            <a:ext cx="8915400" cy="8826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r>
              <a:rPr lang="en-US"/>
              <a:t>Linguistic Complexity?</a:t>
            </a:r>
            <a:endParaRPr/>
          </a:p>
        </p:txBody>
      </p:sp>
      <p:pic>
        <p:nvPicPr>
          <p:cNvPr id="166" name="Google Shape;166;p7"/>
          <p:cNvPicPr preferRelativeResize="0"/>
          <p:nvPr/>
        </p:nvPicPr>
        <p:blipFill rotWithShape="1">
          <a:blip r:embed="rId3">
            <a:alphaModFix/>
          </a:blip>
          <a:srcRect/>
          <a:stretch/>
        </p:blipFill>
        <p:spPr>
          <a:xfrm>
            <a:off x="6464000" y="1889850"/>
            <a:ext cx="1728775" cy="1095325"/>
          </a:xfrm>
          <a:prstGeom prst="rect">
            <a:avLst/>
          </a:prstGeom>
          <a:noFill/>
          <a:ln>
            <a:noFill/>
          </a:ln>
        </p:spPr>
      </p:pic>
      <p:sp>
        <p:nvSpPr>
          <p:cNvPr id="167" name="Google Shape;167;p7"/>
          <p:cNvSpPr txBox="1">
            <a:spLocks noGrp="1"/>
          </p:cNvSpPr>
          <p:nvPr>
            <p:ph type="body" idx="1"/>
          </p:nvPr>
        </p:nvSpPr>
        <p:spPr>
          <a:xfrm>
            <a:off x="229050" y="5227850"/>
            <a:ext cx="8915400" cy="1024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2000"/>
              </a:spcBef>
              <a:spcAft>
                <a:spcPts val="0"/>
              </a:spcAft>
              <a:buSzPts val="1260"/>
              <a:buNone/>
            </a:pPr>
            <a:r>
              <a:rPr lang="en-US"/>
              <a:t>Which one is more linguistically complex?</a:t>
            </a:r>
            <a:endParaRPr/>
          </a:p>
          <a:p>
            <a:pPr marL="0" lvl="0" indent="0" algn="ctr" rtl="0">
              <a:lnSpc>
                <a:spcPct val="90000"/>
              </a:lnSpc>
              <a:spcBef>
                <a:spcPts val="2000"/>
              </a:spcBef>
              <a:spcAft>
                <a:spcPts val="0"/>
              </a:spcAft>
              <a:buSzPts val="1260"/>
              <a:buNone/>
            </a:pPr>
            <a:r>
              <a:rPr lang="en-US"/>
              <a:t>How do we measure it?</a:t>
            </a:r>
            <a:endParaRPr/>
          </a:p>
          <a:p>
            <a:pPr marL="0" lvl="0" indent="0" algn="ctr" rtl="0">
              <a:lnSpc>
                <a:spcPct val="90000"/>
              </a:lnSpc>
              <a:spcBef>
                <a:spcPts val="2000"/>
              </a:spcBef>
              <a:spcAft>
                <a:spcPts val="0"/>
              </a:spcAft>
              <a:buSzPts val="1260"/>
              <a:buNone/>
            </a:pPr>
            <a:endParaRPr/>
          </a:p>
        </p:txBody>
      </p:sp>
      <p:pic>
        <p:nvPicPr>
          <p:cNvPr id="168" name="Google Shape;168;p7"/>
          <p:cNvPicPr preferRelativeResize="0"/>
          <p:nvPr/>
        </p:nvPicPr>
        <p:blipFill rotWithShape="1">
          <a:blip r:embed="rId4">
            <a:alphaModFix/>
          </a:blip>
          <a:srcRect/>
          <a:stretch/>
        </p:blipFill>
        <p:spPr>
          <a:xfrm rot="5400000">
            <a:off x="440237" y="3550687"/>
            <a:ext cx="1616450" cy="10102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8"/>
          <p:cNvSpPr txBox="1">
            <a:spLocks noGrp="1"/>
          </p:cNvSpPr>
          <p:nvPr>
            <p:ph type="body" idx="1"/>
          </p:nvPr>
        </p:nvSpPr>
        <p:spPr>
          <a:xfrm>
            <a:off x="228600" y="1447800"/>
            <a:ext cx="8610600" cy="51054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SzPts val="1260"/>
              <a:buNone/>
            </a:pPr>
            <a:endParaRPr sz="2600">
              <a:latin typeface="Avenir"/>
              <a:ea typeface="Avenir"/>
              <a:cs typeface="Avenir"/>
              <a:sym typeface="Avenir"/>
            </a:endParaRPr>
          </a:p>
          <a:p>
            <a:pPr marL="0" lvl="0" indent="0" algn="ctr" rtl="0">
              <a:lnSpc>
                <a:spcPct val="90000"/>
              </a:lnSpc>
              <a:spcBef>
                <a:spcPts val="0"/>
              </a:spcBef>
              <a:spcAft>
                <a:spcPts val="0"/>
              </a:spcAft>
              <a:buSzPts val="1260"/>
              <a:buNone/>
            </a:pPr>
            <a:r>
              <a:rPr lang="en-US" sz="2600">
                <a:latin typeface="Avenir"/>
                <a:ea typeface="Avenir"/>
                <a:cs typeface="Avenir"/>
                <a:sym typeface="Avenir"/>
              </a:rPr>
              <a:t>Can we effectively </a:t>
            </a:r>
            <a:r>
              <a:rPr lang="en-US" sz="2600">
                <a:solidFill>
                  <a:srgbClr val="008F00"/>
                </a:solidFill>
                <a:latin typeface="Avenir"/>
                <a:ea typeface="Avenir"/>
                <a:cs typeface="Avenir"/>
                <a:sym typeface="Avenir"/>
              </a:rPr>
              <a:t>measure the complexities</a:t>
            </a:r>
            <a:r>
              <a:rPr lang="en-US" sz="2600">
                <a:latin typeface="Avenir"/>
                <a:ea typeface="Avenir"/>
                <a:cs typeface="Avenir"/>
                <a:sym typeface="Avenir"/>
              </a:rPr>
              <a:t> in learning different traits involved in grounded language acquisition? </a:t>
            </a:r>
            <a:endParaRPr sz="2400">
              <a:latin typeface="Avenir"/>
              <a:ea typeface="Avenir"/>
              <a:cs typeface="Avenir"/>
              <a:sym typeface="Avenir"/>
            </a:endParaRPr>
          </a:p>
          <a:p>
            <a:pPr marL="457200" lvl="0" indent="0" algn="l" rtl="0">
              <a:lnSpc>
                <a:spcPct val="115000"/>
              </a:lnSpc>
              <a:spcBef>
                <a:spcPts val="0"/>
              </a:spcBef>
              <a:spcAft>
                <a:spcPts val="0"/>
              </a:spcAft>
              <a:buSzPts val="1260"/>
              <a:buNone/>
            </a:pPr>
            <a:endParaRPr sz="2400">
              <a:latin typeface="Avenir"/>
              <a:ea typeface="Avenir"/>
              <a:cs typeface="Avenir"/>
              <a:sym typeface="Avenir"/>
            </a:endParaRPr>
          </a:p>
          <a:p>
            <a:pPr marL="457200" lvl="0" indent="-381000" algn="l" rtl="0">
              <a:lnSpc>
                <a:spcPct val="115000"/>
              </a:lnSpc>
              <a:spcBef>
                <a:spcPts val="0"/>
              </a:spcBef>
              <a:spcAft>
                <a:spcPts val="0"/>
              </a:spcAft>
              <a:buClr>
                <a:schemeClr val="dk1"/>
              </a:buClr>
              <a:buSzPts val="2400"/>
              <a:buFont typeface="Avenir"/>
              <a:buAutoNum type="arabicPeriod"/>
            </a:pPr>
            <a:r>
              <a:rPr lang="en-US" sz="2400">
                <a:latin typeface="Avenir"/>
                <a:ea typeface="Avenir"/>
                <a:cs typeface="Avenir"/>
                <a:sym typeface="Avenir"/>
              </a:rPr>
              <a:t>Trait-based complexity for multi-modal, multi-lingual sensor inputs.</a:t>
            </a:r>
            <a:endParaRPr sz="2400">
              <a:latin typeface="Avenir"/>
              <a:ea typeface="Avenir"/>
              <a:cs typeface="Avenir"/>
              <a:sym typeface="Avenir"/>
            </a:endParaRPr>
          </a:p>
          <a:p>
            <a:pPr marL="457200" lvl="0" indent="-381000" algn="l" rtl="0">
              <a:lnSpc>
                <a:spcPct val="115000"/>
              </a:lnSpc>
              <a:spcBef>
                <a:spcPts val="0"/>
              </a:spcBef>
              <a:spcAft>
                <a:spcPts val="0"/>
              </a:spcAft>
              <a:buClr>
                <a:schemeClr val="dk1"/>
              </a:buClr>
              <a:buSzPts val="2400"/>
              <a:buFont typeface="Avenir"/>
              <a:buAutoNum type="arabicPeriod"/>
            </a:pPr>
            <a:r>
              <a:rPr lang="en-US" sz="2400">
                <a:latin typeface="Avenir"/>
                <a:ea typeface="Avenir"/>
                <a:cs typeface="Avenir"/>
                <a:sym typeface="Avenir"/>
              </a:rPr>
              <a:t>Identify appropriate metrics and statistical tools.</a:t>
            </a:r>
            <a:endParaRPr sz="2400">
              <a:latin typeface="Avenir"/>
              <a:ea typeface="Avenir"/>
              <a:cs typeface="Avenir"/>
              <a:sym typeface="Avenir"/>
            </a:endParaRPr>
          </a:p>
          <a:p>
            <a:pPr marL="914400" lvl="1" indent="-381000" algn="l" rtl="0">
              <a:lnSpc>
                <a:spcPct val="115000"/>
              </a:lnSpc>
              <a:spcBef>
                <a:spcPts val="0"/>
              </a:spcBef>
              <a:spcAft>
                <a:spcPts val="0"/>
              </a:spcAft>
              <a:buClr>
                <a:schemeClr val="dk1"/>
              </a:buClr>
              <a:buSzPts val="2400"/>
              <a:buAutoNum type="alphaLcPeriod"/>
            </a:pPr>
            <a:r>
              <a:rPr lang="en-US" sz="2400"/>
              <a:t>M</a:t>
            </a:r>
            <a:r>
              <a:rPr lang="en-US" sz="2400">
                <a:latin typeface="Avenir"/>
                <a:ea typeface="Avenir"/>
                <a:cs typeface="Avenir"/>
                <a:sym typeface="Avenir"/>
              </a:rPr>
              <a:t>easure perceptual and linguistic variety.</a:t>
            </a:r>
            <a:endParaRPr sz="2400">
              <a:latin typeface="Avenir"/>
              <a:ea typeface="Avenir"/>
              <a:cs typeface="Avenir"/>
              <a:sym typeface="Avenir"/>
            </a:endParaRPr>
          </a:p>
          <a:p>
            <a:pPr marL="1828800" lvl="0" indent="0" algn="l" rtl="0">
              <a:lnSpc>
                <a:spcPct val="115000"/>
              </a:lnSpc>
              <a:spcBef>
                <a:spcPts val="0"/>
              </a:spcBef>
              <a:spcAft>
                <a:spcPts val="0"/>
              </a:spcAft>
              <a:buSzPts val="1260"/>
              <a:buNone/>
            </a:pPr>
            <a:endParaRPr sz="2400">
              <a:latin typeface="Avenir"/>
              <a:ea typeface="Avenir"/>
              <a:cs typeface="Avenir"/>
              <a:sym typeface="Avenir"/>
            </a:endParaRPr>
          </a:p>
          <a:p>
            <a:pPr marL="0" lvl="0" indent="0" algn="l" rtl="0">
              <a:lnSpc>
                <a:spcPct val="90000"/>
              </a:lnSpc>
              <a:spcBef>
                <a:spcPts val="2000"/>
              </a:spcBef>
              <a:spcAft>
                <a:spcPts val="0"/>
              </a:spcAft>
              <a:buSzPts val="1260"/>
              <a:buNone/>
            </a:pPr>
            <a:endParaRPr/>
          </a:p>
        </p:txBody>
      </p:sp>
      <p:sp>
        <p:nvSpPr>
          <p:cNvPr id="175" name="Google Shape;175;p8"/>
          <p:cNvSpPr txBox="1">
            <a:spLocks noGrp="1"/>
          </p:cNvSpPr>
          <p:nvPr>
            <p:ph type="title"/>
          </p:nvPr>
        </p:nvSpPr>
        <p:spPr>
          <a:xfrm>
            <a:off x="304800" y="260350"/>
            <a:ext cx="8915400" cy="8826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r>
              <a:rPr lang="en-US"/>
              <a:t>Contributions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9"/>
          <p:cNvSpPr txBox="1">
            <a:spLocks noGrp="1"/>
          </p:cNvSpPr>
          <p:nvPr>
            <p:ph type="title"/>
          </p:nvPr>
        </p:nvSpPr>
        <p:spPr>
          <a:xfrm>
            <a:off x="304800" y="260350"/>
            <a:ext cx="8915400" cy="8826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r>
              <a:rPr lang="en-US"/>
              <a:t>Data Corpora</a:t>
            </a:r>
            <a:endParaRPr/>
          </a:p>
        </p:txBody>
      </p:sp>
      <p:pic>
        <p:nvPicPr>
          <p:cNvPr id="182" name="Google Shape;182;p9"/>
          <p:cNvPicPr preferRelativeResize="0"/>
          <p:nvPr/>
        </p:nvPicPr>
        <p:blipFill rotWithShape="1">
          <a:blip r:embed="rId3">
            <a:alphaModFix/>
          </a:blip>
          <a:srcRect/>
          <a:stretch/>
        </p:blipFill>
        <p:spPr>
          <a:xfrm>
            <a:off x="4572000" y="1600200"/>
            <a:ext cx="4038599" cy="3316358"/>
          </a:xfrm>
          <a:prstGeom prst="rect">
            <a:avLst/>
          </a:prstGeom>
          <a:noFill/>
          <a:ln>
            <a:noFill/>
          </a:ln>
        </p:spPr>
      </p:pic>
      <p:sp>
        <p:nvSpPr>
          <p:cNvPr id="183" name="Google Shape;183;p9"/>
          <p:cNvSpPr txBox="1"/>
          <p:nvPr/>
        </p:nvSpPr>
        <p:spPr>
          <a:xfrm>
            <a:off x="0" y="5903691"/>
            <a:ext cx="8994000" cy="954300"/>
          </a:xfrm>
          <a:prstGeom prst="rect">
            <a:avLst/>
          </a:prstGeom>
          <a:noFill/>
          <a:ln>
            <a:noFill/>
          </a:ln>
        </p:spPr>
        <p:txBody>
          <a:bodyPr spcFirstLastPara="1" wrap="square" lIns="91425" tIns="45700" rIns="91425" bIns="45700" anchor="b" anchorCtr="0">
            <a:noAutofit/>
          </a:bodyPr>
          <a:lstStyle/>
          <a:p>
            <a:pPr marL="0" marR="0" lvl="2" indent="0" algn="l" rtl="0">
              <a:lnSpc>
                <a:spcPct val="100000"/>
              </a:lnSpc>
              <a:spcBef>
                <a:spcPts val="0"/>
              </a:spcBef>
              <a:spcAft>
                <a:spcPts val="0"/>
              </a:spcAft>
              <a:buClr>
                <a:srgbClr val="000000"/>
              </a:buClr>
              <a:buSzPts val="2000"/>
              <a:buFont typeface="Arial"/>
              <a:buNone/>
            </a:pPr>
            <a:r>
              <a:rPr lang="en-US" sz="1000" i="0" u="none" strike="noStrike" cap="none">
                <a:solidFill>
                  <a:srgbClr val="A5A5A5"/>
                </a:solidFill>
                <a:latin typeface="Avenir"/>
                <a:ea typeface="Avenir"/>
                <a:cs typeface="Avenir"/>
                <a:sym typeface="Avenir"/>
              </a:rPr>
              <a:t>[1] </a:t>
            </a:r>
            <a:r>
              <a:rPr lang="en-US" sz="1000" i="1" u="none" strike="noStrike" cap="none">
                <a:solidFill>
                  <a:srgbClr val="A5A5A5"/>
                </a:solidFill>
                <a:latin typeface="Avenir"/>
                <a:ea typeface="Avenir"/>
                <a:cs typeface="Avenir"/>
                <a:sym typeface="Avenir"/>
              </a:rPr>
              <a:t>UMBC English: Pillai et al. AAAI 2018.</a:t>
            </a:r>
            <a:endParaRPr sz="1000" i="1" u="none" strike="noStrike" cap="none">
              <a:solidFill>
                <a:srgbClr val="A5A5A5"/>
              </a:solidFill>
              <a:latin typeface="Avenir"/>
              <a:ea typeface="Avenir"/>
              <a:cs typeface="Avenir"/>
              <a:sym typeface="Avenir"/>
            </a:endParaRPr>
          </a:p>
          <a:p>
            <a:pPr marL="0" marR="0" lvl="2" indent="0" algn="l" rtl="0">
              <a:lnSpc>
                <a:spcPct val="100000"/>
              </a:lnSpc>
              <a:spcBef>
                <a:spcPts val="0"/>
              </a:spcBef>
              <a:spcAft>
                <a:spcPts val="0"/>
              </a:spcAft>
              <a:buClr>
                <a:schemeClr val="dk1"/>
              </a:buClr>
              <a:buSzPts val="2000"/>
              <a:buFont typeface="Arial"/>
              <a:buNone/>
            </a:pPr>
            <a:r>
              <a:rPr lang="en-US" sz="1000" i="0" u="none" strike="noStrike" cap="none">
                <a:solidFill>
                  <a:srgbClr val="A5A5A5"/>
                </a:solidFill>
                <a:latin typeface="Avenir"/>
                <a:ea typeface="Avenir"/>
                <a:cs typeface="Avenir"/>
                <a:sym typeface="Avenir"/>
              </a:rPr>
              <a:t>[2] </a:t>
            </a:r>
            <a:r>
              <a:rPr lang="en-US" sz="1000" i="1" u="none" strike="noStrike" cap="none">
                <a:solidFill>
                  <a:srgbClr val="A5A5A5"/>
                </a:solidFill>
                <a:latin typeface="Avenir"/>
                <a:ea typeface="Avenir"/>
                <a:cs typeface="Avenir"/>
                <a:sym typeface="Avenir"/>
              </a:rPr>
              <a:t>UMBC Spanish and Hindi: Kery et al. Ro-Man 2019</a:t>
            </a:r>
            <a:endParaRPr sz="1000" i="1" u="none" strike="noStrike" cap="none">
              <a:solidFill>
                <a:srgbClr val="A5A5A5"/>
              </a:solidFill>
              <a:latin typeface="Avenir"/>
              <a:ea typeface="Avenir"/>
              <a:cs typeface="Avenir"/>
              <a:sym typeface="Avenir"/>
            </a:endParaRPr>
          </a:p>
          <a:p>
            <a:pPr marL="0" marR="0" lvl="2" indent="0" algn="l" rtl="0">
              <a:lnSpc>
                <a:spcPct val="100000"/>
              </a:lnSpc>
              <a:spcBef>
                <a:spcPts val="0"/>
              </a:spcBef>
              <a:spcAft>
                <a:spcPts val="0"/>
              </a:spcAft>
              <a:buClr>
                <a:schemeClr val="dk1"/>
              </a:buClr>
              <a:buSzPts val="2000"/>
              <a:buFont typeface="Arial"/>
              <a:buNone/>
            </a:pPr>
            <a:r>
              <a:rPr lang="en-US" sz="1000" i="0" u="none" strike="noStrike" cap="none">
                <a:solidFill>
                  <a:srgbClr val="A5A5A5"/>
                </a:solidFill>
                <a:latin typeface="Avenir"/>
                <a:ea typeface="Avenir"/>
                <a:cs typeface="Avenir"/>
                <a:sym typeface="Avenir"/>
              </a:rPr>
              <a:t>[3] </a:t>
            </a:r>
            <a:r>
              <a:rPr lang="en-US" sz="1000" i="1" u="none" strike="noStrike" cap="none">
                <a:solidFill>
                  <a:srgbClr val="A5A5A5"/>
                </a:solidFill>
                <a:latin typeface="Avenir"/>
                <a:ea typeface="Avenir"/>
                <a:cs typeface="Avenir"/>
                <a:sym typeface="Avenir"/>
              </a:rPr>
              <a:t>UW RGB-D+ Visual Objects: Lai et al. Consumer Depth Cameras for Computer Vision 2013.</a:t>
            </a:r>
            <a:endParaRPr sz="1000" i="1" u="none" strike="noStrike" cap="none">
              <a:solidFill>
                <a:srgbClr val="A5A5A5"/>
              </a:solidFill>
              <a:latin typeface="Avenir"/>
              <a:ea typeface="Avenir"/>
              <a:cs typeface="Avenir"/>
              <a:sym typeface="Avenir"/>
            </a:endParaRPr>
          </a:p>
          <a:p>
            <a:pPr marL="0" marR="0" lvl="2" indent="0" algn="l" rtl="0">
              <a:lnSpc>
                <a:spcPct val="100000"/>
              </a:lnSpc>
              <a:spcBef>
                <a:spcPts val="0"/>
              </a:spcBef>
              <a:spcAft>
                <a:spcPts val="0"/>
              </a:spcAft>
              <a:buClr>
                <a:schemeClr val="dk1"/>
              </a:buClr>
              <a:buSzPts val="2000"/>
              <a:buFont typeface="Arial"/>
              <a:buNone/>
            </a:pPr>
            <a:r>
              <a:rPr lang="en-US" sz="1000" i="0" u="none" strike="noStrike" cap="none">
                <a:solidFill>
                  <a:srgbClr val="A5A5A5"/>
                </a:solidFill>
                <a:latin typeface="Avenir"/>
                <a:ea typeface="Avenir"/>
                <a:cs typeface="Avenir"/>
                <a:sym typeface="Avenir"/>
              </a:rPr>
              <a:t>[4] </a:t>
            </a:r>
            <a:r>
              <a:rPr lang="en-US" sz="1000" i="1" u="none" strike="noStrike" cap="none">
                <a:solidFill>
                  <a:srgbClr val="A5A5A5"/>
                </a:solidFill>
                <a:latin typeface="Avenir"/>
                <a:ea typeface="Avenir"/>
                <a:cs typeface="Avenir"/>
                <a:sym typeface="Avenir"/>
              </a:rPr>
              <a:t>UW/UMBC RGB-D + Language: Richards et al, ICRA 2019.</a:t>
            </a:r>
            <a:endParaRPr sz="1000" i="1" u="none" strike="noStrike" cap="none">
              <a:solidFill>
                <a:srgbClr val="A5A5A5"/>
              </a:solidFill>
              <a:latin typeface="Avenir"/>
              <a:ea typeface="Avenir"/>
              <a:cs typeface="Avenir"/>
              <a:sym typeface="Avenir"/>
            </a:endParaRPr>
          </a:p>
        </p:txBody>
      </p:sp>
      <p:sp>
        <p:nvSpPr>
          <p:cNvPr id="184" name="Google Shape;184;p9"/>
          <p:cNvSpPr txBox="1">
            <a:spLocks noGrp="1"/>
          </p:cNvSpPr>
          <p:nvPr>
            <p:ph type="body" idx="1"/>
          </p:nvPr>
        </p:nvSpPr>
        <p:spPr>
          <a:xfrm>
            <a:off x="228600" y="1447800"/>
            <a:ext cx="8610600" cy="5105400"/>
          </a:xfrm>
          <a:prstGeom prst="rect">
            <a:avLst/>
          </a:prstGeom>
        </p:spPr>
        <p:txBody>
          <a:bodyPr spcFirstLastPara="1" wrap="square" lIns="91425" tIns="45700" rIns="91425" bIns="45700" anchor="t" anchorCtr="0">
            <a:noAutofit/>
          </a:bodyPr>
          <a:lstStyle/>
          <a:p>
            <a:pPr marL="457200" lvl="0" indent="-302260" algn="l" rtl="0">
              <a:spcBef>
                <a:spcPts val="2000"/>
              </a:spcBef>
              <a:spcAft>
                <a:spcPts val="0"/>
              </a:spcAft>
              <a:buClr>
                <a:schemeClr val="dk1"/>
              </a:buClr>
              <a:buSzPts val="1160"/>
              <a:buChar char="■"/>
            </a:pPr>
            <a:r>
              <a:rPr lang="en-US"/>
              <a:t>UMBC</a:t>
            </a:r>
            <a:r>
              <a:rPr lang="en-US" sz="2000" baseline="30000">
                <a:solidFill>
                  <a:srgbClr val="9E9E9E"/>
                </a:solidFill>
              </a:rPr>
              <a:t>[1,2]</a:t>
            </a:r>
            <a:endParaRPr sz="2000" baseline="30000">
              <a:solidFill>
                <a:srgbClr val="9E9E9E"/>
              </a:solidFill>
            </a:endParaRPr>
          </a:p>
          <a:p>
            <a:pPr marL="914400" lvl="1" indent="-302260" algn="l" rtl="0">
              <a:spcBef>
                <a:spcPts val="0"/>
              </a:spcBef>
              <a:spcAft>
                <a:spcPts val="0"/>
              </a:spcAft>
              <a:buClr>
                <a:schemeClr val="dk1"/>
              </a:buClr>
              <a:buSzPts val="1160"/>
              <a:buChar char="■"/>
            </a:pPr>
            <a:r>
              <a:rPr lang="en-US"/>
              <a:t>72 object instances</a:t>
            </a:r>
            <a:endParaRPr/>
          </a:p>
          <a:p>
            <a:pPr marL="914400" lvl="1" indent="-302260" algn="l" rtl="0">
              <a:spcBef>
                <a:spcPts val="0"/>
              </a:spcBef>
              <a:spcAft>
                <a:spcPts val="0"/>
              </a:spcAft>
              <a:buClr>
                <a:schemeClr val="dk1"/>
              </a:buClr>
              <a:buSzPts val="1160"/>
              <a:buChar char="■"/>
            </a:pPr>
            <a:r>
              <a:rPr lang="en-US"/>
              <a:t>18 categories</a:t>
            </a:r>
            <a:endParaRPr/>
          </a:p>
          <a:p>
            <a:pPr marL="914400" lvl="1" indent="-302260" algn="l" rtl="0">
              <a:spcBef>
                <a:spcPts val="0"/>
              </a:spcBef>
              <a:spcAft>
                <a:spcPts val="0"/>
              </a:spcAft>
              <a:buClr>
                <a:schemeClr val="dk1"/>
              </a:buClr>
              <a:buSzPts val="1160"/>
              <a:buChar char="■"/>
            </a:pPr>
            <a:r>
              <a:rPr lang="en-US"/>
              <a:t>Language:</a:t>
            </a:r>
            <a:endParaRPr/>
          </a:p>
          <a:p>
            <a:pPr marL="1371600" lvl="2" indent="-302260" algn="l" rtl="0">
              <a:spcBef>
                <a:spcPts val="0"/>
              </a:spcBef>
              <a:spcAft>
                <a:spcPts val="0"/>
              </a:spcAft>
              <a:buSzPts val="1160"/>
              <a:buChar char="■"/>
            </a:pPr>
            <a:r>
              <a:rPr lang="en-US"/>
              <a:t>6000 English</a:t>
            </a:r>
            <a:endParaRPr/>
          </a:p>
          <a:p>
            <a:pPr marL="1371600" lvl="2" indent="-302260" algn="l" rtl="0">
              <a:spcBef>
                <a:spcPts val="0"/>
              </a:spcBef>
              <a:spcAft>
                <a:spcPts val="0"/>
              </a:spcAft>
              <a:buSzPts val="1160"/>
              <a:buChar char="■"/>
            </a:pPr>
            <a:r>
              <a:rPr lang="en-US"/>
              <a:t>5100 Spanish</a:t>
            </a:r>
            <a:endParaRPr/>
          </a:p>
          <a:p>
            <a:pPr marL="1371600" lvl="2" indent="-302260" algn="l" rtl="0">
              <a:spcBef>
                <a:spcPts val="0"/>
              </a:spcBef>
              <a:spcAft>
                <a:spcPts val="0"/>
              </a:spcAft>
              <a:buSzPts val="1160"/>
              <a:buChar char="■"/>
            </a:pPr>
            <a:r>
              <a:rPr lang="en-US"/>
              <a:t>5700 Hindi</a:t>
            </a:r>
            <a:endParaRPr/>
          </a:p>
          <a:p>
            <a:pPr marL="457200" lvl="0" indent="-302260" algn="l" rtl="0">
              <a:spcBef>
                <a:spcPts val="0"/>
              </a:spcBef>
              <a:spcAft>
                <a:spcPts val="0"/>
              </a:spcAft>
              <a:buClr>
                <a:schemeClr val="dk1"/>
              </a:buClr>
              <a:buSzPts val="1160"/>
              <a:buChar char="■"/>
            </a:pPr>
            <a:r>
              <a:rPr lang="en-US"/>
              <a:t>UW RGB-D+</a:t>
            </a:r>
            <a:r>
              <a:rPr lang="en-US" sz="2000" baseline="30000">
                <a:solidFill>
                  <a:srgbClr val="9E9E9E"/>
                </a:solidFill>
              </a:rPr>
              <a:t>[3]</a:t>
            </a:r>
            <a:endParaRPr sz="2000"/>
          </a:p>
          <a:p>
            <a:pPr marL="914400" lvl="1" indent="-302260" algn="l" rtl="0">
              <a:spcBef>
                <a:spcPts val="0"/>
              </a:spcBef>
              <a:spcAft>
                <a:spcPts val="0"/>
              </a:spcAft>
              <a:buClr>
                <a:schemeClr val="dk1"/>
              </a:buClr>
              <a:buSzPts val="1160"/>
              <a:buChar char="■"/>
            </a:pPr>
            <a:r>
              <a:rPr lang="en-US"/>
              <a:t>300 instances</a:t>
            </a:r>
            <a:endParaRPr/>
          </a:p>
          <a:p>
            <a:pPr marL="914400" lvl="1" indent="-302260" algn="l" rtl="0">
              <a:spcBef>
                <a:spcPts val="0"/>
              </a:spcBef>
              <a:spcAft>
                <a:spcPts val="0"/>
              </a:spcAft>
              <a:buClr>
                <a:schemeClr val="dk1"/>
              </a:buClr>
              <a:buSzPts val="1160"/>
              <a:buChar char="■"/>
            </a:pPr>
            <a:r>
              <a:rPr lang="en-US"/>
              <a:t>51 categories</a:t>
            </a:r>
            <a:endParaRPr/>
          </a:p>
          <a:p>
            <a:pPr marL="914400" lvl="1" indent="-302260" algn="l" rtl="0">
              <a:spcBef>
                <a:spcPts val="0"/>
              </a:spcBef>
              <a:spcAft>
                <a:spcPts val="0"/>
              </a:spcAft>
              <a:buClr>
                <a:schemeClr val="dk1"/>
              </a:buClr>
              <a:buSzPts val="1160"/>
              <a:buChar char="■"/>
            </a:pPr>
            <a:r>
              <a:rPr lang="en-US"/>
              <a:t>Language:</a:t>
            </a:r>
            <a:endParaRPr/>
          </a:p>
          <a:p>
            <a:pPr marL="1371600" lvl="2" indent="-302260" algn="l" rtl="0">
              <a:spcBef>
                <a:spcPts val="0"/>
              </a:spcBef>
              <a:spcAft>
                <a:spcPts val="0"/>
              </a:spcAft>
              <a:buSzPts val="1160"/>
              <a:buChar char="■"/>
            </a:pPr>
            <a:r>
              <a:rPr lang="en-US"/>
              <a:t>1500 English descriptions</a:t>
            </a:r>
            <a:r>
              <a:rPr lang="en-US" sz="2000" baseline="30000">
                <a:solidFill>
                  <a:srgbClr val="9E9E9E"/>
                </a:solidFill>
              </a:rPr>
              <a:t>[4]</a:t>
            </a:r>
            <a:endParaRPr sz="2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10"/>
          <p:cNvSpPr txBox="1">
            <a:spLocks noGrp="1"/>
          </p:cNvSpPr>
          <p:nvPr>
            <p:ph type="title"/>
          </p:nvPr>
        </p:nvSpPr>
        <p:spPr>
          <a:xfrm>
            <a:off x="304800" y="260350"/>
            <a:ext cx="8915400" cy="8826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r>
              <a:rPr lang="en-US"/>
              <a:t>Learning Tasks &amp; Intuitions</a:t>
            </a:r>
            <a:endParaRPr/>
          </a:p>
        </p:txBody>
      </p:sp>
      <p:graphicFrame>
        <p:nvGraphicFramePr>
          <p:cNvPr id="191" name="Google Shape;191;p10"/>
          <p:cNvGraphicFramePr/>
          <p:nvPr/>
        </p:nvGraphicFramePr>
        <p:xfrm>
          <a:off x="1862725" y="1199435"/>
          <a:ext cx="4925725" cy="1188630"/>
        </p:xfrm>
        <a:graphic>
          <a:graphicData uri="http://schemas.openxmlformats.org/drawingml/2006/table">
            <a:tbl>
              <a:tblPr>
                <a:noFill/>
                <a:tableStyleId>{915ACB89-4AB4-4A9B-8DE7-C9C978EFD065}</a:tableStyleId>
              </a:tblPr>
              <a:tblGrid>
                <a:gridCol w="1482150">
                  <a:extLst>
                    <a:ext uri="{9D8B030D-6E8A-4147-A177-3AD203B41FA5}">
                      <a16:colId xmlns:a16="http://schemas.microsoft.com/office/drawing/2014/main" val="20000"/>
                    </a:ext>
                  </a:extLst>
                </a:gridCol>
                <a:gridCol w="977875">
                  <a:extLst>
                    <a:ext uri="{9D8B030D-6E8A-4147-A177-3AD203B41FA5}">
                      <a16:colId xmlns:a16="http://schemas.microsoft.com/office/drawing/2014/main" val="20001"/>
                    </a:ext>
                  </a:extLst>
                </a:gridCol>
                <a:gridCol w="1105300">
                  <a:extLst>
                    <a:ext uri="{9D8B030D-6E8A-4147-A177-3AD203B41FA5}">
                      <a16:colId xmlns:a16="http://schemas.microsoft.com/office/drawing/2014/main" val="20002"/>
                    </a:ext>
                  </a:extLst>
                </a:gridCol>
                <a:gridCol w="1360400">
                  <a:extLst>
                    <a:ext uri="{9D8B030D-6E8A-4147-A177-3AD203B41FA5}">
                      <a16:colId xmlns:a16="http://schemas.microsoft.com/office/drawing/2014/main" val="20003"/>
                    </a:ext>
                  </a:extLst>
                </a:gridCol>
              </a:tblGrid>
              <a:tr h="384600">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latin typeface="Montserrat"/>
                        <a:ea typeface="Montserrat"/>
                        <a:cs typeface="Montserrat"/>
                        <a:sym typeface="Montserrat"/>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Montserrat"/>
                          <a:ea typeface="Montserrat"/>
                          <a:cs typeface="Montserrat"/>
                          <a:sym typeface="Montserrat"/>
                        </a:rPr>
                        <a:t>Color</a:t>
                      </a:r>
                      <a:endParaRPr sz="1400" b="1" u="none" strike="noStrike" cap="none">
                        <a:latin typeface="Montserrat"/>
                        <a:ea typeface="Montserrat"/>
                        <a:cs typeface="Montserrat"/>
                        <a:sym typeface="Montserrat"/>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Montserrat"/>
                          <a:ea typeface="Montserrat"/>
                          <a:cs typeface="Montserrat"/>
                          <a:sym typeface="Montserrat"/>
                        </a:rPr>
                        <a:t>Shape</a:t>
                      </a:r>
                      <a:endParaRPr sz="1400" b="1" u="none" strike="noStrike" cap="none">
                        <a:latin typeface="Montserrat"/>
                        <a:ea typeface="Montserrat"/>
                        <a:cs typeface="Montserrat"/>
                        <a:sym typeface="Montserrat"/>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Montserrat"/>
                          <a:ea typeface="Montserrat"/>
                          <a:cs typeface="Montserrat"/>
                          <a:sym typeface="Montserrat"/>
                        </a:rPr>
                        <a:t>Object type</a:t>
                      </a:r>
                      <a:endParaRPr sz="1400" b="1" u="none" strike="noStrike" cap="none">
                        <a:latin typeface="Montserrat"/>
                        <a:ea typeface="Montserrat"/>
                        <a:cs typeface="Montserrat"/>
                        <a:sym typeface="Montserrat"/>
                      </a:endParaRPr>
                    </a:p>
                  </a:txBody>
                  <a:tcPr marL="91425" marR="91425" marT="91425" marB="91425"/>
                </a:tc>
                <a:extLst>
                  <a:ext uri="{0D108BD9-81ED-4DB2-BD59-A6C34878D82A}">
                    <a16:rowId xmlns:a16="http://schemas.microsoft.com/office/drawing/2014/main" val="10000"/>
                  </a:ext>
                </a:extLst>
              </a:tr>
              <a:tr h="384600">
                <a:tc>
                  <a:txBody>
                    <a:bodyPr/>
                    <a:lstStyle/>
                    <a:p>
                      <a:pPr marL="0" marR="0" lvl="0" indent="0" algn="r" rtl="0">
                        <a:lnSpc>
                          <a:spcPct val="100000"/>
                        </a:lnSpc>
                        <a:spcBef>
                          <a:spcPts val="0"/>
                        </a:spcBef>
                        <a:spcAft>
                          <a:spcPts val="0"/>
                        </a:spcAft>
                        <a:buClr>
                          <a:srgbClr val="000000"/>
                        </a:buClr>
                        <a:buSzPts val="1400"/>
                        <a:buFont typeface="Arial"/>
                        <a:buNone/>
                      </a:pPr>
                      <a:r>
                        <a:rPr lang="en-US" sz="1400" b="1" u="none" strike="noStrike" cap="none">
                          <a:latin typeface="Montserrat"/>
                          <a:ea typeface="Montserrat"/>
                          <a:cs typeface="Montserrat"/>
                          <a:sym typeface="Montserrat"/>
                        </a:rPr>
                        <a:t>Visually</a:t>
                      </a:r>
                      <a:endParaRPr sz="1400" b="1" u="none" strike="noStrike" cap="none">
                        <a:latin typeface="Montserrat"/>
                        <a:ea typeface="Montserrat"/>
                        <a:cs typeface="Montserrat"/>
                        <a:sym typeface="Montserrat"/>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rgbClr val="008F00"/>
                          </a:solidFill>
                          <a:latin typeface="Montserrat"/>
                          <a:ea typeface="Montserrat"/>
                          <a:cs typeface="Montserrat"/>
                          <a:sym typeface="Montserrat"/>
                        </a:rPr>
                        <a:t>Simple</a:t>
                      </a:r>
                      <a:endParaRPr sz="1400" u="none" strike="noStrike" cap="none">
                        <a:solidFill>
                          <a:srgbClr val="008F00"/>
                        </a:solidFill>
                        <a:latin typeface="Montserrat"/>
                        <a:ea typeface="Montserrat"/>
                        <a:cs typeface="Montserrat"/>
                        <a:sym typeface="Montserrat"/>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rgbClr val="C00000"/>
                          </a:solidFill>
                          <a:latin typeface="Montserrat"/>
                          <a:ea typeface="Montserrat"/>
                          <a:cs typeface="Montserrat"/>
                          <a:sym typeface="Montserrat"/>
                        </a:rPr>
                        <a:t>Complex</a:t>
                      </a:r>
                      <a:endParaRPr sz="1400" u="none" strike="noStrike" cap="none">
                        <a:solidFill>
                          <a:srgbClr val="C00000"/>
                        </a:solidFill>
                        <a:latin typeface="Montserrat"/>
                        <a:ea typeface="Montserrat"/>
                        <a:cs typeface="Montserrat"/>
                        <a:sym typeface="Montserrat"/>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rgbClr val="C00000"/>
                          </a:solidFill>
                          <a:latin typeface="Montserrat"/>
                          <a:ea typeface="Montserrat"/>
                          <a:cs typeface="Montserrat"/>
                          <a:sym typeface="Montserrat"/>
                        </a:rPr>
                        <a:t>Complex</a:t>
                      </a:r>
                      <a:endParaRPr sz="1400" u="none" strike="noStrike" cap="none">
                        <a:solidFill>
                          <a:srgbClr val="C00000"/>
                        </a:solidFill>
                        <a:latin typeface="Montserrat"/>
                        <a:ea typeface="Montserrat"/>
                        <a:cs typeface="Montserrat"/>
                        <a:sym typeface="Montserrat"/>
                      </a:endParaRPr>
                    </a:p>
                  </a:txBody>
                  <a:tcPr marL="91425" marR="91425" marT="91425" marB="91425"/>
                </a:tc>
                <a:extLst>
                  <a:ext uri="{0D108BD9-81ED-4DB2-BD59-A6C34878D82A}">
                    <a16:rowId xmlns:a16="http://schemas.microsoft.com/office/drawing/2014/main" val="10001"/>
                  </a:ext>
                </a:extLst>
              </a:tr>
              <a:tr h="384600">
                <a:tc>
                  <a:txBody>
                    <a:bodyPr/>
                    <a:lstStyle/>
                    <a:p>
                      <a:pPr marL="0" marR="0" lvl="0" indent="0" algn="r" rtl="0">
                        <a:lnSpc>
                          <a:spcPct val="100000"/>
                        </a:lnSpc>
                        <a:spcBef>
                          <a:spcPts val="0"/>
                        </a:spcBef>
                        <a:spcAft>
                          <a:spcPts val="0"/>
                        </a:spcAft>
                        <a:buClr>
                          <a:srgbClr val="000000"/>
                        </a:buClr>
                        <a:buSzPts val="1400"/>
                        <a:buFont typeface="Arial"/>
                        <a:buNone/>
                      </a:pPr>
                      <a:r>
                        <a:rPr lang="en-US" sz="1400" b="1" u="none" strike="noStrike" cap="none">
                          <a:latin typeface="Montserrat"/>
                          <a:ea typeface="Montserrat"/>
                          <a:cs typeface="Montserrat"/>
                          <a:sym typeface="Montserrat"/>
                        </a:rPr>
                        <a:t>Linguistically</a:t>
                      </a:r>
                      <a:endParaRPr sz="1400" b="1" u="none" strike="noStrike" cap="none">
                        <a:latin typeface="Montserrat"/>
                        <a:ea typeface="Montserrat"/>
                        <a:cs typeface="Montserrat"/>
                        <a:sym typeface="Montserrat"/>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rgbClr val="008F00"/>
                          </a:solidFill>
                          <a:latin typeface="Montserrat"/>
                          <a:ea typeface="Montserrat"/>
                          <a:cs typeface="Montserrat"/>
                          <a:sym typeface="Montserrat"/>
                        </a:rPr>
                        <a:t>Simple</a:t>
                      </a:r>
                      <a:endParaRPr sz="1400" u="none" strike="noStrike" cap="none">
                        <a:solidFill>
                          <a:srgbClr val="008F00"/>
                        </a:solidFill>
                        <a:latin typeface="Montserrat"/>
                        <a:ea typeface="Montserrat"/>
                        <a:cs typeface="Montserrat"/>
                        <a:sym typeface="Montserrat"/>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rgbClr val="F6B26B"/>
                          </a:solidFill>
                          <a:latin typeface="Montserrat"/>
                          <a:ea typeface="Montserrat"/>
                          <a:cs typeface="Montserrat"/>
                          <a:sym typeface="Montserrat"/>
                        </a:rPr>
                        <a:t>Varied</a:t>
                      </a:r>
                      <a:endParaRPr sz="1400" u="none" strike="noStrike" cap="none">
                        <a:solidFill>
                          <a:srgbClr val="F6B26B"/>
                        </a:solidFill>
                        <a:latin typeface="Montserrat"/>
                        <a:ea typeface="Montserrat"/>
                        <a:cs typeface="Montserrat"/>
                        <a:sym typeface="Montserrat"/>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rgbClr val="008F00"/>
                          </a:solidFill>
                          <a:latin typeface="Montserrat"/>
                          <a:ea typeface="Montserrat"/>
                          <a:cs typeface="Montserrat"/>
                          <a:sym typeface="Montserrat"/>
                        </a:rPr>
                        <a:t>Consistent</a:t>
                      </a:r>
                      <a:endParaRPr sz="1400" u="none" strike="noStrike" cap="none">
                        <a:solidFill>
                          <a:srgbClr val="008F00"/>
                        </a:solidFill>
                        <a:latin typeface="Montserrat"/>
                        <a:ea typeface="Montserrat"/>
                        <a:cs typeface="Montserrat"/>
                        <a:sym typeface="Montserrat"/>
                      </a:endParaRPr>
                    </a:p>
                  </a:txBody>
                  <a:tcPr marL="91425" marR="91425" marT="91425" marB="91425"/>
                </a:tc>
                <a:extLst>
                  <a:ext uri="{0D108BD9-81ED-4DB2-BD59-A6C34878D82A}">
                    <a16:rowId xmlns:a16="http://schemas.microsoft.com/office/drawing/2014/main" val="10002"/>
                  </a:ext>
                </a:extLst>
              </a:tr>
            </a:tbl>
          </a:graphicData>
        </a:graphic>
      </p:graphicFrame>
      <p:sp>
        <p:nvSpPr>
          <p:cNvPr id="192" name="Google Shape;192;p10"/>
          <p:cNvSpPr/>
          <p:nvPr/>
        </p:nvSpPr>
        <p:spPr>
          <a:xfrm>
            <a:off x="1820500" y="1171950"/>
            <a:ext cx="1514100" cy="415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93" name="Google Shape;193;p10"/>
          <p:cNvPicPr preferRelativeResize="0"/>
          <p:nvPr/>
        </p:nvPicPr>
        <p:blipFill>
          <a:blip r:embed="rId3">
            <a:alphaModFix/>
          </a:blip>
          <a:stretch>
            <a:fillRect/>
          </a:stretch>
        </p:blipFill>
        <p:spPr>
          <a:xfrm>
            <a:off x="985238" y="2444540"/>
            <a:ext cx="6680712" cy="416513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11"/>
          <p:cNvSpPr txBox="1">
            <a:spLocks noGrp="1"/>
          </p:cNvSpPr>
          <p:nvPr>
            <p:ph type="title"/>
          </p:nvPr>
        </p:nvSpPr>
        <p:spPr>
          <a:xfrm>
            <a:off x="304800" y="260350"/>
            <a:ext cx="8915400" cy="8826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r>
              <a:rPr lang="en-US"/>
              <a:t>Approach</a:t>
            </a:r>
            <a:endParaRPr/>
          </a:p>
        </p:txBody>
      </p:sp>
      <p:sp>
        <p:nvSpPr>
          <p:cNvPr id="200" name="Google Shape;200;p11"/>
          <p:cNvSpPr txBox="1">
            <a:spLocks noGrp="1"/>
          </p:cNvSpPr>
          <p:nvPr>
            <p:ph type="body" idx="1"/>
          </p:nvPr>
        </p:nvSpPr>
        <p:spPr>
          <a:xfrm>
            <a:off x="228600" y="1447800"/>
            <a:ext cx="8610600" cy="5105400"/>
          </a:xfrm>
          <a:prstGeom prst="rect">
            <a:avLst/>
          </a:prstGeom>
        </p:spPr>
        <p:txBody>
          <a:bodyPr spcFirstLastPara="1" wrap="square" lIns="91425" tIns="45700" rIns="91425" bIns="45700" anchor="t" anchorCtr="0">
            <a:noAutofit/>
          </a:bodyPr>
          <a:lstStyle/>
          <a:p>
            <a:pPr marL="457200" lvl="0" indent="-302260" algn="l" rtl="0">
              <a:spcBef>
                <a:spcPts val="2000"/>
              </a:spcBef>
              <a:spcAft>
                <a:spcPts val="0"/>
              </a:spcAft>
              <a:buClr>
                <a:schemeClr val="dk1"/>
              </a:buClr>
              <a:buSzPts val="1160"/>
              <a:buChar char="■"/>
            </a:pPr>
            <a:r>
              <a:rPr lang="en-US"/>
              <a:t>Demystify and quantify multi-modal complexities.</a:t>
            </a:r>
            <a:endParaRPr/>
          </a:p>
          <a:p>
            <a:pPr marL="914400" lvl="1" indent="-302260" algn="l" rtl="0">
              <a:spcBef>
                <a:spcPts val="1000"/>
              </a:spcBef>
              <a:spcAft>
                <a:spcPts val="0"/>
              </a:spcAft>
              <a:buClr>
                <a:schemeClr val="dk1"/>
              </a:buClr>
              <a:buSzPts val="1160"/>
              <a:buChar char="■"/>
            </a:pPr>
            <a:r>
              <a:rPr lang="en-US"/>
              <a:t>Analyze and understand data and learning problem</a:t>
            </a:r>
            <a:endParaRPr/>
          </a:p>
          <a:p>
            <a:pPr marL="457200" lvl="0" indent="-302260" algn="l" rtl="0">
              <a:spcBef>
                <a:spcPts val="1000"/>
              </a:spcBef>
              <a:spcAft>
                <a:spcPts val="0"/>
              </a:spcAft>
              <a:buClr>
                <a:schemeClr val="dk1"/>
              </a:buClr>
              <a:buSzPts val="1160"/>
              <a:buChar char="■"/>
            </a:pPr>
            <a:r>
              <a:rPr lang="en-US"/>
              <a:t>Language: Sentence based entropy analysis</a:t>
            </a:r>
            <a:endParaRPr/>
          </a:p>
          <a:p>
            <a:pPr marL="457200" lvl="0" indent="-302260" algn="l" rtl="0">
              <a:spcBef>
                <a:spcPts val="1000"/>
              </a:spcBef>
              <a:spcAft>
                <a:spcPts val="0"/>
              </a:spcAft>
              <a:buClr>
                <a:schemeClr val="dk1"/>
              </a:buClr>
              <a:buSzPts val="1160"/>
              <a:buChar char="■"/>
            </a:pPr>
            <a:r>
              <a:rPr lang="en-US"/>
              <a:t>Visual characteristics</a:t>
            </a:r>
            <a:endParaRPr/>
          </a:p>
          <a:p>
            <a:pPr marL="457200" lvl="0" indent="-302260" algn="l" rtl="0">
              <a:spcBef>
                <a:spcPts val="1000"/>
              </a:spcBef>
              <a:spcAft>
                <a:spcPts val="0"/>
              </a:spcAft>
              <a:buClr>
                <a:schemeClr val="dk1"/>
              </a:buClr>
              <a:buSzPts val="1160"/>
              <a:buChar char="■"/>
            </a:pPr>
            <a:r>
              <a:rPr lang="en-US"/>
              <a:t>Color: Standard deviations</a:t>
            </a:r>
            <a:endParaRPr/>
          </a:p>
          <a:p>
            <a:pPr marL="457200" lvl="0" indent="-302260" algn="l" rtl="0">
              <a:spcBef>
                <a:spcPts val="2000"/>
              </a:spcBef>
              <a:spcAft>
                <a:spcPts val="1000"/>
              </a:spcAft>
              <a:buClr>
                <a:schemeClr val="dk1"/>
              </a:buClr>
              <a:buSzPts val="1160"/>
              <a:buChar char="■"/>
            </a:pPr>
            <a:r>
              <a:rPr lang="en-US"/>
              <a:t>Shape: Image compression based metrics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12"/>
          <p:cNvSpPr txBox="1">
            <a:spLocks noGrp="1"/>
          </p:cNvSpPr>
          <p:nvPr>
            <p:ph type="body" idx="1"/>
          </p:nvPr>
        </p:nvSpPr>
        <p:spPr>
          <a:xfrm>
            <a:off x="533400" y="1143000"/>
            <a:ext cx="8610600" cy="611100"/>
          </a:xfrm>
          <a:prstGeom prst="rect">
            <a:avLst/>
          </a:prstGeom>
          <a:noFill/>
          <a:ln>
            <a:noFill/>
          </a:ln>
        </p:spPr>
        <p:txBody>
          <a:bodyPr spcFirstLastPara="1" wrap="square" lIns="91425" tIns="45700" rIns="91425" bIns="45700" anchor="t" anchorCtr="0">
            <a:noAutofit/>
          </a:bodyPr>
          <a:lstStyle/>
          <a:p>
            <a:pPr marL="457200" lvl="0" indent="-336550" algn="l" rtl="0">
              <a:lnSpc>
                <a:spcPct val="150000"/>
              </a:lnSpc>
              <a:spcBef>
                <a:spcPts val="2000"/>
              </a:spcBef>
              <a:spcAft>
                <a:spcPts val="0"/>
              </a:spcAft>
              <a:buClr>
                <a:schemeClr val="dk1"/>
              </a:buClr>
              <a:buSzPts val="1700"/>
              <a:buFont typeface="Avenir"/>
              <a:buChar char="■"/>
            </a:pPr>
            <a:r>
              <a:rPr lang="en-US" sz="2400">
                <a:latin typeface="Avenir"/>
                <a:ea typeface="Avenir"/>
                <a:cs typeface="Avenir"/>
                <a:sym typeface="Avenir"/>
              </a:rPr>
              <a:t>Lexical entropy based metric</a:t>
            </a:r>
            <a:endParaRPr sz="2400">
              <a:latin typeface="Avenir"/>
              <a:ea typeface="Avenir"/>
              <a:cs typeface="Avenir"/>
              <a:sym typeface="Avenir"/>
            </a:endParaRPr>
          </a:p>
        </p:txBody>
      </p:sp>
      <p:sp>
        <p:nvSpPr>
          <p:cNvPr id="207" name="Google Shape;207;p12"/>
          <p:cNvSpPr txBox="1">
            <a:spLocks noGrp="1"/>
          </p:cNvSpPr>
          <p:nvPr>
            <p:ph type="title"/>
          </p:nvPr>
        </p:nvSpPr>
        <p:spPr>
          <a:xfrm>
            <a:off x="304800" y="260350"/>
            <a:ext cx="8915400" cy="8826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r>
              <a:rPr lang="en-US"/>
              <a:t>Linguistic Complexity</a:t>
            </a:r>
            <a:endParaRPr/>
          </a:p>
        </p:txBody>
      </p:sp>
      <p:sp>
        <p:nvSpPr>
          <p:cNvPr id="208" name="Google Shape;208;p12"/>
          <p:cNvSpPr txBox="1"/>
          <p:nvPr/>
        </p:nvSpPr>
        <p:spPr>
          <a:xfrm>
            <a:off x="1105150" y="1603725"/>
            <a:ext cx="7329000" cy="4587000"/>
          </a:xfrm>
          <a:prstGeom prst="rect">
            <a:avLst/>
          </a:prstGeom>
          <a:noFill/>
          <a:ln>
            <a:noFill/>
          </a:ln>
        </p:spPr>
        <p:txBody>
          <a:bodyPr spcFirstLastPara="1" wrap="square" lIns="91425" tIns="91425" rIns="91425" bIns="91425" anchor="t" anchorCtr="0">
            <a:spAutoFit/>
          </a:bodyPr>
          <a:lstStyle/>
          <a:p>
            <a:pPr marL="457200" marR="0" lvl="0" indent="-387350" algn="l" rtl="0">
              <a:lnSpc>
                <a:spcPct val="100000"/>
              </a:lnSpc>
              <a:spcBef>
                <a:spcPts val="0"/>
              </a:spcBef>
              <a:spcAft>
                <a:spcPts val="0"/>
              </a:spcAft>
              <a:buClr>
                <a:srgbClr val="000000"/>
              </a:buClr>
              <a:buSzPts val="2500"/>
              <a:buFont typeface="Avenir"/>
              <a:buAutoNum type="arabicPeriod"/>
            </a:pPr>
            <a:r>
              <a:rPr lang="en-US" sz="2500" b="0" i="0" u="none" strike="noStrike" cap="none">
                <a:solidFill>
                  <a:srgbClr val="000000"/>
                </a:solidFill>
                <a:latin typeface="Avenir"/>
                <a:ea typeface="Avenir"/>
                <a:cs typeface="Avenir"/>
                <a:sym typeface="Avenir"/>
              </a:rPr>
              <a:t>Frequency of every concept, </a:t>
            </a:r>
            <a:r>
              <a:rPr lang="en-US" sz="2400" i="0" u="none" strike="noStrike" cap="none">
                <a:solidFill>
                  <a:srgbClr val="000000"/>
                </a:solidFill>
                <a:latin typeface="Times New Roman"/>
                <a:ea typeface="Times New Roman"/>
                <a:cs typeface="Times New Roman"/>
                <a:sym typeface="Times New Roman"/>
              </a:rPr>
              <a:t>v</a:t>
            </a:r>
            <a:r>
              <a:rPr lang="en-US" sz="2500" b="0" i="0" u="none" strike="noStrike" cap="none">
                <a:solidFill>
                  <a:srgbClr val="000000"/>
                </a:solidFill>
                <a:latin typeface="Avenir"/>
                <a:ea typeface="Avenir"/>
                <a:cs typeface="Avenir"/>
                <a:sym typeface="Avenir"/>
              </a:rPr>
              <a:t> in </a:t>
            </a:r>
            <a:r>
              <a:rPr lang="en-US" sz="2500" i="0" u="none" strike="noStrike" cap="none">
                <a:solidFill>
                  <a:srgbClr val="000000"/>
                </a:solidFill>
                <a:latin typeface="Times New Roman"/>
                <a:ea typeface="Times New Roman"/>
                <a:cs typeface="Times New Roman"/>
                <a:sym typeface="Times New Roman"/>
              </a:rPr>
              <a:t>d</a:t>
            </a:r>
            <a:r>
              <a:rPr lang="en-US" sz="2500" i="0" u="none" strike="noStrike" cap="none" baseline="-25000">
                <a:solidFill>
                  <a:srgbClr val="000000"/>
                </a:solidFill>
                <a:latin typeface="Times New Roman"/>
                <a:ea typeface="Times New Roman"/>
                <a:cs typeface="Times New Roman"/>
                <a:sym typeface="Times New Roman"/>
              </a:rPr>
              <a:t>i</a:t>
            </a:r>
            <a:endParaRPr sz="2500" i="0" u="none" strike="noStrike" cap="none" baseline="-25000">
              <a:solidFill>
                <a:srgbClr val="000000"/>
              </a:solidFill>
              <a:latin typeface="Times New Roman"/>
              <a:ea typeface="Times New Roman"/>
              <a:cs typeface="Times New Roman"/>
              <a:sym typeface="Times New Roman"/>
            </a:endParaRPr>
          </a:p>
          <a:p>
            <a:pPr marL="914400" marR="0" lvl="0" indent="457200" algn="l" rtl="0">
              <a:lnSpc>
                <a:spcPct val="100000"/>
              </a:lnSpc>
              <a:spcBef>
                <a:spcPts val="0"/>
              </a:spcBef>
              <a:spcAft>
                <a:spcPts val="0"/>
              </a:spcAft>
              <a:buClr>
                <a:srgbClr val="000000"/>
              </a:buClr>
              <a:buSzPts val="2500"/>
              <a:buFont typeface="Arial"/>
              <a:buNone/>
            </a:pPr>
            <a:r>
              <a:rPr lang="en-US" sz="2500" i="0" u="none" strike="noStrike" cap="none">
                <a:solidFill>
                  <a:srgbClr val="000000"/>
                </a:solidFill>
                <a:latin typeface="Times New Roman"/>
                <a:ea typeface="Times New Roman"/>
                <a:cs typeface="Times New Roman"/>
                <a:sym typeface="Times New Roman"/>
              </a:rPr>
              <a:t>p</a:t>
            </a:r>
            <a:r>
              <a:rPr lang="en-US" sz="2500" i="0" u="none" strike="noStrike" cap="none" baseline="-25000">
                <a:solidFill>
                  <a:srgbClr val="000000"/>
                </a:solidFill>
                <a:latin typeface="Times New Roman"/>
                <a:ea typeface="Times New Roman"/>
                <a:cs typeface="Times New Roman"/>
                <a:sym typeface="Times New Roman"/>
              </a:rPr>
              <a:t>i,v</a:t>
            </a:r>
            <a:r>
              <a:rPr lang="en-US" sz="2500" i="0" u="none" strike="noStrike" cap="none">
                <a:solidFill>
                  <a:srgbClr val="000000"/>
                </a:solidFill>
                <a:latin typeface="Times New Roman"/>
                <a:ea typeface="Times New Roman"/>
                <a:cs typeface="Times New Roman"/>
                <a:sym typeface="Times New Roman"/>
              </a:rPr>
              <a:t> </a:t>
            </a:r>
            <a:r>
              <a:rPr lang="en-US" sz="4200" i="0" u="none" strike="noStrike" cap="none">
                <a:solidFill>
                  <a:srgbClr val="000000"/>
                </a:solidFill>
                <a:latin typeface="Times New Roman"/>
                <a:ea typeface="Times New Roman"/>
                <a:cs typeface="Times New Roman"/>
                <a:sym typeface="Times New Roman"/>
              </a:rPr>
              <a:t> ∝  </a:t>
            </a:r>
            <a:r>
              <a:rPr lang="en-US" sz="2500" i="0" u="none" strike="noStrike" cap="none">
                <a:solidFill>
                  <a:srgbClr val="000000"/>
                </a:solidFill>
                <a:latin typeface="Times New Roman"/>
                <a:ea typeface="Times New Roman"/>
                <a:cs typeface="Times New Roman"/>
                <a:sym typeface="Times New Roman"/>
              </a:rPr>
              <a:t>count(v ∈ d</a:t>
            </a:r>
            <a:r>
              <a:rPr lang="en-US" sz="2500" i="0" u="none" strike="noStrike" cap="none" baseline="-25000">
                <a:solidFill>
                  <a:srgbClr val="000000"/>
                </a:solidFill>
                <a:latin typeface="Times New Roman"/>
                <a:ea typeface="Times New Roman"/>
                <a:cs typeface="Times New Roman"/>
                <a:sym typeface="Times New Roman"/>
              </a:rPr>
              <a:t>i</a:t>
            </a:r>
            <a:r>
              <a:rPr lang="en-US" sz="2500" i="0" u="none" strike="noStrike" cap="none">
                <a:solidFill>
                  <a:srgbClr val="000000"/>
                </a:solidFill>
                <a:latin typeface="Times New Roman"/>
                <a:ea typeface="Times New Roman"/>
                <a:cs typeface="Times New Roman"/>
                <a:sym typeface="Times New Roman"/>
              </a:rPr>
              <a:t>)</a:t>
            </a:r>
            <a:endParaRPr sz="2500" i="0" u="none" strike="noStrike" cap="none">
              <a:solidFill>
                <a:srgbClr val="000000"/>
              </a:solidFill>
              <a:latin typeface="Times New Roman"/>
              <a:ea typeface="Times New Roman"/>
              <a:cs typeface="Times New Roman"/>
              <a:sym typeface="Times New Roman"/>
            </a:endParaRPr>
          </a:p>
          <a:p>
            <a:pPr marL="2286000" marR="0" lvl="0" indent="0" algn="l" rtl="0">
              <a:lnSpc>
                <a:spcPct val="100000"/>
              </a:lnSpc>
              <a:spcBef>
                <a:spcPts val="0"/>
              </a:spcBef>
              <a:spcAft>
                <a:spcPts val="0"/>
              </a:spcAft>
              <a:buClr>
                <a:srgbClr val="000000"/>
              </a:buClr>
              <a:buSzPts val="2400"/>
              <a:buFont typeface="Arial"/>
              <a:buNone/>
            </a:pPr>
            <a:r>
              <a:rPr lang="en-US" sz="2400" i="0" u="none" strike="noStrike" cap="none">
                <a:solidFill>
                  <a:schemeClr val="dk1"/>
                </a:solidFill>
                <a:latin typeface="Times New Roman"/>
                <a:ea typeface="Times New Roman"/>
                <a:cs typeface="Times New Roman"/>
                <a:sym typeface="Times New Roman"/>
              </a:rPr>
              <a:t>d</a:t>
            </a:r>
            <a:r>
              <a:rPr lang="en-US" sz="2400" i="0" u="none" strike="noStrike" cap="none" baseline="-25000">
                <a:solidFill>
                  <a:schemeClr val="dk1"/>
                </a:solidFill>
                <a:latin typeface="Times New Roman"/>
                <a:ea typeface="Times New Roman"/>
                <a:cs typeface="Times New Roman"/>
                <a:sym typeface="Times New Roman"/>
              </a:rPr>
              <a:t>i</a:t>
            </a:r>
            <a:r>
              <a:rPr lang="en-US" sz="2400" baseline="-25000">
                <a:solidFill>
                  <a:schemeClr val="dk1"/>
                </a:solidFill>
                <a:latin typeface="Times New Roman"/>
                <a:ea typeface="Times New Roman"/>
                <a:cs typeface="Times New Roman"/>
                <a:sym typeface="Times New Roman"/>
              </a:rPr>
              <a:t> </a:t>
            </a:r>
            <a:r>
              <a:rPr lang="en-US" sz="2400" b="0" i="0" u="none" strike="noStrike" cap="none">
                <a:solidFill>
                  <a:schemeClr val="dk1"/>
                </a:solidFill>
                <a:latin typeface="Avenir"/>
                <a:ea typeface="Avenir"/>
                <a:cs typeface="Avenir"/>
                <a:sym typeface="Avenir"/>
              </a:rPr>
              <a:t>: </a:t>
            </a:r>
            <a:r>
              <a:rPr lang="en-US" sz="2100" b="0" i="0" u="none" strike="noStrike" cap="none">
                <a:solidFill>
                  <a:schemeClr val="dk1"/>
                </a:solidFill>
                <a:latin typeface="Avenir"/>
                <a:ea typeface="Avenir"/>
                <a:cs typeface="Avenir"/>
                <a:sym typeface="Avenir"/>
              </a:rPr>
              <a:t>All descriptions of an instance</a:t>
            </a:r>
            <a:endParaRPr sz="2100" b="0" i="0" u="none" strike="noStrike" cap="none">
              <a:solidFill>
                <a:schemeClr val="dk1"/>
              </a:solidFill>
              <a:latin typeface="Avenir"/>
              <a:ea typeface="Avenir"/>
              <a:cs typeface="Avenir"/>
              <a:sym typeface="Avenir"/>
            </a:endParaRPr>
          </a:p>
          <a:p>
            <a:pPr marL="2286000" marR="0" lvl="0" indent="0" algn="l" rtl="0">
              <a:lnSpc>
                <a:spcPct val="100000"/>
              </a:lnSpc>
              <a:spcBef>
                <a:spcPts val="0"/>
              </a:spcBef>
              <a:spcAft>
                <a:spcPts val="0"/>
              </a:spcAft>
              <a:buClr>
                <a:srgbClr val="000000"/>
              </a:buClr>
              <a:buSzPts val="2100"/>
              <a:buFont typeface="Arial"/>
              <a:buNone/>
            </a:pPr>
            <a:endParaRPr sz="2100" b="0" i="0" u="none" strike="noStrike" cap="none">
              <a:solidFill>
                <a:schemeClr val="dk1"/>
              </a:solidFill>
              <a:latin typeface="Avenir"/>
              <a:ea typeface="Avenir"/>
              <a:cs typeface="Avenir"/>
              <a:sym typeface="Avenir"/>
            </a:endParaRPr>
          </a:p>
          <a:p>
            <a:pPr marL="457200" marR="0" lvl="0" indent="-381000" algn="l" rtl="0">
              <a:lnSpc>
                <a:spcPct val="100000"/>
              </a:lnSpc>
              <a:spcBef>
                <a:spcPts val="0"/>
              </a:spcBef>
              <a:spcAft>
                <a:spcPts val="0"/>
              </a:spcAft>
              <a:buClr>
                <a:schemeClr val="dk1"/>
              </a:buClr>
              <a:buSzPts val="2400"/>
              <a:buFont typeface="Avenir"/>
              <a:buAutoNum type="arabicPeriod" startAt="2"/>
            </a:pPr>
            <a:r>
              <a:rPr lang="en-US" sz="2400" b="0" i="0" u="none" strike="noStrike" cap="none">
                <a:solidFill>
                  <a:schemeClr val="dk1"/>
                </a:solidFill>
                <a:latin typeface="Avenir"/>
                <a:ea typeface="Avenir"/>
                <a:cs typeface="Avenir"/>
                <a:sym typeface="Avenir"/>
              </a:rPr>
              <a:t>Entropy </a:t>
            </a:r>
            <a:r>
              <a:rPr lang="en-US" sz="2400" i="0" u="none" strike="noStrike" cap="none">
                <a:solidFill>
                  <a:schemeClr val="dk1"/>
                </a:solidFill>
                <a:latin typeface="Times New Roman"/>
                <a:ea typeface="Times New Roman"/>
                <a:cs typeface="Times New Roman"/>
                <a:sym typeface="Times New Roman"/>
              </a:rPr>
              <a:t>h</a:t>
            </a:r>
            <a:r>
              <a:rPr lang="en-US" sz="2400" i="0" u="none" strike="noStrike" cap="none" baseline="-25000">
                <a:solidFill>
                  <a:schemeClr val="dk1"/>
                </a:solidFill>
                <a:latin typeface="Times New Roman"/>
                <a:ea typeface="Times New Roman"/>
                <a:cs typeface="Times New Roman"/>
                <a:sym typeface="Times New Roman"/>
              </a:rPr>
              <a:t>i</a:t>
            </a:r>
            <a:r>
              <a:rPr lang="en-US" sz="2400" b="0" i="0" u="none" strike="noStrike" cap="none">
                <a:solidFill>
                  <a:schemeClr val="dk1"/>
                </a:solidFill>
                <a:latin typeface="Avenir"/>
                <a:ea typeface="Avenir"/>
                <a:cs typeface="Avenir"/>
                <a:sym typeface="Avenir"/>
              </a:rPr>
              <a:t> of an instance</a:t>
            </a:r>
            <a:endParaRPr sz="2400" b="0" i="0" u="none" strike="noStrike" cap="none">
              <a:solidFill>
                <a:schemeClr val="dk1"/>
              </a:solidFill>
              <a:latin typeface="Avenir"/>
              <a:ea typeface="Avenir"/>
              <a:cs typeface="Avenir"/>
              <a:sym typeface="Avenir"/>
            </a:endParaRPr>
          </a:p>
          <a:p>
            <a:pPr marL="914400" marR="0" lvl="0" indent="457200" algn="l" rtl="0">
              <a:lnSpc>
                <a:spcPct val="100000"/>
              </a:lnSpc>
              <a:spcBef>
                <a:spcPts val="0"/>
              </a:spcBef>
              <a:spcAft>
                <a:spcPts val="0"/>
              </a:spcAft>
              <a:buClr>
                <a:srgbClr val="000000"/>
              </a:buClr>
              <a:buSzPts val="2500"/>
              <a:buFont typeface="Arial"/>
              <a:buNone/>
            </a:pPr>
            <a:r>
              <a:rPr lang="en-US" sz="2500" i="0" u="none" strike="noStrike" cap="none">
                <a:solidFill>
                  <a:schemeClr val="dk1"/>
                </a:solidFill>
                <a:latin typeface="Times New Roman"/>
                <a:ea typeface="Times New Roman"/>
                <a:cs typeface="Times New Roman"/>
                <a:sym typeface="Times New Roman"/>
              </a:rPr>
              <a:t>h</a:t>
            </a:r>
            <a:r>
              <a:rPr lang="en-US" sz="2500" i="0" u="none" strike="noStrike" cap="none" baseline="-25000">
                <a:solidFill>
                  <a:schemeClr val="dk1"/>
                </a:solidFill>
                <a:latin typeface="Times New Roman"/>
                <a:ea typeface="Times New Roman"/>
                <a:cs typeface="Times New Roman"/>
                <a:sym typeface="Times New Roman"/>
              </a:rPr>
              <a:t>i</a:t>
            </a:r>
            <a:r>
              <a:rPr lang="en-US" sz="2500" i="0" u="none" strike="noStrike" cap="none">
                <a:solidFill>
                  <a:schemeClr val="dk1"/>
                </a:solidFill>
                <a:latin typeface="Times New Roman"/>
                <a:ea typeface="Times New Roman"/>
                <a:cs typeface="Times New Roman"/>
                <a:sym typeface="Times New Roman"/>
              </a:rPr>
              <a:t> = </a:t>
            </a:r>
            <a:r>
              <a:rPr lang="en-US" sz="2500">
                <a:solidFill>
                  <a:schemeClr val="dk1"/>
                </a:solidFill>
                <a:latin typeface="Times New Roman"/>
                <a:ea typeface="Times New Roman"/>
                <a:cs typeface="Times New Roman"/>
                <a:sym typeface="Times New Roman"/>
              </a:rPr>
              <a:t>–</a:t>
            </a:r>
            <a:r>
              <a:rPr lang="en-US" sz="2500" i="0" u="none" strike="noStrike" cap="none">
                <a:solidFill>
                  <a:schemeClr val="dk1"/>
                </a:solidFill>
                <a:latin typeface="Times New Roman"/>
                <a:ea typeface="Times New Roman"/>
                <a:cs typeface="Times New Roman"/>
                <a:sym typeface="Times New Roman"/>
              </a:rPr>
              <a:t>∑</a:t>
            </a:r>
            <a:r>
              <a:rPr lang="en-US" sz="2500" i="0" u="none" strike="noStrike" cap="none" baseline="-25000">
                <a:solidFill>
                  <a:schemeClr val="dk1"/>
                </a:solidFill>
                <a:latin typeface="Times New Roman"/>
                <a:ea typeface="Times New Roman"/>
                <a:cs typeface="Times New Roman"/>
                <a:sym typeface="Times New Roman"/>
              </a:rPr>
              <a:t>u</a:t>
            </a:r>
            <a:r>
              <a:rPr lang="en-US" sz="2500" i="0" u="none" strike="noStrike" cap="none">
                <a:solidFill>
                  <a:schemeClr val="dk1"/>
                </a:solidFill>
                <a:latin typeface="Times New Roman"/>
                <a:ea typeface="Times New Roman"/>
                <a:cs typeface="Times New Roman"/>
                <a:sym typeface="Times New Roman"/>
              </a:rPr>
              <a:t> p</a:t>
            </a:r>
            <a:r>
              <a:rPr lang="en-US" sz="2500" i="0" u="none" strike="noStrike" cap="none" baseline="-25000">
                <a:solidFill>
                  <a:schemeClr val="dk1"/>
                </a:solidFill>
                <a:latin typeface="Times New Roman"/>
                <a:ea typeface="Times New Roman"/>
                <a:cs typeface="Times New Roman"/>
                <a:sym typeface="Times New Roman"/>
              </a:rPr>
              <a:t>i,u</a:t>
            </a:r>
            <a:r>
              <a:rPr lang="en-US" sz="2500" i="0" u="none" strike="noStrike" cap="none">
                <a:solidFill>
                  <a:schemeClr val="dk1"/>
                </a:solidFill>
                <a:latin typeface="Times New Roman"/>
                <a:ea typeface="Times New Roman"/>
                <a:cs typeface="Times New Roman"/>
                <a:sym typeface="Times New Roman"/>
              </a:rPr>
              <a:t>  log p</a:t>
            </a:r>
            <a:r>
              <a:rPr lang="en-US" sz="2500" i="0" u="none" strike="noStrike" cap="none" baseline="-25000">
                <a:solidFill>
                  <a:schemeClr val="dk1"/>
                </a:solidFill>
                <a:latin typeface="Times New Roman"/>
                <a:ea typeface="Times New Roman"/>
                <a:cs typeface="Times New Roman"/>
                <a:sym typeface="Times New Roman"/>
              </a:rPr>
              <a:t>i,u</a:t>
            </a:r>
            <a:endParaRPr sz="2500" i="0" u="none" strike="noStrike" cap="none" baseline="-25000">
              <a:solidFill>
                <a:schemeClr val="dk1"/>
              </a:solidFill>
              <a:latin typeface="Times New Roman"/>
              <a:ea typeface="Times New Roman"/>
              <a:cs typeface="Times New Roman"/>
              <a:sym typeface="Times New Roman"/>
            </a:endParaRPr>
          </a:p>
          <a:p>
            <a:pPr marL="914400" marR="0" lvl="0" indent="457200" algn="l" rtl="0">
              <a:lnSpc>
                <a:spcPct val="100000"/>
              </a:lnSpc>
              <a:spcBef>
                <a:spcPts val="0"/>
              </a:spcBef>
              <a:spcAft>
                <a:spcPts val="0"/>
              </a:spcAft>
              <a:buClr>
                <a:srgbClr val="000000"/>
              </a:buClr>
              <a:buSzPts val="2500"/>
              <a:buFont typeface="Arial"/>
              <a:buNone/>
            </a:pPr>
            <a:endParaRPr sz="2500" b="0" i="0" u="none" strike="noStrike" cap="none" baseline="-25000">
              <a:solidFill>
                <a:schemeClr val="dk1"/>
              </a:solidFill>
              <a:latin typeface="Avenir"/>
              <a:ea typeface="Avenir"/>
              <a:cs typeface="Avenir"/>
              <a:sym typeface="Avenir"/>
            </a:endParaRPr>
          </a:p>
          <a:p>
            <a:pPr marL="457200" marR="0" lvl="0" indent="-381000" algn="l" rtl="0">
              <a:lnSpc>
                <a:spcPct val="100000"/>
              </a:lnSpc>
              <a:spcBef>
                <a:spcPts val="0"/>
              </a:spcBef>
              <a:spcAft>
                <a:spcPts val="0"/>
              </a:spcAft>
              <a:buClr>
                <a:schemeClr val="dk1"/>
              </a:buClr>
              <a:buSzPts val="2400"/>
              <a:buFont typeface="Avenir"/>
              <a:buAutoNum type="arabicPeriod" startAt="3"/>
            </a:pPr>
            <a:r>
              <a:rPr lang="en-US" sz="2400" b="0" i="0" u="none" strike="noStrike" cap="none">
                <a:solidFill>
                  <a:schemeClr val="dk1"/>
                </a:solidFill>
                <a:latin typeface="Avenir"/>
                <a:ea typeface="Avenir"/>
                <a:cs typeface="Avenir"/>
                <a:sym typeface="Avenir"/>
              </a:rPr>
              <a:t>Entropy </a:t>
            </a:r>
            <a:r>
              <a:rPr lang="en-US" sz="2400" i="0" u="none" strike="noStrike" cap="none">
                <a:solidFill>
                  <a:schemeClr val="dk1"/>
                </a:solidFill>
                <a:latin typeface="Times New Roman"/>
                <a:ea typeface="Times New Roman"/>
                <a:cs typeface="Times New Roman"/>
                <a:sym typeface="Times New Roman"/>
              </a:rPr>
              <a:t>h</a:t>
            </a:r>
            <a:r>
              <a:rPr lang="en-US" sz="2400" i="0" u="none" strike="noStrike" cap="none" baseline="-25000">
                <a:solidFill>
                  <a:schemeClr val="dk1"/>
                </a:solidFill>
                <a:latin typeface="Times New Roman"/>
                <a:ea typeface="Times New Roman"/>
                <a:cs typeface="Times New Roman"/>
                <a:sym typeface="Times New Roman"/>
              </a:rPr>
              <a:t>c</a:t>
            </a:r>
            <a:r>
              <a:rPr lang="en-US" sz="2400" i="0" u="none" strike="noStrike" cap="none">
                <a:solidFill>
                  <a:schemeClr val="dk1"/>
                </a:solidFill>
                <a:latin typeface="Times New Roman"/>
                <a:ea typeface="Times New Roman"/>
                <a:cs typeface="Times New Roman"/>
                <a:sym typeface="Times New Roman"/>
              </a:rPr>
              <a:t> </a:t>
            </a:r>
            <a:r>
              <a:rPr lang="en-US" sz="2400" b="0" i="0" u="none" strike="noStrike" cap="none">
                <a:solidFill>
                  <a:schemeClr val="dk1"/>
                </a:solidFill>
                <a:latin typeface="Avenir"/>
                <a:ea typeface="Avenir"/>
                <a:cs typeface="Avenir"/>
                <a:sym typeface="Avenir"/>
              </a:rPr>
              <a:t>of a concept,  </a:t>
            </a:r>
            <a:r>
              <a:rPr lang="en-US" sz="2500" i="0" u="none" strike="noStrike" cap="none">
                <a:solidFill>
                  <a:schemeClr val="dk1"/>
                </a:solidFill>
                <a:latin typeface="Times New Roman"/>
                <a:ea typeface="Times New Roman"/>
                <a:cs typeface="Times New Roman"/>
                <a:sym typeface="Times New Roman"/>
              </a:rPr>
              <a:t>∑</a:t>
            </a:r>
            <a:r>
              <a:rPr lang="en-US" sz="2500" i="0" u="none" strike="noStrike" cap="none" baseline="-25000">
                <a:solidFill>
                  <a:schemeClr val="dk1"/>
                </a:solidFill>
                <a:latin typeface="Times New Roman"/>
                <a:ea typeface="Times New Roman"/>
                <a:cs typeface="Times New Roman"/>
                <a:sym typeface="Times New Roman"/>
              </a:rPr>
              <a:t>j </a:t>
            </a:r>
            <a:r>
              <a:rPr lang="en-US" sz="2500" i="0" u="none" strike="noStrike" cap="none">
                <a:solidFill>
                  <a:schemeClr val="dk1"/>
                </a:solidFill>
                <a:latin typeface="Times New Roman"/>
                <a:ea typeface="Times New Roman"/>
                <a:cs typeface="Times New Roman"/>
                <a:sym typeface="Times New Roman"/>
              </a:rPr>
              <a:t>h</a:t>
            </a:r>
            <a:r>
              <a:rPr lang="en-US" sz="2500" i="0" u="none" strike="noStrike" cap="none" baseline="-25000">
                <a:solidFill>
                  <a:schemeClr val="dk1"/>
                </a:solidFill>
                <a:latin typeface="Times New Roman"/>
                <a:ea typeface="Times New Roman"/>
                <a:cs typeface="Times New Roman"/>
                <a:sym typeface="Times New Roman"/>
              </a:rPr>
              <a:t>j</a:t>
            </a:r>
            <a:endParaRPr sz="2500" i="0" u="none" strike="noStrike" cap="none" baseline="-25000">
              <a:solidFill>
                <a:schemeClr val="dk1"/>
              </a:solidFill>
              <a:latin typeface="Times New Roman"/>
              <a:ea typeface="Times New Roman"/>
              <a:cs typeface="Times New Roman"/>
              <a:sym typeface="Times New Roman"/>
            </a:endParaRPr>
          </a:p>
          <a:p>
            <a:pPr marL="457200" marR="0" lvl="0" indent="0" algn="l" rtl="0">
              <a:lnSpc>
                <a:spcPct val="100000"/>
              </a:lnSpc>
              <a:spcBef>
                <a:spcPts val="0"/>
              </a:spcBef>
              <a:spcAft>
                <a:spcPts val="0"/>
              </a:spcAft>
              <a:buClr>
                <a:srgbClr val="000000"/>
              </a:buClr>
              <a:buSzPts val="2500"/>
              <a:buFont typeface="Arial"/>
              <a:buNone/>
            </a:pPr>
            <a:endParaRPr sz="2500" b="0" i="0" u="none" strike="noStrike" cap="none" baseline="-25000">
              <a:solidFill>
                <a:schemeClr val="dk1"/>
              </a:solidFill>
              <a:latin typeface="Avenir"/>
              <a:ea typeface="Avenir"/>
              <a:cs typeface="Avenir"/>
              <a:sym typeface="Avenir"/>
            </a:endParaRPr>
          </a:p>
          <a:p>
            <a:pPr marL="457200" marR="0" lvl="0" indent="-387350" algn="l" rtl="0">
              <a:lnSpc>
                <a:spcPct val="100000"/>
              </a:lnSpc>
              <a:spcBef>
                <a:spcPts val="0"/>
              </a:spcBef>
              <a:spcAft>
                <a:spcPts val="0"/>
              </a:spcAft>
              <a:buClr>
                <a:schemeClr val="dk1"/>
              </a:buClr>
              <a:buSzPts val="2500"/>
              <a:buFont typeface="Avenir"/>
              <a:buAutoNum type="arabicPeriod" startAt="4"/>
            </a:pPr>
            <a:r>
              <a:rPr lang="en-US" sz="2500" b="0" i="0" u="none" strike="noStrike" cap="none">
                <a:solidFill>
                  <a:schemeClr val="dk1"/>
                </a:solidFill>
                <a:latin typeface="Avenir"/>
                <a:ea typeface="Avenir"/>
                <a:cs typeface="Avenir"/>
                <a:sym typeface="Avenir"/>
              </a:rPr>
              <a:t>Combine all entropies of concepts belonging to a </a:t>
            </a:r>
            <a:r>
              <a:rPr lang="en-US" sz="2500" b="0" i="1" u="none" strike="noStrike" cap="none">
                <a:solidFill>
                  <a:schemeClr val="dk1"/>
                </a:solidFill>
                <a:latin typeface="Avenir"/>
                <a:ea typeface="Avenir"/>
                <a:cs typeface="Avenir"/>
                <a:sym typeface="Avenir"/>
              </a:rPr>
              <a:t>trait</a:t>
            </a:r>
            <a:r>
              <a:rPr lang="en-US" sz="2500" i="1">
                <a:solidFill>
                  <a:schemeClr val="dk1"/>
                </a:solidFill>
                <a:latin typeface="Avenir"/>
                <a:ea typeface="Avenir"/>
                <a:cs typeface="Avenir"/>
                <a:sym typeface="Avenir"/>
              </a:rPr>
              <a:t>:</a:t>
            </a:r>
            <a:r>
              <a:rPr lang="en-US" sz="2500">
                <a:solidFill>
                  <a:schemeClr val="dk1"/>
                </a:solidFill>
                <a:latin typeface="Avenir"/>
                <a:ea typeface="Avenir"/>
                <a:cs typeface="Avenir"/>
                <a:sym typeface="Avenir"/>
              </a:rPr>
              <a:t> c</a:t>
            </a:r>
            <a:r>
              <a:rPr lang="en-US" sz="2500" b="0" i="0" u="none" strike="noStrike" cap="none">
                <a:solidFill>
                  <a:schemeClr val="dk1"/>
                </a:solidFill>
                <a:latin typeface="Avenir"/>
                <a:ea typeface="Avenir"/>
                <a:cs typeface="Avenir"/>
                <a:sym typeface="Avenir"/>
              </a:rPr>
              <a:t>olor, shape, and object</a:t>
            </a:r>
            <a:endParaRPr sz="2500" b="0" i="0" u="none" strike="noStrike" cap="none">
              <a:solidFill>
                <a:schemeClr val="dk1"/>
              </a:solidFill>
              <a:latin typeface="Avenir"/>
              <a:ea typeface="Avenir"/>
              <a:cs typeface="Avenir"/>
              <a:sym typeface="Aveni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13"/>
          <p:cNvSpPr txBox="1">
            <a:spLocks noGrp="1"/>
          </p:cNvSpPr>
          <p:nvPr>
            <p:ph type="title"/>
          </p:nvPr>
        </p:nvSpPr>
        <p:spPr>
          <a:xfrm>
            <a:off x="304800" y="260350"/>
            <a:ext cx="8915400" cy="8826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r>
              <a:rPr lang="en-US"/>
              <a:t>Visual Complexity</a:t>
            </a:r>
            <a:endParaRPr/>
          </a:p>
        </p:txBody>
      </p:sp>
      <p:sp>
        <p:nvSpPr>
          <p:cNvPr id="215" name="Google Shape;215;p13"/>
          <p:cNvSpPr txBox="1"/>
          <p:nvPr/>
        </p:nvSpPr>
        <p:spPr>
          <a:xfrm>
            <a:off x="-8975" y="6520325"/>
            <a:ext cx="2689500" cy="338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000" b="0" i="0" u="none" strike="noStrike" cap="none">
                <a:solidFill>
                  <a:srgbClr val="A5A5A5"/>
                </a:solidFill>
                <a:latin typeface="Avenir"/>
                <a:ea typeface="Avenir"/>
                <a:cs typeface="Avenir"/>
                <a:sym typeface="Avenir"/>
              </a:rPr>
              <a:t>[5] Machado. et. al, 2015</a:t>
            </a:r>
            <a:endParaRPr sz="1000" b="0" i="0" u="none" strike="noStrike" cap="none">
              <a:solidFill>
                <a:srgbClr val="A5A5A5"/>
              </a:solidFill>
              <a:latin typeface="Avenir"/>
              <a:ea typeface="Avenir"/>
              <a:cs typeface="Avenir"/>
              <a:sym typeface="Avenir"/>
            </a:endParaRPr>
          </a:p>
        </p:txBody>
      </p:sp>
      <p:sp>
        <p:nvSpPr>
          <p:cNvPr id="216" name="Google Shape;216;p13"/>
          <p:cNvSpPr txBox="1"/>
          <p:nvPr/>
        </p:nvSpPr>
        <p:spPr>
          <a:xfrm>
            <a:off x="812550" y="3538275"/>
            <a:ext cx="7532700" cy="19188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457200" marR="0" lvl="0" indent="-381000" algn="l" rtl="0">
              <a:lnSpc>
                <a:spcPct val="100000"/>
              </a:lnSpc>
              <a:spcBef>
                <a:spcPts val="0"/>
              </a:spcBef>
              <a:spcAft>
                <a:spcPts val="0"/>
              </a:spcAft>
              <a:buClr>
                <a:schemeClr val="dk1"/>
              </a:buClr>
              <a:buSzPts val="2400"/>
              <a:buFont typeface="Avenir"/>
              <a:buAutoNum type="arabicPeriod"/>
            </a:pPr>
            <a:r>
              <a:rPr lang="en-US" sz="2400" b="0" i="0" u="none" strike="noStrike" cap="none">
                <a:solidFill>
                  <a:schemeClr val="dk1"/>
                </a:solidFill>
                <a:latin typeface="Avenir"/>
                <a:ea typeface="Avenir"/>
                <a:cs typeface="Avenir"/>
                <a:sym typeface="Avenir"/>
              </a:rPr>
              <a:t>HSV values from RGB images</a:t>
            </a:r>
            <a:endParaRPr sz="2400" b="0" i="0" u="none" strike="noStrike" cap="none">
              <a:solidFill>
                <a:schemeClr val="dk1"/>
              </a:solidFill>
              <a:latin typeface="Avenir"/>
              <a:ea typeface="Avenir"/>
              <a:cs typeface="Avenir"/>
              <a:sym typeface="Avenir"/>
            </a:endParaRPr>
          </a:p>
          <a:p>
            <a:pPr marL="457200" marR="0" lvl="0" indent="-381000" algn="l" rtl="0">
              <a:lnSpc>
                <a:spcPct val="100000"/>
              </a:lnSpc>
              <a:spcBef>
                <a:spcPts val="1000"/>
              </a:spcBef>
              <a:spcAft>
                <a:spcPts val="0"/>
              </a:spcAft>
              <a:buClr>
                <a:schemeClr val="dk1"/>
              </a:buClr>
              <a:buSzPts val="2400"/>
              <a:buFont typeface="Avenir"/>
              <a:buAutoNum type="arabicPeriod"/>
            </a:pPr>
            <a:r>
              <a:rPr lang="en-US" sz="2400" b="0" i="0" u="none" strike="noStrike" cap="none">
                <a:solidFill>
                  <a:schemeClr val="dk1"/>
                </a:solidFill>
                <a:latin typeface="Avenir"/>
                <a:ea typeface="Avenir"/>
                <a:cs typeface="Avenir"/>
                <a:sym typeface="Avenir"/>
              </a:rPr>
              <a:t>Edge detection using cann</a:t>
            </a:r>
            <a:r>
              <a:rPr lang="en-US" sz="2400">
                <a:solidFill>
                  <a:schemeClr val="dk1"/>
                </a:solidFill>
                <a:latin typeface="Avenir"/>
                <a:ea typeface="Avenir"/>
                <a:cs typeface="Avenir"/>
                <a:sym typeface="Avenir"/>
              </a:rPr>
              <a:t>y</a:t>
            </a:r>
            <a:endParaRPr sz="2400">
              <a:solidFill>
                <a:schemeClr val="dk1"/>
              </a:solidFill>
              <a:latin typeface="Avenir"/>
              <a:ea typeface="Avenir"/>
              <a:cs typeface="Avenir"/>
              <a:sym typeface="Avenir"/>
            </a:endParaRPr>
          </a:p>
          <a:p>
            <a:pPr marL="914400" marR="0" lvl="1" indent="-381000" algn="l" rtl="0">
              <a:lnSpc>
                <a:spcPct val="100000"/>
              </a:lnSpc>
              <a:spcBef>
                <a:spcPts val="0"/>
              </a:spcBef>
              <a:spcAft>
                <a:spcPts val="0"/>
              </a:spcAft>
              <a:buClr>
                <a:schemeClr val="dk1"/>
              </a:buClr>
              <a:buSzPts val="2400"/>
              <a:buFont typeface="Avenir"/>
              <a:buAutoNum type="alphaLcPeriod"/>
            </a:pPr>
            <a:r>
              <a:rPr lang="en-US" sz="2400">
                <a:solidFill>
                  <a:schemeClr val="dk1"/>
                </a:solidFill>
                <a:latin typeface="Avenir"/>
                <a:ea typeface="Avenir"/>
                <a:cs typeface="Avenir"/>
                <a:sym typeface="Avenir"/>
              </a:rPr>
              <a:t>Multi-stage algorithm detects edges in images</a:t>
            </a:r>
            <a:endParaRPr sz="2400">
              <a:solidFill>
                <a:schemeClr val="dk1"/>
              </a:solidFill>
              <a:latin typeface="Avenir"/>
              <a:ea typeface="Avenir"/>
              <a:cs typeface="Avenir"/>
              <a:sym typeface="Avenir"/>
            </a:endParaRPr>
          </a:p>
          <a:p>
            <a:pPr marL="457200" marR="0" lvl="0" indent="-381000" algn="l" rtl="0">
              <a:lnSpc>
                <a:spcPct val="100000"/>
              </a:lnSpc>
              <a:spcBef>
                <a:spcPts val="1000"/>
              </a:spcBef>
              <a:spcAft>
                <a:spcPts val="1000"/>
              </a:spcAft>
              <a:buClr>
                <a:schemeClr val="dk1"/>
              </a:buClr>
              <a:buSzPts val="2400"/>
              <a:buFont typeface="Avenir"/>
              <a:buAutoNum type="arabicPeriod"/>
            </a:pPr>
            <a:r>
              <a:rPr lang="en-US" sz="2400" b="0" i="0" u="none" strike="noStrike" cap="none">
                <a:solidFill>
                  <a:schemeClr val="dk1"/>
                </a:solidFill>
                <a:latin typeface="Avenir"/>
                <a:ea typeface="Avenir"/>
                <a:cs typeface="Avenir"/>
                <a:sym typeface="Avenir"/>
              </a:rPr>
              <a:t>Estimate JPEG compression error</a:t>
            </a:r>
            <a:endParaRPr sz="2400" b="0" i="0" u="none" strike="noStrike" cap="none">
              <a:solidFill>
                <a:schemeClr val="dk1"/>
              </a:solidFill>
              <a:latin typeface="Avenir"/>
              <a:ea typeface="Avenir"/>
              <a:cs typeface="Avenir"/>
              <a:sym typeface="Avenir"/>
            </a:endParaRPr>
          </a:p>
        </p:txBody>
      </p:sp>
      <p:sp>
        <p:nvSpPr>
          <p:cNvPr id="217" name="Google Shape;217;p13"/>
          <p:cNvSpPr txBox="1">
            <a:spLocks noGrp="1"/>
          </p:cNvSpPr>
          <p:nvPr>
            <p:ph type="body" idx="1"/>
          </p:nvPr>
        </p:nvSpPr>
        <p:spPr>
          <a:xfrm>
            <a:off x="228600" y="1447800"/>
            <a:ext cx="8610600" cy="1475100"/>
          </a:xfrm>
          <a:prstGeom prst="rect">
            <a:avLst/>
          </a:prstGeom>
        </p:spPr>
        <p:txBody>
          <a:bodyPr spcFirstLastPara="1" wrap="square" lIns="91425" tIns="45700" rIns="91425" bIns="45700" anchor="t" anchorCtr="0">
            <a:noAutofit/>
          </a:bodyPr>
          <a:lstStyle/>
          <a:p>
            <a:pPr marL="457200" lvl="0" indent="-302260" algn="l" rtl="0">
              <a:spcBef>
                <a:spcPts val="2000"/>
              </a:spcBef>
              <a:spcAft>
                <a:spcPts val="0"/>
              </a:spcAft>
              <a:buClr>
                <a:schemeClr val="dk1"/>
              </a:buClr>
              <a:buSzPts val="1160"/>
              <a:buChar char="■"/>
            </a:pPr>
            <a:r>
              <a:rPr lang="en-US"/>
              <a:t>Edge density measures and compression errors</a:t>
            </a:r>
            <a:r>
              <a:rPr lang="en-US" baseline="30000">
                <a:solidFill>
                  <a:srgbClr val="A5A5A5"/>
                </a:solidFill>
              </a:rPr>
              <a:t>[5]</a:t>
            </a:r>
            <a:endParaRPr baseline="30000">
              <a:solidFill>
                <a:srgbClr val="A5A5A5"/>
              </a:solidFill>
            </a:endParaRPr>
          </a:p>
          <a:p>
            <a:pPr marL="457200" lvl="0" indent="-302260" algn="l" rtl="0">
              <a:spcBef>
                <a:spcPts val="1000"/>
              </a:spcBef>
              <a:spcAft>
                <a:spcPts val="0"/>
              </a:spcAft>
              <a:buClr>
                <a:schemeClr val="dk1"/>
              </a:buClr>
              <a:buSzPts val="1160"/>
              <a:buChar char="■"/>
            </a:pPr>
            <a:r>
              <a:rPr lang="en-US"/>
              <a:t>For color: Standard deviation of RGB values</a:t>
            </a:r>
            <a:endParaRPr/>
          </a:p>
          <a:p>
            <a:pPr marL="457200" lvl="0" indent="-302260" algn="l" rtl="0">
              <a:spcBef>
                <a:spcPts val="2000"/>
              </a:spcBef>
              <a:spcAft>
                <a:spcPts val="1000"/>
              </a:spcAft>
              <a:buClr>
                <a:schemeClr val="dk1"/>
              </a:buClr>
              <a:buSzPts val="1160"/>
              <a:buChar char="■"/>
            </a:pPr>
            <a:r>
              <a:rPr lang="en-US"/>
              <a:t>For shape: JPEG compression loss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gda4d6bf0e8_0_5"/>
          <p:cNvSpPr txBox="1">
            <a:spLocks noGrp="1"/>
          </p:cNvSpPr>
          <p:nvPr>
            <p:ph type="title"/>
          </p:nvPr>
        </p:nvSpPr>
        <p:spPr>
          <a:xfrm>
            <a:off x="304800" y="260350"/>
            <a:ext cx="8915400" cy="8826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r>
              <a:rPr lang="en-US"/>
              <a:t>Analysis &amp; Intuitions</a:t>
            </a:r>
            <a:endParaRPr/>
          </a:p>
        </p:txBody>
      </p:sp>
      <p:sp>
        <p:nvSpPr>
          <p:cNvPr id="224" name="Google Shape;224;gda4d6bf0e8_0_5"/>
          <p:cNvSpPr/>
          <p:nvPr/>
        </p:nvSpPr>
        <p:spPr>
          <a:xfrm>
            <a:off x="270175" y="1235875"/>
            <a:ext cx="1391700" cy="525300"/>
          </a:xfrm>
          <a:prstGeom prst="roundRect">
            <a:avLst>
              <a:gd name="adj" fmla="val 16667"/>
            </a:avLst>
          </a:prstGeom>
          <a:solidFill>
            <a:schemeClr val="lt1"/>
          </a:solidFill>
          <a:ln w="9525" cap="flat" cmpd="sng">
            <a:solidFill>
              <a:srgbClr val="83010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b="1">
                <a:solidFill>
                  <a:schemeClr val="dk1"/>
                </a:solidFill>
                <a:latin typeface="Avenir"/>
                <a:ea typeface="Avenir"/>
                <a:cs typeface="Avenir"/>
                <a:sym typeface="Avenir"/>
              </a:rPr>
              <a:t>Dataset</a:t>
            </a:r>
            <a:endParaRPr sz="2000" b="1">
              <a:solidFill>
                <a:schemeClr val="dk1"/>
              </a:solidFill>
              <a:latin typeface="Avenir"/>
              <a:ea typeface="Avenir"/>
              <a:cs typeface="Avenir"/>
              <a:sym typeface="Avenir"/>
            </a:endParaRPr>
          </a:p>
        </p:txBody>
      </p:sp>
      <p:sp>
        <p:nvSpPr>
          <p:cNvPr id="225" name="Google Shape;225;gda4d6bf0e8_0_5"/>
          <p:cNvSpPr/>
          <p:nvPr/>
        </p:nvSpPr>
        <p:spPr>
          <a:xfrm>
            <a:off x="1718275" y="1250000"/>
            <a:ext cx="1545900" cy="525300"/>
          </a:xfrm>
          <a:prstGeom prst="roundRect">
            <a:avLst>
              <a:gd name="adj" fmla="val 16667"/>
            </a:avLst>
          </a:prstGeom>
          <a:solidFill>
            <a:schemeClr val="lt1"/>
          </a:solidFill>
          <a:ln w="9525" cap="flat" cmpd="sng">
            <a:solidFill>
              <a:srgbClr val="83010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b="1">
                <a:solidFill>
                  <a:schemeClr val="dk1"/>
                </a:solidFill>
                <a:latin typeface="Avenir"/>
                <a:ea typeface="Avenir"/>
                <a:cs typeface="Avenir"/>
                <a:sym typeface="Avenir"/>
              </a:rPr>
              <a:t>Lang.</a:t>
            </a:r>
            <a:endParaRPr sz="2000" b="1">
              <a:solidFill>
                <a:schemeClr val="dk1"/>
              </a:solidFill>
              <a:latin typeface="Avenir"/>
              <a:ea typeface="Avenir"/>
              <a:cs typeface="Avenir"/>
              <a:sym typeface="Avenir"/>
            </a:endParaRPr>
          </a:p>
        </p:txBody>
      </p:sp>
      <p:sp>
        <p:nvSpPr>
          <p:cNvPr id="226" name="Google Shape;226;gda4d6bf0e8_0_5"/>
          <p:cNvSpPr/>
          <p:nvPr/>
        </p:nvSpPr>
        <p:spPr>
          <a:xfrm>
            <a:off x="3318475" y="1250000"/>
            <a:ext cx="1869900" cy="525300"/>
          </a:xfrm>
          <a:prstGeom prst="roundRect">
            <a:avLst>
              <a:gd name="adj" fmla="val 16667"/>
            </a:avLst>
          </a:prstGeom>
          <a:solidFill>
            <a:schemeClr val="lt1"/>
          </a:solidFill>
          <a:ln w="9525" cap="flat" cmpd="sng">
            <a:solidFill>
              <a:srgbClr val="83010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b="1">
                <a:solidFill>
                  <a:schemeClr val="dk1"/>
                </a:solidFill>
                <a:latin typeface="Avenir"/>
                <a:ea typeface="Avenir"/>
                <a:cs typeface="Avenir"/>
                <a:sym typeface="Avenir"/>
              </a:rPr>
              <a:t>Color</a:t>
            </a:r>
            <a:endParaRPr sz="2000" b="1">
              <a:solidFill>
                <a:schemeClr val="dk1"/>
              </a:solidFill>
              <a:latin typeface="Avenir"/>
              <a:ea typeface="Avenir"/>
              <a:cs typeface="Avenir"/>
              <a:sym typeface="Avenir"/>
            </a:endParaRPr>
          </a:p>
        </p:txBody>
      </p:sp>
      <p:sp>
        <p:nvSpPr>
          <p:cNvPr id="227" name="Google Shape;227;gda4d6bf0e8_0_5"/>
          <p:cNvSpPr/>
          <p:nvPr/>
        </p:nvSpPr>
        <p:spPr>
          <a:xfrm>
            <a:off x="5223475" y="1250000"/>
            <a:ext cx="1869900" cy="525300"/>
          </a:xfrm>
          <a:prstGeom prst="roundRect">
            <a:avLst>
              <a:gd name="adj" fmla="val 16667"/>
            </a:avLst>
          </a:prstGeom>
          <a:solidFill>
            <a:schemeClr val="lt1"/>
          </a:solidFill>
          <a:ln w="9525" cap="flat" cmpd="sng">
            <a:solidFill>
              <a:srgbClr val="83010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b="1">
                <a:solidFill>
                  <a:schemeClr val="dk1"/>
                </a:solidFill>
                <a:latin typeface="Avenir"/>
                <a:ea typeface="Avenir"/>
                <a:cs typeface="Avenir"/>
                <a:sym typeface="Avenir"/>
              </a:rPr>
              <a:t>Shape</a:t>
            </a:r>
            <a:endParaRPr sz="2000" b="1">
              <a:solidFill>
                <a:schemeClr val="dk1"/>
              </a:solidFill>
              <a:latin typeface="Avenir"/>
              <a:ea typeface="Avenir"/>
              <a:cs typeface="Avenir"/>
              <a:sym typeface="Avenir"/>
            </a:endParaRPr>
          </a:p>
        </p:txBody>
      </p:sp>
      <p:sp>
        <p:nvSpPr>
          <p:cNvPr id="228" name="Google Shape;228;gda4d6bf0e8_0_5"/>
          <p:cNvSpPr/>
          <p:nvPr/>
        </p:nvSpPr>
        <p:spPr>
          <a:xfrm>
            <a:off x="7128475" y="1250000"/>
            <a:ext cx="1869900" cy="525300"/>
          </a:xfrm>
          <a:prstGeom prst="roundRect">
            <a:avLst>
              <a:gd name="adj" fmla="val 16667"/>
            </a:avLst>
          </a:prstGeom>
          <a:solidFill>
            <a:schemeClr val="lt1"/>
          </a:solidFill>
          <a:ln w="9525" cap="flat" cmpd="sng">
            <a:solidFill>
              <a:srgbClr val="83010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b="1">
                <a:solidFill>
                  <a:schemeClr val="dk1"/>
                </a:solidFill>
                <a:latin typeface="Avenir"/>
                <a:ea typeface="Avenir"/>
                <a:cs typeface="Avenir"/>
                <a:sym typeface="Avenir"/>
              </a:rPr>
              <a:t>Object Type</a:t>
            </a:r>
            <a:endParaRPr sz="2000" b="1">
              <a:solidFill>
                <a:schemeClr val="dk1"/>
              </a:solidFill>
              <a:latin typeface="Avenir"/>
              <a:ea typeface="Avenir"/>
              <a:cs typeface="Avenir"/>
              <a:sym typeface="Avenir"/>
            </a:endParaRPr>
          </a:p>
        </p:txBody>
      </p:sp>
      <p:sp>
        <p:nvSpPr>
          <p:cNvPr id="229" name="Google Shape;229;gda4d6bf0e8_0_5"/>
          <p:cNvSpPr/>
          <p:nvPr/>
        </p:nvSpPr>
        <p:spPr>
          <a:xfrm>
            <a:off x="270175" y="1845475"/>
            <a:ext cx="1391700" cy="3130200"/>
          </a:xfrm>
          <a:prstGeom prst="roundRect">
            <a:avLst>
              <a:gd name="adj" fmla="val 16667"/>
            </a:avLst>
          </a:prstGeom>
          <a:solidFill>
            <a:schemeClr val="lt1"/>
          </a:solidFill>
          <a:ln w="9525"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a:solidFill>
                  <a:schemeClr val="dk1"/>
                </a:solidFill>
                <a:latin typeface="Avenir"/>
                <a:ea typeface="Avenir"/>
                <a:cs typeface="Avenir"/>
                <a:sym typeface="Avenir"/>
              </a:rPr>
              <a:t>UMBC</a:t>
            </a:r>
            <a:endParaRPr sz="1800" b="1">
              <a:solidFill>
                <a:schemeClr val="dk1"/>
              </a:solidFill>
              <a:latin typeface="Avenir"/>
              <a:ea typeface="Avenir"/>
              <a:cs typeface="Avenir"/>
              <a:sym typeface="Avenir"/>
            </a:endParaRPr>
          </a:p>
        </p:txBody>
      </p:sp>
      <p:sp>
        <p:nvSpPr>
          <p:cNvPr id="230" name="Google Shape;230;gda4d6bf0e8_0_5"/>
          <p:cNvSpPr/>
          <p:nvPr/>
        </p:nvSpPr>
        <p:spPr>
          <a:xfrm>
            <a:off x="1718275" y="1871569"/>
            <a:ext cx="1545900" cy="970500"/>
          </a:xfrm>
          <a:prstGeom prst="roundRect">
            <a:avLst>
              <a:gd name="adj" fmla="val 16667"/>
            </a:avLst>
          </a:prstGeom>
          <a:solidFill>
            <a:schemeClr val="lt1"/>
          </a:solidFill>
          <a:ln w="9525"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a:solidFill>
                  <a:schemeClr val="dk1"/>
                </a:solidFill>
                <a:latin typeface="Avenir"/>
                <a:ea typeface="Avenir"/>
                <a:cs typeface="Avenir"/>
                <a:sym typeface="Avenir"/>
              </a:rPr>
              <a:t>English.</a:t>
            </a:r>
            <a:endParaRPr sz="1800" b="1">
              <a:solidFill>
                <a:schemeClr val="dk1"/>
              </a:solidFill>
              <a:latin typeface="Avenir"/>
              <a:ea typeface="Avenir"/>
              <a:cs typeface="Avenir"/>
              <a:sym typeface="Avenir"/>
            </a:endParaRPr>
          </a:p>
        </p:txBody>
      </p:sp>
      <p:sp>
        <p:nvSpPr>
          <p:cNvPr id="231" name="Google Shape;231;gda4d6bf0e8_0_5"/>
          <p:cNvSpPr/>
          <p:nvPr/>
        </p:nvSpPr>
        <p:spPr>
          <a:xfrm>
            <a:off x="3318475" y="1871569"/>
            <a:ext cx="1869900" cy="970500"/>
          </a:xfrm>
          <a:prstGeom prst="roundRect">
            <a:avLst>
              <a:gd name="adj" fmla="val 16667"/>
            </a:avLst>
          </a:prstGeom>
          <a:solidFill>
            <a:schemeClr val="lt1"/>
          </a:solidFill>
          <a:ln w="9525"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dk1"/>
                </a:solidFill>
                <a:latin typeface="Avenir"/>
                <a:ea typeface="Avenir"/>
                <a:cs typeface="Avenir"/>
                <a:sym typeface="Avenir"/>
              </a:rPr>
              <a:t>Concise, less varied</a:t>
            </a:r>
            <a:endParaRPr sz="1800" b="1">
              <a:solidFill>
                <a:schemeClr val="dk1"/>
              </a:solidFill>
              <a:latin typeface="Avenir"/>
              <a:ea typeface="Avenir"/>
              <a:cs typeface="Avenir"/>
              <a:sym typeface="Avenir"/>
            </a:endParaRPr>
          </a:p>
        </p:txBody>
      </p:sp>
      <p:sp>
        <p:nvSpPr>
          <p:cNvPr id="232" name="Google Shape;232;gda4d6bf0e8_0_5"/>
          <p:cNvSpPr/>
          <p:nvPr/>
        </p:nvSpPr>
        <p:spPr>
          <a:xfrm>
            <a:off x="5223475" y="1871569"/>
            <a:ext cx="1869900" cy="970500"/>
          </a:xfrm>
          <a:prstGeom prst="roundRect">
            <a:avLst>
              <a:gd name="adj" fmla="val 16667"/>
            </a:avLst>
          </a:prstGeom>
          <a:solidFill>
            <a:schemeClr val="lt1"/>
          </a:solidFill>
          <a:ln w="9525"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dk1"/>
                </a:solidFill>
                <a:latin typeface="Avenir"/>
                <a:ea typeface="Avenir"/>
                <a:cs typeface="Avenir"/>
                <a:sym typeface="Avenir"/>
              </a:rPr>
              <a:t>Contrasting, 83.3% of instances with shape concepts</a:t>
            </a:r>
            <a:endParaRPr sz="1800" b="1">
              <a:solidFill>
                <a:schemeClr val="dk1"/>
              </a:solidFill>
              <a:latin typeface="Avenir"/>
              <a:ea typeface="Avenir"/>
              <a:cs typeface="Avenir"/>
              <a:sym typeface="Avenir"/>
            </a:endParaRPr>
          </a:p>
        </p:txBody>
      </p:sp>
      <p:sp>
        <p:nvSpPr>
          <p:cNvPr id="233" name="Google Shape;233;gda4d6bf0e8_0_5"/>
          <p:cNvSpPr/>
          <p:nvPr/>
        </p:nvSpPr>
        <p:spPr>
          <a:xfrm>
            <a:off x="7128475" y="1871569"/>
            <a:ext cx="1869900" cy="970500"/>
          </a:xfrm>
          <a:prstGeom prst="roundRect">
            <a:avLst>
              <a:gd name="adj" fmla="val 16667"/>
            </a:avLst>
          </a:prstGeom>
          <a:solidFill>
            <a:schemeClr val="lt1"/>
          </a:solidFill>
          <a:ln w="9525"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dk1"/>
                </a:solidFill>
                <a:latin typeface="Avenir"/>
                <a:ea typeface="Avenir"/>
                <a:cs typeface="Avenir"/>
                <a:sym typeface="Avenir"/>
              </a:rPr>
              <a:t>Varied and diverse descriptions</a:t>
            </a:r>
            <a:endParaRPr sz="1800" b="1">
              <a:solidFill>
                <a:schemeClr val="dk1"/>
              </a:solidFill>
              <a:latin typeface="Avenir"/>
              <a:ea typeface="Avenir"/>
              <a:cs typeface="Avenir"/>
              <a:sym typeface="Avenir"/>
            </a:endParaRPr>
          </a:p>
        </p:txBody>
      </p:sp>
      <p:sp>
        <p:nvSpPr>
          <p:cNvPr id="234" name="Google Shape;234;gda4d6bf0e8_0_5"/>
          <p:cNvSpPr/>
          <p:nvPr/>
        </p:nvSpPr>
        <p:spPr>
          <a:xfrm>
            <a:off x="1718275" y="2938369"/>
            <a:ext cx="1545900" cy="970500"/>
          </a:xfrm>
          <a:prstGeom prst="roundRect">
            <a:avLst>
              <a:gd name="adj" fmla="val 16667"/>
            </a:avLst>
          </a:prstGeom>
          <a:solidFill>
            <a:schemeClr val="lt1"/>
          </a:solidFill>
          <a:ln w="9525"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a:solidFill>
                  <a:schemeClr val="dk1"/>
                </a:solidFill>
                <a:latin typeface="Avenir"/>
                <a:ea typeface="Avenir"/>
                <a:cs typeface="Avenir"/>
                <a:sym typeface="Avenir"/>
              </a:rPr>
              <a:t>Spanish</a:t>
            </a:r>
            <a:endParaRPr sz="1800" b="1">
              <a:solidFill>
                <a:schemeClr val="dk1"/>
              </a:solidFill>
              <a:latin typeface="Avenir"/>
              <a:ea typeface="Avenir"/>
              <a:cs typeface="Avenir"/>
              <a:sym typeface="Avenir"/>
            </a:endParaRPr>
          </a:p>
        </p:txBody>
      </p:sp>
      <p:sp>
        <p:nvSpPr>
          <p:cNvPr id="235" name="Google Shape;235;gda4d6bf0e8_0_5"/>
          <p:cNvSpPr/>
          <p:nvPr/>
        </p:nvSpPr>
        <p:spPr>
          <a:xfrm>
            <a:off x="3318475" y="2938369"/>
            <a:ext cx="1869900" cy="970500"/>
          </a:xfrm>
          <a:prstGeom prst="roundRect">
            <a:avLst>
              <a:gd name="adj" fmla="val 16667"/>
            </a:avLst>
          </a:prstGeom>
          <a:solidFill>
            <a:schemeClr val="lt1"/>
          </a:solidFill>
          <a:ln w="9525"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dk1"/>
                </a:solidFill>
                <a:latin typeface="Avenir"/>
                <a:ea typeface="Avenir"/>
                <a:cs typeface="Avenir"/>
                <a:sym typeface="Avenir"/>
              </a:rPr>
              <a:t>Concise, less varied</a:t>
            </a:r>
            <a:endParaRPr sz="1800" b="1">
              <a:solidFill>
                <a:schemeClr val="dk1"/>
              </a:solidFill>
              <a:latin typeface="Avenir"/>
              <a:ea typeface="Avenir"/>
              <a:cs typeface="Avenir"/>
              <a:sym typeface="Avenir"/>
            </a:endParaRPr>
          </a:p>
        </p:txBody>
      </p:sp>
      <p:sp>
        <p:nvSpPr>
          <p:cNvPr id="236" name="Google Shape;236;gda4d6bf0e8_0_5"/>
          <p:cNvSpPr/>
          <p:nvPr/>
        </p:nvSpPr>
        <p:spPr>
          <a:xfrm>
            <a:off x="5223475" y="2938369"/>
            <a:ext cx="1869900" cy="970500"/>
          </a:xfrm>
          <a:prstGeom prst="roundRect">
            <a:avLst>
              <a:gd name="adj" fmla="val 16667"/>
            </a:avLst>
          </a:prstGeom>
          <a:solidFill>
            <a:schemeClr val="lt1"/>
          </a:solidFill>
          <a:ln w="9525"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dk1"/>
                </a:solidFill>
                <a:latin typeface="Avenir"/>
                <a:ea typeface="Avenir"/>
                <a:cs typeface="Avenir"/>
                <a:sym typeface="Avenir"/>
              </a:rPr>
              <a:t>Various concepts of similar meaning</a:t>
            </a:r>
            <a:endParaRPr sz="1800" b="1">
              <a:solidFill>
                <a:schemeClr val="dk1"/>
              </a:solidFill>
              <a:latin typeface="Avenir"/>
              <a:ea typeface="Avenir"/>
              <a:cs typeface="Avenir"/>
              <a:sym typeface="Avenir"/>
            </a:endParaRPr>
          </a:p>
        </p:txBody>
      </p:sp>
      <p:sp>
        <p:nvSpPr>
          <p:cNvPr id="237" name="Google Shape;237;gda4d6bf0e8_0_5"/>
          <p:cNvSpPr/>
          <p:nvPr/>
        </p:nvSpPr>
        <p:spPr>
          <a:xfrm>
            <a:off x="7128475" y="2938369"/>
            <a:ext cx="1869900" cy="970500"/>
          </a:xfrm>
          <a:prstGeom prst="roundRect">
            <a:avLst>
              <a:gd name="adj" fmla="val 16667"/>
            </a:avLst>
          </a:prstGeom>
          <a:solidFill>
            <a:schemeClr val="lt1"/>
          </a:solidFill>
          <a:ln w="9525"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dk1"/>
                </a:solidFill>
                <a:latin typeface="Avenir"/>
                <a:ea typeface="Avenir"/>
                <a:cs typeface="Avenir"/>
                <a:sym typeface="Avenir"/>
              </a:rPr>
              <a:t>Varied and diverse descriptions</a:t>
            </a:r>
            <a:endParaRPr sz="1800" b="1">
              <a:solidFill>
                <a:schemeClr val="dk1"/>
              </a:solidFill>
              <a:latin typeface="Avenir"/>
              <a:ea typeface="Avenir"/>
              <a:cs typeface="Avenir"/>
              <a:sym typeface="Avenir"/>
            </a:endParaRPr>
          </a:p>
        </p:txBody>
      </p:sp>
      <p:sp>
        <p:nvSpPr>
          <p:cNvPr id="238" name="Google Shape;238;gda4d6bf0e8_0_5"/>
          <p:cNvSpPr/>
          <p:nvPr/>
        </p:nvSpPr>
        <p:spPr>
          <a:xfrm>
            <a:off x="1718275" y="4005169"/>
            <a:ext cx="1545900" cy="970500"/>
          </a:xfrm>
          <a:prstGeom prst="roundRect">
            <a:avLst>
              <a:gd name="adj" fmla="val 16667"/>
            </a:avLst>
          </a:prstGeom>
          <a:solidFill>
            <a:schemeClr val="lt1"/>
          </a:solidFill>
          <a:ln w="9525"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a:solidFill>
                  <a:schemeClr val="dk1"/>
                </a:solidFill>
                <a:latin typeface="Avenir"/>
                <a:ea typeface="Avenir"/>
                <a:cs typeface="Avenir"/>
                <a:sym typeface="Avenir"/>
              </a:rPr>
              <a:t>Hindi</a:t>
            </a:r>
            <a:endParaRPr sz="1800" b="1">
              <a:solidFill>
                <a:schemeClr val="dk1"/>
              </a:solidFill>
              <a:latin typeface="Avenir"/>
              <a:ea typeface="Avenir"/>
              <a:cs typeface="Avenir"/>
              <a:sym typeface="Avenir"/>
            </a:endParaRPr>
          </a:p>
        </p:txBody>
      </p:sp>
      <p:sp>
        <p:nvSpPr>
          <p:cNvPr id="239" name="Google Shape;239;gda4d6bf0e8_0_5"/>
          <p:cNvSpPr/>
          <p:nvPr/>
        </p:nvSpPr>
        <p:spPr>
          <a:xfrm>
            <a:off x="3318475" y="4005169"/>
            <a:ext cx="1869900" cy="970500"/>
          </a:xfrm>
          <a:prstGeom prst="roundRect">
            <a:avLst>
              <a:gd name="adj" fmla="val 16667"/>
            </a:avLst>
          </a:prstGeom>
          <a:solidFill>
            <a:schemeClr val="lt1"/>
          </a:solidFill>
          <a:ln w="9525"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dk1"/>
                </a:solidFill>
                <a:latin typeface="Avenir"/>
                <a:ea typeface="Avenir"/>
                <a:cs typeface="Avenir"/>
                <a:sym typeface="Avenir"/>
              </a:rPr>
              <a:t>Semantically similar, gender based inflectional differences</a:t>
            </a:r>
            <a:endParaRPr sz="1800" b="1">
              <a:solidFill>
                <a:schemeClr val="dk1"/>
              </a:solidFill>
              <a:latin typeface="Avenir"/>
              <a:ea typeface="Avenir"/>
              <a:cs typeface="Avenir"/>
              <a:sym typeface="Avenir"/>
            </a:endParaRPr>
          </a:p>
        </p:txBody>
      </p:sp>
      <p:sp>
        <p:nvSpPr>
          <p:cNvPr id="240" name="Google Shape;240;gda4d6bf0e8_0_5"/>
          <p:cNvSpPr/>
          <p:nvPr/>
        </p:nvSpPr>
        <p:spPr>
          <a:xfrm>
            <a:off x="5223475" y="4005169"/>
            <a:ext cx="1869900" cy="970500"/>
          </a:xfrm>
          <a:prstGeom prst="roundRect">
            <a:avLst>
              <a:gd name="adj" fmla="val 16667"/>
            </a:avLst>
          </a:prstGeom>
          <a:solidFill>
            <a:schemeClr val="lt1"/>
          </a:solidFill>
          <a:ln w="9525"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dk1"/>
                </a:solidFill>
                <a:latin typeface="Avenir"/>
                <a:ea typeface="Avenir"/>
                <a:cs typeface="Avenir"/>
                <a:sym typeface="Avenir"/>
              </a:rPr>
              <a:t>Highly varied and diverse concepts</a:t>
            </a:r>
            <a:endParaRPr sz="1800" b="1">
              <a:solidFill>
                <a:schemeClr val="dk1"/>
              </a:solidFill>
              <a:latin typeface="Avenir"/>
              <a:ea typeface="Avenir"/>
              <a:cs typeface="Avenir"/>
              <a:sym typeface="Avenir"/>
            </a:endParaRPr>
          </a:p>
        </p:txBody>
      </p:sp>
      <p:sp>
        <p:nvSpPr>
          <p:cNvPr id="241" name="Google Shape;241;gda4d6bf0e8_0_5"/>
          <p:cNvSpPr/>
          <p:nvPr/>
        </p:nvSpPr>
        <p:spPr>
          <a:xfrm>
            <a:off x="7128475" y="4005169"/>
            <a:ext cx="1869900" cy="970500"/>
          </a:xfrm>
          <a:prstGeom prst="roundRect">
            <a:avLst>
              <a:gd name="adj" fmla="val 16667"/>
            </a:avLst>
          </a:prstGeom>
          <a:solidFill>
            <a:schemeClr val="lt1"/>
          </a:solidFill>
          <a:ln w="9525"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dk1"/>
                </a:solidFill>
                <a:latin typeface="Avenir"/>
                <a:ea typeface="Avenir"/>
                <a:cs typeface="Avenir"/>
                <a:sym typeface="Avenir"/>
              </a:rPr>
              <a:t>Varied and diverse descriptions</a:t>
            </a:r>
            <a:endParaRPr sz="1800" b="1">
              <a:solidFill>
                <a:schemeClr val="dk1"/>
              </a:solidFill>
              <a:latin typeface="Avenir"/>
              <a:ea typeface="Avenir"/>
              <a:cs typeface="Avenir"/>
              <a:sym typeface="Avenir"/>
            </a:endParaRPr>
          </a:p>
        </p:txBody>
      </p:sp>
      <p:sp>
        <p:nvSpPr>
          <p:cNvPr id="242" name="Google Shape;242;gda4d6bf0e8_0_5"/>
          <p:cNvSpPr/>
          <p:nvPr/>
        </p:nvSpPr>
        <p:spPr>
          <a:xfrm>
            <a:off x="270175" y="5045875"/>
            <a:ext cx="1391700" cy="1440000"/>
          </a:xfrm>
          <a:prstGeom prst="roundRect">
            <a:avLst>
              <a:gd name="adj" fmla="val 16667"/>
            </a:avLst>
          </a:prstGeom>
          <a:solidFill>
            <a:schemeClr val="lt1"/>
          </a:solidFill>
          <a:ln w="9525"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a:solidFill>
                  <a:schemeClr val="dk1"/>
                </a:solidFill>
                <a:latin typeface="Avenir"/>
                <a:ea typeface="Avenir"/>
                <a:cs typeface="Avenir"/>
                <a:sym typeface="Avenir"/>
              </a:rPr>
              <a:t>UW RGBD+</a:t>
            </a:r>
            <a:endParaRPr sz="1800" b="1">
              <a:solidFill>
                <a:schemeClr val="dk1"/>
              </a:solidFill>
              <a:latin typeface="Avenir"/>
              <a:ea typeface="Avenir"/>
              <a:cs typeface="Avenir"/>
              <a:sym typeface="Avenir"/>
            </a:endParaRPr>
          </a:p>
        </p:txBody>
      </p:sp>
      <p:sp>
        <p:nvSpPr>
          <p:cNvPr id="243" name="Google Shape;243;gda4d6bf0e8_0_5"/>
          <p:cNvSpPr/>
          <p:nvPr/>
        </p:nvSpPr>
        <p:spPr>
          <a:xfrm>
            <a:off x="1718275" y="5084592"/>
            <a:ext cx="1545900" cy="1440000"/>
          </a:xfrm>
          <a:prstGeom prst="roundRect">
            <a:avLst>
              <a:gd name="adj" fmla="val 16667"/>
            </a:avLst>
          </a:prstGeom>
          <a:solidFill>
            <a:schemeClr val="lt1"/>
          </a:solidFill>
          <a:ln w="9525"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a:solidFill>
                  <a:schemeClr val="dk1"/>
                </a:solidFill>
                <a:latin typeface="Avenir"/>
                <a:ea typeface="Avenir"/>
                <a:cs typeface="Avenir"/>
                <a:sym typeface="Avenir"/>
              </a:rPr>
              <a:t>English.</a:t>
            </a:r>
            <a:endParaRPr sz="1800" b="1">
              <a:solidFill>
                <a:schemeClr val="dk1"/>
              </a:solidFill>
              <a:latin typeface="Avenir"/>
              <a:ea typeface="Avenir"/>
              <a:cs typeface="Avenir"/>
              <a:sym typeface="Avenir"/>
            </a:endParaRPr>
          </a:p>
        </p:txBody>
      </p:sp>
      <p:sp>
        <p:nvSpPr>
          <p:cNvPr id="244" name="Google Shape;244;gda4d6bf0e8_0_5"/>
          <p:cNvSpPr/>
          <p:nvPr/>
        </p:nvSpPr>
        <p:spPr>
          <a:xfrm>
            <a:off x="3318475" y="5084592"/>
            <a:ext cx="1869900" cy="1440000"/>
          </a:xfrm>
          <a:prstGeom prst="roundRect">
            <a:avLst>
              <a:gd name="adj" fmla="val 16667"/>
            </a:avLst>
          </a:prstGeom>
          <a:solidFill>
            <a:schemeClr val="lt1"/>
          </a:solidFill>
          <a:ln w="9525"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dk1"/>
                </a:solidFill>
                <a:latin typeface="Avenir"/>
                <a:ea typeface="Avenir"/>
                <a:cs typeface="Avenir"/>
                <a:sym typeface="Avenir"/>
              </a:rPr>
              <a:t>Multicolor objects, medium consistency in descriptions. </a:t>
            </a:r>
            <a:endParaRPr sz="1800" b="1">
              <a:solidFill>
                <a:schemeClr val="dk1"/>
              </a:solidFill>
              <a:latin typeface="Avenir"/>
              <a:ea typeface="Avenir"/>
              <a:cs typeface="Avenir"/>
              <a:sym typeface="Avenir"/>
            </a:endParaRPr>
          </a:p>
        </p:txBody>
      </p:sp>
      <p:sp>
        <p:nvSpPr>
          <p:cNvPr id="245" name="Google Shape;245;gda4d6bf0e8_0_5"/>
          <p:cNvSpPr/>
          <p:nvPr/>
        </p:nvSpPr>
        <p:spPr>
          <a:xfrm>
            <a:off x="5223475" y="5084592"/>
            <a:ext cx="1869900" cy="1440000"/>
          </a:xfrm>
          <a:prstGeom prst="roundRect">
            <a:avLst>
              <a:gd name="adj" fmla="val 16667"/>
            </a:avLst>
          </a:prstGeom>
          <a:solidFill>
            <a:schemeClr val="lt1"/>
          </a:solidFill>
          <a:ln w="9525"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dk1"/>
                </a:solidFill>
                <a:latin typeface="Avenir"/>
                <a:ea typeface="Avenir"/>
                <a:cs typeface="Avenir"/>
                <a:sym typeface="Avenir"/>
              </a:rPr>
              <a:t>Many concepts with similar meaning, Only 9.5% of all instances have shape concepts</a:t>
            </a:r>
            <a:endParaRPr sz="1800" b="1">
              <a:solidFill>
                <a:schemeClr val="dk1"/>
              </a:solidFill>
              <a:latin typeface="Avenir"/>
              <a:ea typeface="Avenir"/>
              <a:cs typeface="Avenir"/>
              <a:sym typeface="Avenir"/>
            </a:endParaRPr>
          </a:p>
        </p:txBody>
      </p:sp>
      <p:sp>
        <p:nvSpPr>
          <p:cNvPr id="246" name="Google Shape;246;gda4d6bf0e8_0_5"/>
          <p:cNvSpPr/>
          <p:nvPr/>
        </p:nvSpPr>
        <p:spPr>
          <a:xfrm>
            <a:off x="7128475" y="5084592"/>
            <a:ext cx="1869900" cy="1440000"/>
          </a:xfrm>
          <a:prstGeom prst="roundRect">
            <a:avLst>
              <a:gd name="adj" fmla="val 16667"/>
            </a:avLst>
          </a:prstGeom>
          <a:solidFill>
            <a:schemeClr val="lt1"/>
          </a:solidFill>
          <a:ln w="9525"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dk1"/>
                </a:solidFill>
                <a:latin typeface="Avenir"/>
                <a:ea typeface="Avenir"/>
                <a:cs typeface="Avenir"/>
                <a:sym typeface="Avenir"/>
              </a:rPr>
              <a:t>Varied and diverse descriptions</a:t>
            </a:r>
            <a:endParaRPr sz="1800" b="1">
              <a:solidFill>
                <a:schemeClr val="dk1"/>
              </a:solidFill>
              <a:latin typeface="Avenir"/>
              <a:ea typeface="Avenir"/>
              <a:cs typeface="Avenir"/>
              <a:sym typeface="Aveni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4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4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4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15"/>
          <p:cNvSpPr/>
          <p:nvPr/>
        </p:nvSpPr>
        <p:spPr>
          <a:xfrm>
            <a:off x="7696200" y="76200"/>
            <a:ext cx="1371600" cy="1219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p:txBody>
      </p:sp>
      <p:sp>
        <p:nvSpPr>
          <p:cNvPr id="253" name="Google Shape;253;p15"/>
          <p:cNvSpPr txBox="1">
            <a:spLocks noGrp="1"/>
          </p:cNvSpPr>
          <p:nvPr>
            <p:ph type="title"/>
          </p:nvPr>
        </p:nvSpPr>
        <p:spPr>
          <a:xfrm>
            <a:off x="304800" y="260350"/>
            <a:ext cx="8915400" cy="8826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r>
              <a:rPr lang="en-US"/>
              <a:t>Lexical Complexity Measures</a:t>
            </a:r>
            <a:endParaRPr/>
          </a:p>
        </p:txBody>
      </p:sp>
      <p:sp>
        <p:nvSpPr>
          <p:cNvPr id="254" name="Google Shape;254;p15"/>
          <p:cNvSpPr txBox="1">
            <a:spLocks noGrp="1"/>
          </p:cNvSpPr>
          <p:nvPr>
            <p:ph type="body" idx="1"/>
          </p:nvPr>
        </p:nvSpPr>
        <p:spPr>
          <a:xfrm>
            <a:off x="228600" y="1608400"/>
            <a:ext cx="3953700" cy="4944900"/>
          </a:xfrm>
          <a:prstGeom prst="rect">
            <a:avLst/>
          </a:prstGeom>
        </p:spPr>
        <p:txBody>
          <a:bodyPr spcFirstLastPara="1" wrap="square" lIns="91425" tIns="45700" rIns="91425" bIns="45700" anchor="t" anchorCtr="0">
            <a:noAutofit/>
          </a:bodyPr>
          <a:lstStyle/>
          <a:p>
            <a:pPr marL="457200" lvl="0" indent="-302260" algn="l" rtl="0">
              <a:spcBef>
                <a:spcPts val="2000"/>
              </a:spcBef>
              <a:spcAft>
                <a:spcPts val="0"/>
              </a:spcAft>
              <a:buClr>
                <a:schemeClr val="dk1"/>
              </a:buClr>
              <a:buSzPts val="1160"/>
              <a:buChar char="■"/>
            </a:pPr>
            <a:r>
              <a:rPr lang="en-US"/>
              <a:t>Entropy for color concepts is lower than non-color.</a:t>
            </a:r>
            <a:endParaRPr/>
          </a:p>
          <a:p>
            <a:pPr marL="914400" lvl="1" indent="-302260" algn="l" rtl="0">
              <a:spcBef>
                <a:spcPts val="0"/>
              </a:spcBef>
              <a:spcAft>
                <a:spcPts val="0"/>
              </a:spcAft>
              <a:buClr>
                <a:schemeClr val="dk1"/>
              </a:buClr>
              <a:buSzPts val="1160"/>
              <a:buChar char="■"/>
            </a:pPr>
            <a:r>
              <a:rPr lang="en-US"/>
              <a:t>Concise, less varied vocabulary of colors</a:t>
            </a:r>
            <a:endParaRPr/>
          </a:p>
          <a:p>
            <a:pPr marL="457200" lvl="0" indent="-302260" algn="l" rtl="0">
              <a:spcBef>
                <a:spcPts val="0"/>
              </a:spcBef>
              <a:spcAft>
                <a:spcPts val="0"/>
              </a:spcAft>
              <a:buClr>
                <a:schemeClr val="dk1"/>
              </a:buClr>
              <a:buSzPts val="1160"/>
              <a:buChar char="■"/>
            </a:pPr>
            <a:r>
              <a:rPr lang="en-US"/>
              <a:t>Object trait entropy is higher.</a:t>
            </a:r>
            <a:endParaRPr/>
          </a:p>
          <a:p>
            <a:pPr marL="914400" lvl="1" indent="-302260" algn="l" rtl="0">
              <a:spcBef>
                <a:spcPts val="0"/>
              </a:spcBef>
              <a:spcAft>
                <a:spcPts val="0"/>
              </a:spcAft>
              <a:buClr>
                <a:schemeClr val="dk1"/>
              </a:buClr>
              <a:buSzPts val="1160"/>
              <a:buChar char="■"/>
            </a:pPr>
            <a:r>
              <a:rPr lang="en-US"/>
              <a:t>Linguistic variability</a:t>
            </a:r>
            <a:endParaRPr/>
          </a:p>
        </p:txBody>
      </p:sp>
      <p:pic>
        <p:nvPicPr>
          <p:cNvPr id="255" name="Google Shape;255;p15"/>
          <p:cNvPicPr preferRelativeResize="0"/>
          <p:nvPr/>
        </p:nvPicPr>
        <p:blipFill>
          <a:blip r:embed="rId3">
            <a:alphaModFix/>
          </a:blip>
          <a:stretch>
            <a:fillRect/>
          </a:stretch>
        </p:blipFill>
        <p:spPr>
          <a:xfrm>
            <a:off x="5375463" y="1356938"/>
            <a:ext cx="3160167" cy="1645919"/>
          </a:xfrm>
          <a:prstGeom prst="rect">
            <a:avLst/>
          </a:prstGeom>
          <a:noFill/>
          <a:ln>
            <a:noFill/>
          </a:ln>
        </p:spPr>
      </p:pic>
      <p:pic>
        <p:nvPicPr>
          <p:cNvPr id="256" name="Google Shape;256;p15"/>
          <p:cNvPicPr preferRelativeResize="0"/>
          <p:nvPr/>
        </p:nvPicPr>
        <p:blipFill>
          <a:blip r:embed="rId4">
            <a:alphaModFix/>
          </a:blip>
          <a:stretch>
            <a:fillRect/>
          </a:stretch>
        </p:blipFill>
        <p:spPr>
          <a:xfrm>
            <a:off x="4122024" y="3140588"/>
            <a:ext cx="2560320" cy="1433779"/>
          </a:xfrm>
          <a:prstGeom prst="rect">
            <a:avLst/>
          </a:prstGeom>
          <a:noFill/>
          <a:ln>
            <a:noFill/>
          </a:ln>
        </p:spPr>
      </p:pic>
      <p:pic>
        <p:nvPicPr>
          <p:cNvPr id="257" name="Google Shape;257;p15"/>
          <p:cNvPicPr preferRelativeResize="0"/>
          <p:nvPr/>
        </p:nvPicPr>
        <p:blipFill>
          <a:blip r:embed="rId5">
            <a:alphaModFix/>
          </a:blip>
          <a:stretch>
            <a:fillRect/>
          </a:stretch>
        </p:blipFill>
        <p:spPr>
          <a:xfrm>
            <a:off x="6574539" y="3140588"/>
            <a:ext cx="2560320" cy="1433779"/>
          </a:xfrm>
          <a:prstGeom prst="rect">
            <a:avLst/>
          </a:prstGeom>
          <a:noFill/>
          <a:ln>
            <a:noFill/>
          </a:ln>
        </p:spPr>
      </p:pic>
      <p:pic>
        <p:nvPicPr>
          <p:cNvPr id="258" name="Google Shape;258;p15"/>
          <p:cNvPicPr preferRelativeResize="0"/>
          <p:nvPr/>
        </p:nvPicPr>
        <p:blipFill>
          <a:blip r:embed="rId6">
            <a:alphaModFix/>
          </a:blip>
          <a:stretch>
            <a:fillRect/>
          </a:stretch>
        </p:blipFill>
        <p:spPr>
          <a:xfrm>
            <a:off x="5866050" y="4734588"/>
            <a:ext cx="2178995" cy="146304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16"/>
          <p:cNvSpPr txBox="1">
            <a:spLocks noGrp="1"/>
          </p:cNvSpPr>
          <p:nvPr>
            <p:ph type="title"/>
          </p:nvPr>
        </p:nvSpPr>
        <p:spPr>
          <a:xfrm>
            <a:off x="304800" y="260350"/>
            <a:ext cx="8915400" cy="8826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r>
              <a:rPr lang="en-US"/>
              <a:t>Avg. Lang. Complexity</a:t>
            </a:r>
            <a:endParaRPr/>
          </a:p>
        </p:txBody>
      </p:sp>
      <p:sp>
        <p:nvSpPr>
          <p:cNvPr id="265" name="Google Shape;265;p16"/>
          <p:cNvSpPr txBox="1">
            <a:spLocks noGrp="1"/>
          </p:cNvSpPr>
          <p:nvPr>
            <p:ph type="body" idx="1"/>
          </p:nvPr>
        </p:nvSpPr>
        <p:spPr>
          <a:xfrm>
            <a:off x="228600" y="1403325"/>
            <a:ext cx="8610600" cy="2746200"/>
          </a:xfrm>
          <a:prstGeom prst="rect">
            <a:avLst/>
          </a:prstGeom>
        </p:spPr>
        <p:txBody>
          <a:bodyPr spcFirstLastPara="1" wrap="square" lIns="91425" tIns="45700" rIns="91425" bIns="45700" anchor="t" anchorCtr="0">
            <a:noAutofit/>
          </a:bodyPr>
          <a:lstStyle/>
          <a:p>
            <a:pPr marL="457200" lvl="0" indent="-346710" algn="l" rtl="0">
              <a:spcBef>
                <a:spcPts val="2000"/>
              </a:spcBef>
              <a:spcAft>
                <a:spcPts val="0"/>
              </a:spcAft>
              <a:buClr>
                <a:schemeClr val="dk1"/>
              </a:buClr>
              <a:buSzPts val="1860"/>
              <a:buChar char="■"/>
            </a:pPr>
            <a:r>
              <a:rPr lang="en-US" dirty="0"/>
              <a:t>Color is less varied compared to non-color language concepts</a:t>
            </a:r>
            <a:endParaRPr dirty="0"/>
          </a:p>
          <a:p>
            <a:pPr marL="457200" lvl="0" indent="-346710" algn="l" rtl="0">
              <a:spcBef>
                <a:spcPts val="1000"/>
              </a:spcBef>
              <a:spcAft>
                <a:spcPts val="0"/>
              </a:spcAft>
              <a:buClr>
                <a:schemeClr val="dk1"/>
              </a:buClr>
              <a:buSzPts val="1860"/>
              <a:buChar char="■"/>
            </a:pPr>
            <a:r>
              <a:rPr lang="en-US" dirty="0"/>
              <a:t>Shape and object are complex and varied</a:t>
            </a:r>
            <a:endParaRPr dirty="0"/>
          </a:p>
          <a:p>
            <a:pPr marL="914400" lvl="1" indent="-302260" algn="l" rtl="0">
              <a:spcBef>
                <a:spcPts val="1000"/>
              </a:spcBef>
              <a:spcAft>
                <a:spcPts val="1000"/>
              </a:spcAft>
              <a:buClr>
                <a:schemeClr val="dk1"/>
              </a:buClr>
              <a:buSzPts val="1160"/>
              <a:buChar char="■"/>
            </a:pPr>
            <a:r>
              <a:rPr lang="en-US" dirty="0"/>
              <a:t>Noisy dataset, diverse and varied annotations</a:t>
            </a:r>
            <a:endParaRPr dirty="0"/>
          </a:p>
        </p:txBody>
      </p:sp>
      <p:graphicFrame>
        <p:nvGraphicFramePr>
          <p:cNvPr id="266" name="Google Shape;266;p16"/>
          <p:cNvGraphicFramePr/>
          <p:nvPr>
            <p:extLst>
              <p:ext uri="{D42A27DB-BD31-4B8C-83A1-F6EECF244321}">
                <p14:modId xmlns:p14="http://schemas.microsoft.com/office/powerpoint/2010/main" val="1617298095"/>
              </p:ext>
            </p:extLst>
          </p:nvPr>
        </p:nvGraphicFramePr>
        <p:xfrm>
          <a:off x="544575" y="3637894"/>
          <a:ext cx="8099625" cy="2656090"/>
        </p:xfrm>
        <a:graphic>
          <a:graphicData uri="http://schemas.openxmlformats.org/drawingml/2006/table">
            <a:tbl>
              <a:tblPr>
                <a:noFill/>
                <a:tableStyleId>{8E4F5C8C-AB13-4C69-BFE1-02BC68D2FAF2}</a:tableStyleId>
              </a:tblPr>
              <a:tblGrid>
                <a:gridCol w="1116250">
                  <a:extLst>
                    <a:ext uri="{9D8B030D-6E8A-4147-A177-3AD203B41FA5}">
                      <a16:colId xmlns:a16="http://schemas.microsoft.com/office/drawing/2014/main" val="20000"/>
                    </a:ext>
                  </a:extLst>
                </a:gridCol>
                <a:gridCol w="997625">
                  <a:extLst>
                    <a:ext uri="{9D8B030D-6E8A-4147-A177-3AD203B41FA5}">
                      <a16:colId xmlns:a16="http://schemas.microsoft.com/office/drawing/2014/main" val="20001"/>
                    </a:ext>
                  </a:extLst>
                </a:gridCol>
                <a:gridCol w="997625">
                  <a:extLst>
                    <a:ext uri="{9D8B030D-6E8A-4147-A177-3AD203B41FA5}">
                      <a16:colId xmlns:a16="http://schemas.microsoft.com/office/drawing/2014/main" val="20002"/>
                    </a:ext>
                  </a:extLst>
                </a:gridCol>
                <a:gridCol w="997625">
                  <a:extLst>
                    <a:ext uri="{9D8B030D-6E8A-4147-A177-3AD203B41FA5}">
                      <a16:colId xmlns:a16="http://schemas.microsoft.com/office/drawing/2014/main" val="20003"/>
                    </a:ext>
                  </a:extLst>
                </a:gridCol>
                <a:gridCol w="997625">
                  <a:extLst>
                    <a:ext uri="{9D8B030D-6E8A-4147-A177-3AD203B41FA5}">
                      <a16:colId xmlns:a16="http://schemas.microsoft.com/office/drawing/2014/main" val="20004"/>
                    </a:ext>
                  </a:extLst>
                </a:gridCol>
                <a:gridCol w="997625">
                  <a:extLst>
                    <a:ext uri="{9D8B030D-6E8A-4147-A177-3AD203B41FA5}">
                      <a16:colId xmlns:a16="http://schemas.microsoft.com/office/drawing/2014/main" val="20005"/>
                    </a:ext>
                  </a:extLst>
                </a:gridCol>
                <a:gridCol w="997625">
                  <a:extLst>
                    <a:ext uri="{9D8B030D-6E8A-4147-A177-3AD203B41FA5}">
                      <a16:colId xmlns:a16="http://schemas.microsoft.com/office/drawing/2014/main" val="20006"/>
                    </a:ext>
                  </a:extLst>
                </a:gridCol>
                <a:gridCol w="997625">
                  <a:extLst>
                    <a:ext uri="{9D8B030D-6E8A-4147-A177-3AD203B41FA5}">
                      <a16:colId xmlns:a16="http://schemas.microsoft.com/office/drawing/2014/main" val="20007"/>
                    </a:ext>
                  </a:extLst>
                </a:gridCol>
              </a:tblGrid>
              <a:tr h="461675">
                <a:tc rowSpan="2">
                  <a:txBody>
                    <a:bodyPr/>
                    <a:lstStyle/>
                    <a:p>
                      <a:pPr marL="0" lvl="0" indent="0" algn="ctr" rtl="0">
                        <a:spcBef>
                          <a:spcPts val="0"/>
                        </a:spcBef>
                        <a:spcAft>
                          <a:spcPts val="0"/>
                        </a:spcAft>
                        <a:buNone/>
                      </a:pPr>
                      <a:r>
                        <a:rPr lang="en-US" b="1">
                          <a:latin typeface="Avenir"/>
                          <a:ea typeface="Avenir"/>
                          <a:cs typeface="Avenir"/>
                          <a:sym typeface="Avenir"/>
                        </a:rPr>
                        <a:t>Dataset</a:t>
                      </a:r>
                      <a:endParaRPr b="1">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rowSpan="2">
                  <a:txBody>
                    <a:bodyPr/>
                    <a:lstStyle/>
                    <a:p>
                      <a:pPr marL="0" lvl="0" indent="0" algn="ctr" rtl="0">
                        <a:spcBef>
                          <a:spcPts val="0"/>
                        </a:spcBef>
                        <a:spcAft>
                          <a:spcPts val="0"/>
                        </a:spcAft>
                        <a:buNone/>
                      </a:pPr>
                      <a:r>
                        <a:rPr lang="en-US" b="1">
                          <a:latin typeface="Avenir"/>
                          <a:ea typeface="Avenir"/>
                          <a:cs typeface="Avenir"/>
                          <a:sym typeface="Avenir"/>
                        </a:rPr>
                        <a:t>Language</a:t>
                      </a:r>
                      <a:endParaRPr b="1">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gridSpan="2">
                  <a:txBody>
                    <a:bodyPr/>
                    <a:lstStyle/>
                    <a:p>
                      <a:pPr marL="0" lvl="0" indent="0" algn="ctr" rtl="0">
                        <a:spcBef>
                          <a:spcPts val="0"/>
                        </a:spcBef>
                        <a:spcAft>
                          <a:spcPts val="0"/>
                        </a:spcAft>
                        <a:buNone/>
                      </a:pPr>
                      <a:r>
                        <a:rPr lang="en-US" b="1">
                          <a:latin typeface="Avenir"/>
                          <a:ea typeface="Avenir"/>
                          <a:cs typeface="Avenir"/>
                          <a:sym typeface="Avenir"/>
                        </a:rPr>
                        <a:t>Color</a:t>
                      </a:r>
                      <a:endParaRPr b="1">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hMerge="1">
                  <a:txBody>
                    <a:bodyPr/>
                    <a:lstStyle/>
                    <a:p>
                      <a:endParaRPr lang="en-US"/>
                    </a:p>
                  </a:txBody>
                  <a:tcPr/>
                </a:tc>
                <a:tc gridSpan="2">
                  <a:txBody>
                    <a:bodyPr/>
                    <a:lstStyle/>
                    <a:p>
                      <a:pPr marL="0" lvl="0" indent="0" algn="ctr" rtl="0">
                        <a:spcBef>
                          <a:spcPts val="0"/>
                        </a:spcBef>
                        <a:spcAft>
                          <a:spcPts val="0"/>
                        </a:spcAft>
                        <a:buNone/>
                      </a:pPr>
                      <a:r>
                        <a:rPr lang="en-US" b="1">
                          <a:latin typeface="Avenir"/>
                          <a:ea typeface="Avenir"/>
                          <a:cs typeface="Avenir"/>
                          <a:sym typeface="Avenir"/>
                        </a:rPr>
                        <a:t>Shape</a:t>
                      </a:r>
                      <a:endParaRPr b="1">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hMerge="1">
                  <a:txBody>
                    <a:bodyPr/>
                    <a:lstStyle/>
                    <a:p>
                      <a:endParaRPr lang="en-US"/>
                    </a:p>
                  </a:txBody>
                  <a:tcPr/>
                </a:tc>
                <a:tc gridSpan="2">
                  <a:txBody>
                    <a:bodyPr/>
                    <a:lstStyle/>
                    <a:p>
                      <a:pPr marL="0" lvl="0" indent="0" algn="ctr" rtl="0">
                        <a:spcBef>
                          <a:spcPts val="0"/>
                        </a:spcBef>
                        <a:spcAft>
                          <a:spcPts val="0"/>
                        </a:spcAft>
                        <a:buNone/>
                      </a:pPr>
                      <a:r>
                        <a:rPr lang="en-US" b="1">
                          <a:latin typeface="Avenir"/>
                          <a:ea typeface="Avenir"/>
                          <a:cs typeface="Avenir"/>
                          <a:sym typeface="Avenir"/>
                        </a:rPr>
                        <a:t>Object</a:t>
                      </a:r>
                      <a:endParaRPr b="1">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396200">
                <a:tc vMerge="1">
                  <a:txBody>
                    <a:bodyPr/>
                    <a:lstStyle/>
                    <a:p>
                      <a:endParaRPr lang="en-US"/>
                    </a:p>
                  </a:txBody>
                  <a:tcPr/>
                </a:tc>
                <a:tc vMerge="1">
                  <a:txBody>
                    <a:bodyPr/>
                    <a:lstStyle/>
                    <a:p>
                      <a:endParaRPr lang="en-US"/>
                    </a:p>
                  </a:txBody>
                  <a:tcPr/>
                </a:tc>
                <a:tc>
                  <a:txBody>
                    <a:bodyPr/>
                    <a:lstStyle/>
                    <a:p>
                      <a:pPr marL="0" lvl="0" indent="0" algn="ctr" rtl="0">
                        <a:spcBef>
                          <a:spcPts val="0"/>
                        </a:spcBef>
                        <a:spcAft>
                          <a:spcPts val="0"/>
                        </a:spcAft>
                        <a:buNone/>
                      </a:pPr>
                      <a:r>
                        <a:rPr lang="en-US" b="1">
                          <a:latin typeface="Avenir"/>
                          <a:ea typeface="Avenir"/>
                          <a:cs typeface="Avenir"/>
                          <a:sym typeface="Avenir"/>
                        </a:rPr>
                        <a:t>Yes</a:t>
                      </a:r>
                      <a:endParaRPr b="1">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Avenir"/>
                          <a:ea typeface="Avenir"/>
                          <a:cs typeface="Avenir"/>
                          <a:sym typeface="Avenir"/>
                        </a:rPr>
                        <a:t>No</a:t>
                      </a:r>
                      <a:endParaRPr b="1">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Avenir"/>
                          <a:ea typeface="Avenir"/>
                          <a:cs typeface="Avenir"/>
                          <a:sym typeface="Avenir"/>
                        </a:rPr>
                        <a:t>Yes</a:t>
                      </a:r>
                      <a:endParaRPr b="1">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Avenir"/>
                          <a:ea typeface="Avenir"/>
                          <a:cs typeface="Avenir"/>
                          <a:sym typeface="Avenir"/>
                        </a:rPr>
                        <a:t>No</a:t>
                      </a:r>
                      <a:endParaRPr b="1">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Avenir"/>
                          <a:ea typeface="Avenir"/>
                          <a:cs typeface="Avenir"/>
                          <a:sym typeface="Avenir"/>
                        </a:rPr>
                        <a:t>Yes</a:t>
                      </a:r>
                      <a:endParaRPr b="1">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Avenir"/>
                          <a:ea typeface="Avenir"/>
                          <a:cs typeface="Avenir"/>
                          <a:sym typeface="Avenir"/>
                        </a:rPr>
                        <a:t>No</a:t>
                      </a:r>
                      <a:endParaRPr b="1">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96200">
                <a:tc rowSpan="3">
                  <a:txBody>
                    <a:bodyPr/>
                    <a:lstStyle/>
                    <a:p>
                      <a:pPr marL="0" lvl="0" indent="0" algn="ctr" rtl="0">
                        <a:spcBef>
                          <a:spcPts val="0"/>
                        </a:spcBef>
                        <a:spcAft>
                          <a:spcPts val="0"/>
                        </a:spcAft>
                        <a:buNone/>
                      </a:pPr>
                      <a:r>
                        <a:rPr lang="en-US" b="1">
                          <a:solidFill>
                            <a:schemeClr val="dk1"/>
                          </a:solidFill>
                          <a:latin typeface="Avenir"/>
                          <a:ea typeface="Avenir"/>
                          <a:cs typeface="Avenir"/>
                          <a:sym typeface="Avenir"/>
                        </a:rPr>
                        <a:t>UMBC</a:t>
                      </a:r>
                      <a:endParaRPr b="1">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Avenir"/>
                          <a:ea typeface="Avenir"/>
                          <a:cs typeface="Avenir"/>
                          <a:sym typeface="Avenir"/>
                        </a:rPr>
                        <a:t>English</a:t>
                      </a:r>
                      <a:endParaRPr b="1">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latin typeface="Avenir"/>
                          <a:ea typeface="Avenir"/>
                          <a:cs typeface="Avenir"/>
                          <a:sym typeface="Avenir"/>
                        </a:rPr>
                        <a:t>0.7099</a:t>
                      </a:r>
                      <a:endParaRPr>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latin typeface="Avenir"/>
                          <a:ea typeface="Avenir"/>
                          <a:cs typeface="Avenir"/>
                          <a:sym typeface="Avenir"/>
                        </a:rPr>
                        <a:t>1.4247</a:t>
                      </a:r>
                      <a:endParaRPr>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latin typeface="Avenir"/>
                          <a:ea typeface="Avenir"/>
                          <a:cs typeface="Avenir"/>
                          <a:sym typeface="Avenir"/>
                        </a:rPr>
                        <a:t>1.1967</a:t>
                      </a:r>
                      <a:endParaRPr>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latin typeface="Avenir"/>
                          <a:ea typeface="Avenir"/>
                          <a:cs typeface="Avenir"/>
                          <a:sym typeface="Avenir"/>
                        </a:rPr>
                        <a:t>1.1830</a:t>
                      </a:r>
                      <a:endParaRPr>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latin typeface="Avenir"/>
                          <a:ea typeface="Avenir"/>
                          <a:cs typeface="Avenir"/>
                          <a:sym typeface="Avenir"/>
                        </a:rPr>
                        <a:t>1.6724</a:t>
                      </a:r>
                      <a:endParaRPr>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latin typeface="Avenir"/>
                          <a:ea typeface="Avenir"/>
                          <a:cs typeface="Avenir"/>
                          <a:sym typeface="Avenir"/>
                        </a:rPr>
                        <a:t>0.9467</a:t>
                      </a:r>
                      <a:endParaRPr>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96200">
                <a:tc vMerge="1">
                  <a:txBody>
                    <a:bodyPr/>
                    <a:lstStyle/>
                    <a:p>
                      <a:endParaRPr lang="en-US"/>
                    </a:p>
                  </a:txBody>
                  <a:tcPr/>
                </a:tc>
                <a:tc>
                  <a:txBody>
                    <a:bodyPr/>
                    <a:lstStyle/>
                    <a:p>
                      <a:pPr marL="0" lvl="0" indent="0" algn="ctr" rtl="0">
                        <a:spcBef>
                          <a:spcPts val="0"/>
                        </a:spcBef>
                        <a:spcAft>
                          <a:spcPts val="0"/>
                        </a:spcAft>
                        <a:buNone/>
                      </a:pPr>
                      <a:r>
                        <a:rPr lang="en-US" b="1">
                          <a:latin typeface="Avenir"/>
                          <a:ea typeface="Avenir"/>
                          <a:cs typeface="Avenir"/>
                          <a:sym typeface="Avenir"/>
                        </a:rPr>
                        <a:t>Spanish</a:t>
                      </a:r>
                      <a:endParaRPr b="1">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latin typeface="Avenir"/>
                          <a:ea typeface="Avenir"/>
                          <a:cs typeface="Avenir"/>
                          <a:sym typeface="Avenir"/>
                        </a:rPr>
                        <a:t>1.1667</a:t>
                      </a:r>
                      <a:endParaRPr>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latin typeface="Avenir"/>
                          <a:ea typeface="Avenir"/>
                          <a:cs typeface="Avenir"/>
                          <a:sym typeface="Avenir"/>
                        </a:rPr>
                        <a:t>2.2269</a:t>
                      </a:r>
                      <a:endParaRPr>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latin typeface="Avenir"/>
                          <a:ea typeface="Avenir"/>
                          <a:cs typeface="Avenir"/>
                          <a:sym typeface="Avenir"/>
                        </a:rPr>
                        <a:t>2.0730</a:t>
                      </a:r>
                      <a:endParaRPr>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latin typeface="Avenir"/>
                          <a:ea typeface="Avenir"/>
                          <a:cs typeface="Avenir"/>
                          <a:sym typeface="Avenir"/>
                        </a:rPr>
                        <a:t>1.7751</a:t>
                      </a:r>
                      <a:endParaRPr>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latin typeface="Avenir"/>
                          <a:ea typeface="Avenir"/>
                          <a:cs typeface="Avenir"/>
                          <a:sym typeface="Avenir"/>
                        </a:rPr>
                        <a:t>2.3808</a:t>
                      </a:r>
                      <a:endParaRPr>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latin typeface="Avenir"/>
                          <a:ea typeface="Avenir"/>
                          <a:cs typeface="Avenir"/>
                          <a:sym typeface="Avenir"/>
                        </a:rPr>
                        <a:t>1.6259</a:t>
                      </a:r>
                      <a:endParaRPr>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96200">
                <a:tc vMerge="1">
                  <a:txBody>
                    <a:bodyPr/>
                    <a:lstStyle/>
                    <a:p>
                      <a:endParaRPr lang="en-US"/>
                    </a:p>
                  </a:txBody>
                  <a:tcPr/>
                </a:tc>
                <a:tc>
                  <a:txBody>
                    <a:bodyPr/>
                    <a:lstStyle/>
                    <a:p>
                      <a:pPr marL="0" lvl="0" indent="0" algn="ctr" rtl="0">
                        <a:spcBef>
                          <a:spcPts val="0"/>
                        </a:spcBef>
                        <a:spcAft>
                          <a:spcPts val="0"/>
                        </a:spcAft>
                        <a:buNone/>
                      </a:pPr>
                      <a:r>
                        <a:rPr lang="en-US" b="1">
                          <a:latin typeface="Avenir"/>
                          <a:ea typeface="Avenir"/>
                          <a:cs typeface="Avenir"/>
                          <a:sym typeface="Avenir"/>
                        </a:rPr>
                        <a:t>Hindi</a:t>
                      </a:r>
                      <a:endParaRPr b="1">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latin typeface="Avenir"/>
                          <a:ea typeface="Avenir"/>
                          <a:cs typeface="Avenir"/>
                          <a:sym typeface="Avenir"/>
                        </a:rPr>
                        <a:t>1.0855</a:t>
                      </a:r>
                      <a:endParaRPr>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latin typeface="Avenir"/>
                          <a:ea typeface="Avenir"/>
                          <a:cs typeface="Avenir"/>
                          <a:sym typeface="Avenir"/>
                        </a:rPr>
                        <a:t>1.6095</a:t>
                      </a:r>
                      <a:endParaRPr>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latin typeface="Avenir"/>
                          <a:ea typeface="Avenir"/>
                          <a:cs typeface="Avenir"/>
                          <a:sym typeface="Avenir"/>
                        </a:rPr>
                        <a:t>0.9460</a:t>
                      </a:r>
                      <a:endParaRPr>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latin typeface="Avenir"/>
                          <a:ea typeface="Avenir"/>
                          <a:cs typeface="Avenir"/>
                          <a:sym typeface="Avenir"/>
                        </a:rPr>
                        <a:t>1.6778</a:t>
                      </a:r>
                      <a:endParaRPr>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latin typeface="Avenir"/>
                          <a:ea typeface="Avenir"/>
                          <a:cs typeface="Avenir"/>
                          <a:sym typeface="Avenir"/>
                        </a:rPr>
                        <a:t>2.2731</a:t>
                      </a:r>
                      <a:endParaRPr>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latin typeface="Avenir"/>
                          <a:ea typeface="Avenir"/>
                          <a:cs typeface="Avenir"/>
                          <a:sym typeface="Avenir"/>
                        </a:rPr>
                        <a:t>1.0285</a:t>
                      </a:r>
                      <a:endParaRPr>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609575">
                <a:tc>
                  <a:txBody>
                    <a:bodyPr/>
                    <a:lstStyle/>
                    <a:p>
                      <a:pPr marL="0" lvl="0" indent="0" algn="ctr" rtl="0">
                        <a:spcBef>
                          <a:spcPts val="0"/>
                        </a:spcBef>
                        <a:spcAft>
                          <a:spcPts val="0"/>
                        </a:spcAft>
                        <a:buClr>
                          <a:schemeClr val="dk1"/>
                        </a:buClr>
                        <a:buSzPts val="1100"/>
                        <a:buFont typeface="Arial"/>
                        <a:buNone/>
                      </a:pPr>
                      <a:r>
                        <a:rPr lang="en-US" b="1">
                          <a:solidFill>
                            <a:schemeClr val="dk1"/>
                          </a:solidFill>
                          <a:latin typeface="Avenir"/>
                          <a:ea typeface="Avenir"/>
                          <a:cs typeface="Avenir"/>
                          <a:sym typeface="Avenir"/>
                        </a:rPr>
                        <a:t>UW RGBD+</a:t>
                      </a:r>
                      <a:endParaRPr b="1">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Avenir"/>
                          <a:ea typeface="Avenir"/>
                          <a:cs typeface="Avenir"/>
                          <a:sym typeface="Avenir"/>
                        </a:rPr>
                        <a:t>English</a:t>
                      </a:r>
                      <a:endParaRPr b="1">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latin typeface="Avenir"/>
                          <a:ea typeface="Avenir"/>
                          <a:cs typeface="Avenir"/>
                          <a:sym typeface="Avenir"/>
                        </a:rPr>
                        <a:t>0.3854</a:t>
                      </a:r>
                      <a:endParaRPr>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latin typeface="Avenir"/>
                          <a:ea typeface="Avenir"/>
                          <a:cs typeface="Avenir"/>
                          <a:sym typeface="Avenir"/>
                        </a:rPr>
                        <a:t>0.5826</a:t>
                      </a:r>
                      <a:endParaRPr>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latin typeface="Avenir"/>
                          <a:ea typeface="Avenir"/>
                          <a:cs typeface="Avenir"/>
                          <a:sym typeface="Avenir"/>
                        </a:rPr>
                        <a:t>0.0042</a:t>
                      </a:r>
                      <a:endParaRPr>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latin typeface="Avenir"/>
                          <a:ea typeface="Avenir"/>
                          <a:cs typeface="Avenir"/>
                          <a:sym typeface="Avenir"/>
                        </a:rPr>
                        <a:t>0.71003</a:t>
                      </a:r>
                      <a:endParaRPr>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latin typeface="Avenir"/>
                          <a:ea typeface="Avenir"/>
                          <a:cs typeface="Avenir"/>
                          <a:sym typeface="Avenir"/>
                        </a:rPr>
                        <a:t>1.0280</a:t>
                      </a:r>
                      <a:endParaRPr>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dirty="0">
                          <a:latin typeface="Avenir"/>
                          <a:ea typeface="Avenir"/>
                          <a:cs typeface="Avenir"/>
                          <a:sym typeface="Avenir"/>
                        </a:rPr>
                        <a:t>0.2177</a:t>
                      </a:r>
                      <a:endParaRPr dirty="0">
                        <a:latin typeface="Avenir"/>
                        <a:ea typeface="Avenir"/>
                        <a:cs typeface="Avenir"/>
                        <a:sym typeface="Aveni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17"/>
          <p:cNvSpPr/>
          <p:nvPr/>
        </p:nvSpPr>
        <p:spPr>
          <a:xfrm>
            <a:off x="7696200" y="76200"/>
            <a:ext cx="1371600" cy="1219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p:txBody>
      </p:sp>
      <p:sp>
        <p:nvSpPr>
          <p:cNvPr id="273" name="Google Shape;273;p17"/>
          <p:cNvSpPr txBox="1">
            <a:spLocks noGrp="1"/>
          </p:cNvSpPr>
          <p:nvPr>
            <p:ph type="title"/>
          </p:nvPr>
        </p:nvSpPr>
        <p:spPr>
          <a:xfrm>
            <a:off x="304800" y="260350"/>
            <a:ext cx="8915400" cy="8826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r>
              <a:rPr lang="en-US"/>
              <a:t>Visual Complexity Measures</a:t>
            </a:r>
            <a:endParaRPr/>
          </a:p>
        </p:txBody>
      </p:sp>
      <p:sp>
        <p:nvSpPr>
          <p:cNvPr id="274" name="Google Shape;274;p17"/>
          <p:cNvSpPr txBox="1">
            <a:spLocks noGrp="1"/>
          </p:cNvSpPr>
          <p:nvPr>
            <p:ph type="body" idx="1"/>
          </p:nvPr>
        </p:nvSpPr>
        <p:spPr>
          <a:xfrm>
            <a:off x="533400" y="4858125"/>
            <a:ext cx="8610600" cy="14664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2000"/>
              </a:spcBef>
              <a:spcAft>
                <a:spcPts val="0"/>
              </a:spcAft>
              <a:buSzPts val="1260"/>
              <a:buNone/>
            </a:pPr>
            <a:r>
              <a:rPr lang="en-US" sz="2400">
                <a:latin typeface="Avenir"/>
                <a:ea typeface="Avenir"/>
                <a:cs typeface="Avenir"/>
                <a:sym typeface="Avenir"/>
              </a:rPr>
              <a:t>Lower standard deviation → Visual color consistency</a:t>
            </a:r>
            <a:endParaRPr sz="2400">
              <a:latin typeface="Avenir"/>
              <a:ea typeface="Avenir"/>
              <a:cs typeface="Avenir"/>
              <a:sym typeface="Avenir"/>
            </a:endParaRPr>
          </a:p>
          <a:p>
            <a:pPr marL="0" lvl="0" indent="0" algn="l" rtl="0">
              <a:lnSpc>
                <a:spcPct val="150000"/>
              </a:lnSpc>
              <a:spcBef>
                <a:spcPts val="2000"/>
              </a:spcBef>
              <a:spcAft>
                <a:spcPts val="0"/>
              </a:spcAft>
              <a:buSzPts val="1260"/>
              <a:buNone/>
            </a:pPr>
            <a:r>
              <a:rPr lang="en-US" sz="2400">
                <a:latin typeface="Avenir"/>
                <a:ea typeface="Avenir"/>
                <a:cs typeface="Avenir"/>
                <a:sym typeface="Avenir"/>
              </a:rPr>
              <a:t>High compression error → highly varied and complex features</a:t>
            </a:r>
            <a:endParaRPr sz="2400">
              <a:latin typeface="Avenir"/>
              <a:ea typeface="Avenir"/>
              <a:cs typeface="Avenir"/>
              <a:sym typeface="Avenir"/>
            </a:endParaRPr>
          </a:p>
          <a:p>
            <a:pPr marL="0" lvl="0" indent="0" algn="l" rtl="0">
              <a:lnSpc>
                <a:spcPct val="150000"/>
              </a:lnSpc>
              <a:spcBef>
                <a:spcPts val="2000"/>
              </a:spcBef>
              <a:spcAft>
                <a:spcPts val="0"/>
              </a:spcAft>
              <a:buSzPts val="1260"/>
              <a:buNone/>
            </a:pPr>
            <a:endParaRPr sz="2400">
              <a:latin typeface="Avenir"/>
              <a:ea typeface="Avenir"/>
              <a:cs typeface="Avenir"/>
              <a:sym typeface="Avenir"/>
            </a:endParaRPr>
          </a:p>
        </p:txBody>
      </p:sp>
      <p:pic>
        <p:nvPicPr>
          <p:cNvPr id="275" name="Google Shape;275;p17"/>
          <p:cNvPicPr preferRelativeResize="0"/>
          <p:nvPr/>
        </p:nvPicPr>
        <p:blipFill>
          <a:blip r:embed="rId3">
            <a:alphaModFix/>
          </a:blip>
          <a:stretch>
            <a:fillRect/>
          </a:stretch>
        </p:blipFill>
        <p:spPr>
          <a:xfrm>
            <a:off x="1372225" y="1142975"/>
            <a:ext cx="6399548" cy="3486525"/>
          </a:xfrm>
          <a:prstGeom prst="rect">
            <a:avLst/>
          </a:prstGeom>
          <a:noFill/>
          <a:ln>
            <a:noFill/>
          </a:ln>
        </p:spPr>
      </p:pic>
      <p:sp>
        <p:nvSpPr>
          <p:cNvPr id="276" name="Google Shape;276;p17"/>
          <p:cNvSpPr txBox="1"/>
          <p:nvPr/>
        </p:nvSpPr>
        <p:spPr>
          <a:xfrm>
            <a:off x="2225450" y="4572000"/>
            <a:ext cx="2664600" cy="400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900" b="1">
                <a:latin typeface="Avenir"/>
                <a:ea typeface="Avenir"/>
                <a:cs typeface="Avenir"/>
                <a:sym typeface="Avenir"/>
              </a:rPr>
              <a:t>Standard Deviation</a:t>
            </a:r>
            <a:endParaRPr sz="1900" b="1">
              <a:latin typeface="Avenir"/>
              <a:ea typeface="Avenir"/>
              <a:cs typeface="Avenir"/>
              <a:sym typeface="Avenir"/>
            </a:endParaRPr>
          </a:p>
        </p:txBody>
      </p:sp>
      <p:sp>
        <p:nvSpPr>
          <p:cNvPr id="277" name="Google Shape;277;p17"/>
          <p:cNvSpPr txBox="1"/>
          <p:nvPr/>
        </p:nvSpPr>
        <p:spPr>
          <a:xfrm>
            <a:off x="4968650" y="4572000"/>
            <a:ext cx="2664600" cy="400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900" b="1">
                <a:latin typeface="Avenir"/>
                <a:ea typeface="Avenir"/>
                <a:cs typeface="Avenir"/>
                <a:sym typeface="Avenir"/>
              </a:rPr>
              <a:t>Compression Error</a:t>
            </a:r>
            <a:endParaRPr sz="1900" b="1">
              <a:latin typeface="Avenir"/>
              <a:ea typeface="Avenir"/>
              <a:cs typeface="Avenir"/>
              <a:sym typeface="Aveni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8"/>
          <p:cNvSpPr txBox="1">
            <a:spLocks noGrp="1"/>
          </p:cNvSpPr>
          <p:nvPr>
            <p:ph type="title"/>
          </p:nvPr>
        </p:nvSpPr>
        <p:spPr>
          <a:xfrm>
            <a:off x="304800" y="260350"/>
            <a:ext cx="8915400" cy="8826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r>
              <a:rPr lang="en-US"/>
              <a:t>Summary</a:t>
            </a:r>
            <a:endParaRPr/>
          </a:p>
        </p:txBody>
      </p:sp>
      <p:sp>
        <p:nvSpPr>
          <p:cNvPr id="284" name="Google Shape;284;p18"/>
          <p:cNvSpPr txBox="1">
            <a:spLocks noGrp="1"/>
          </p:cNvSpPr>
          <p:nvPr>
            <p:ph type="body" idx="1"/>
          </p:nvPr>
        </p:nvSpPr>
        <p:spPr>
          <a:xfrm>
            <a:off x="228600" y="1447800"/>
            <a:ext cx="8610600" cy="5105400"/>
          </a:xfrm>
          <a:prstGeom prst="rect">
            <a:avLst/>
          </a:prstGeom>
        </p:spPr>
        <p:txBody>
          <a:bodyPr spcFirstLastPara="1" wrap="square" lIns="91425" tIns="45700" rIns="91425" bIns="45700" anchor="t" anchorCtr="0">
            <a:noAutofit/>
          </a:bodyPr>
          <a:lstStyle/>
          <a:p>
            <a:pPr marL="457200" lvl="0" indent="-302260" algn="l" rtl="0">
              <a:lnSpc>
                <a:spcPct val="100000"/>
              </a:lnSpc>
              <a:spcBef>
                <a:spcPts val="2000"/>
              </a:spcBef>
              <a:spcAft>
                <a:spcPts val="0"/>
              </a:spcAft>
              <a:buClr>
                <a:schemeClr val="dk1"/>
              </a:buClr>
              <a:buSzPts val="1160"/>
              <a:buChar char="■"/>
            </a:pPr>
            <a:r>
              <a:rPr lang="en-US"/>
              <a:t>Automated analysis of multilingual grounded language data</a:t>
            </a:r>
            <a:endParaRPr/>
          </a:p>
          <a:p>
            <a:pPr marL="457200" lvl="0" indent="-302260" algn="l" rtl="0">
              <a:lnSpc>
                <a:spcPct val="100000"/>
              </a:lnSpc>
              <a:spcBef>
                <a:spcPts val="1000"/>
              </a:spcBef>
              <a:spcAft>
                <a:spcPts val="0"/>
              </a:spcAft>
              <a:buClr>
                <a:schemeClr val="dk1"/>
              </a:buClr>
              <a:buSzPts val="1160"/>
              <a:buChar char="■"/>
            </a:pPr>
            <a:r>
              <a:rPr lang="en-US"/>
              <a:t>Statistical measures for estimating intricacies</a:t>
            </a:r>
            <a:endParaRPr/>
          </a:p>
          <a:p>
            <a:pPr marL="457200" lvl="0" indent="-302260" algn="l" rtl="0">
              <a:lnSpc>
                <a:spcPct val="100000"/>
              </a:lnSpc>
              <a:spcBef>
                <a:spcPts val="1000"/>
              </a:spcBef>
              <a:spcAft>
                <a:spcPts val="0"/>
              </a:spcAft>
              <a:buClr>
                <a:schemeClr val="dk1"/>
              </a:buClr>
              <a:buSzPts val="1160"/>
              <a:buChar char="■"/>
            </a:pPr>
            <a:r>
              <a:rPr lang="en-US"/>
              <a:t>Additional tools for analyzing and understanding their data and underlying learning problem</a:t>
            </a:r>
            <a:endParaRPr/>
          </a:p>
          <a:p>
            <a:pPr marL="457200" lvl="0" indent="-302260" algn="l" rtl="0">
              <a:lnSpc>
                <a:spcPct val="100000"/>
              </a:lnSpc>
              <a:spcBef>
                <a:spcPts val="1000"/>
              </a:spcBef>
              <a:spcAft>
                <a:spcPts val="0"/>
              </a:spcAft>
              <a:buClr>
                <a:schemeClr val="dk1"/>
              </a:buClr>
              <a:buSzPts val="1160"/>
              <a:buChar char="■"/>
            </a:pPr>
            <a:r>
              <a:rPr lang="en-US"/>
              <a:t>Improved design decisions</a:t>
            </a:r>
            <a:endParaRPr/>
          </a:p>
          <a:p>
            <a:pPr marL="914400" lvl="1" indent="-302260" algn="l" rtl="0">
              <a:lnSpc>
                <a:spcPct val="100000"/>
              </a:lnSpc>
              <a:spcBef>
                <a:spcPts val="1000"/>
              </a:spcBef>
              <a:spcAft>
                <a:spcPts val="0"/>
              </a:spcAft>
              <a:buClr>
                <a:schemeClr val="dk1"/>
              </a:buClr>
              <a:buSzPts val="1160"/>
              <a:buChar char="■"/>
            </a:pPr>
            <a:r>
              <a:rPr lang="en-US"/>
              <a:t>Appropriate feature selection</a:t>
            </a:r>
            <a:endParaRPr/>
          </a:p>
          <a:p>
            <a:pPr marL="914400" lvl="1" indent="-302260" algn="l" rtl="0">
              <a:lnSpc>
                <a:spcPct val="100000"/>
              </a:lnSpc>
              <a:spcBef>
                <a:spcPts val="1000"/>
              </a:spcBef>
              <a:spcAft>
                <a:spcPts val="1000"/>
              </a:spcAft>
              <a:buClr>
                <a:schemeClr val="dk1"/>
              </a:buClr>
              <a:buSzPts val="1160"/>
              <a:buChar char="■"/>
            </a:pPr>
            <a:r>
              <a:rPr lang="en-US"/>
              <a:t>Selection of classification model</a:t>
            </a:r>
            <a:endParaRPr/>
          </a:p>
        </p:txBody>
      </p:sp>
    </p:spTree>
  </p:cSld>
  <p:clrMapOvr>
    <a:masterClrMapping/>
  </p:clrMapOvr>
</p:sld>
</file>

<file path=ppt/theme/theme1.xml><?xml version="1.0" encoding="utf-8"?>
<a:theme xmlns:a="http://schemas.openxmlformats.org/drawingml/2006/main" name="UMBC-clean">
  <a:themeElements>
    <a:clrScheme name="Breeze">
      <a:dk1>
        <a:srgbClr val="000000"/>
      </a:dk1>
      <a:lt1>
        <a:srgbClr val="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965</Words>
  <Application>Microsoft Macintosh PowerPoint</Application>
  <PresentationFormat>On-screen Show (4:3)</PresentationFormat>
  <Paragraphs>215</Paragraphs>
  <Slides>19</Slides>
  <Notes>19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19</vt:i4>
      </vt:variant>
    </vt:vector>
  </HeadingPairs>
  <TitlesOfParts>
    <vt:vector size="29" baseType="lpstr">
      <vt:lpstr>Montserrat</vt:lpstr>
      <vt:lpstr>Times New Roman</vt:lpstr>
      <vt:lpstr>Calibri</vt:lpstr>
      <vt:lpstr>Arial</vt:lpstr>
      <vt:lpstr>Avenir</vt:lpstr>
      <vt:lpstr>Bell MT</vt:lpstr>
      <vt:lpstr>Noto Sans Symbols</vt:lpstr>
      <vt:lpstr>Source Sans Pro</vt:lpstr>
      <vt:lpstr>Gill Sans</vt:lpstr>
      <vt:lpstr>UMBC-clean</vt:lpstr>
      <vt:lpstr> Measuring Perceptual and Linguistic Complexity in Multilingual  Grounded Language Data</vt:lpstr>
      <vt:lpstr>PowerPoint Presentation</vt:lpstr>
      <vt:lpstr>PowerPoint Presentation</vt:lpstr>
      <vt:lpstr>Visual and linguistic complexity</vt:lpstr>
      <vt:lpstr>Robotic Language Acquisition</vt:lpstr>
      <vt:lpstr>Prior Research</vt:lpstr>
      <vt:lpstr>Visual complexity?</vt:lpstr>
      <vt:lpstr>Linguistic Complexity?</vt:lpstr>
      <vt:lpstr>Contributions</vt:lpstr>
      <vt:lpstr>Data Corpora</vt:lpstr>
      <vt:lpstr>Learning Tasks &amp; Intuitions</vt:lpstr>
      <vt:lpstr>Approach</vt:lpstr>
      <vt:lpstr>Linguistic Complexity</vt:lpstr>
      <vt:lpstr>Visual Complexity</vt:lpstr>
      <vt:lpstr>Analysis &amp; Intuitions</vt:lpstr>
      <vt:lpstr>Lexical Complexity Measures</vt:lpstr>
      <vt:lpstr>Avg. Lang. Complexity</vt:lpstr>
      <vt:lpstr>Visual Complexity Measures</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Measuring Perceptual and Linguistic Complexity in Multilingual  Grounded Language Data</dc:title>
  <dc:creator>cam</dc:creator>
  <cp:lastModifiedBy>Nisha Pillai</cp:lastModifiedBy>
  <cp:revision>1</cp:revision>
  <dcterms:created xsi:type="dcterms:W3CDTF">2012-03-28T23:24:51Z</dcterms:created>
  <dcterms:modified xsi:type="dcterms:W3CDTF">2021-07-27T20:49:32Z</dcterms:modified>
</cp:coreProperties>
</file>