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61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EDBF2"/>
    <a:srgbClr val="CBDDF2"/>
    <a:srgbClr val="B3C6E7"/>
    <a:srgbClr val="00B200"/>
    <a:srgbClr val="A8BFE2"/>
    <a:srgbClr val="98ADCC"/>
    <a:srgbClr val="A10000"/>
    <a:srgbClr val="F3E3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86"/>
  </p:normalViewPr>
  <p:slideViewPr>
    <p:cSldViewPr snapToGrid="0" snapToObjects="1">
      <p:cViewPr varScale="1">
        <p:scale>
          <a:sx n="116" d="100"/>
          <a:sy n="116" d="100"/>
        </p:scale>
        <p:origin x="416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EAF706-322E-C848-B9ED-A03918EF27AD}" type="datetimeFigureOut">
              <a:rPr lang="en-US" smtClean="0"/>
              <a:t>6/5/19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9BFA09-10AA-3240-A313-CC99C57953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297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purpose of the system shown here is to ground language in the physical world</a:t>
            </a:r>
          </a:p>
          <a:p>
            <a:r>
              <a:rPr lang="en-US" dirty="0"/>
              <a:t>It combines depth and color information from sensors with natural language descriptions</a:t>
            </a:r>
          </a:p>
          <a:p>
            <a:r>
              <a:rPr lang="en-US" dirty="0"/>
              <a:t>In this work, we ask how well this system extends to non-English data? (In this case Spanish)</a:t>
            </a:r>
          </a:p>
          <a:p>
            <a:r>
              <a:rPr lang="en-US" dirty="0"/>
              <a:t>Given a corpus of crowdsourced Spanish descriptions, we analyze how well the grounding system performed</a:t>
            </a:r>
          </a:p>
          <a:p>
            <a:r>
              <a:rPr lang="en-US" dirty="0"/>
              <a:t>We also looked at adaptations that might need to be made in the text cleaning and tokenization steps to extract salient tokens</a:t>
            </a:r>
          </a:p>
          <a:p>
            <a:r>
              <a:rPr lang="en-US" dirty="0"/>
              <a:t>We found that the language grounding system was able to perform comparably with minimal adaptations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E0D14D-5DC6-4816-AC1B-3D377D1DED1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21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AADEE-B50D-1C47-8ED4-E013A53923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22884F-9547-FA44-BB8C-4937CE517F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0305EF-C817-3B4D-A2B0-F7255E60F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66EF9-A12C-DB44-B9AD-C6BE956C2FEB}" type="datetimeFigureOut">
              <a:rPr lang="en-US" smtClean="0"/>
              <a:t>6/5/19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015059-E9F4-D94A-AD8E-A532CFE8E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5AD71B-DFBB-EF45-88B2-E1D056CB9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570AB-3E84-3F4E-AB40-C31ABDC2F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728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FF2C4-26B7-7740-A879-AB18CDD5B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3D31A-048F-6F4B-876F-156A9E6C95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093FA3-B38E-DC4D-B5EB-2BBBC1A6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66EF9-A12C-DB44-B9AD-C6BE956C2FEB}" type="datetimeFigureOut">
              <a:rPr lang="en-US" smtClean="0"/>
              <a:t>6/5/19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6363D9-8C82-5445-ADFD-434BDBF27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17BEE1-ED55-8C4C-8B1F-5ECD22D4D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570AB-3E84-3F4E-AB40-C31ABDC2F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967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E71DB-1666-6941-B7D9-C2B9C24C2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F567DF-CED2-F743-A277-778EE2782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BE73F4-C772-CF43-953E-607C5261A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66EF9-A12C-DB44-B9AD-C6BE956C2FEB}" type="datetimeFigureOut">
              <a:rPr lang="en-US" smtClean="0"/>
              <a:t>6/5/19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47F83D-EB4E-5A48-9399-7555A2267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483FB-2CD9-8948-ACA1-43F452669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570AB-3E84-3F4E-AB40-C31ABDC2F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534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1CDF7-19DC-CB40-B8A1-BCC33221B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8A46EE-4422-AD44-8D8A-731F541908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7A7442-730F-FB4F-9E5A-E96643DBE1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8CB06A-1E7D-2842-BF71-3EF42D4F6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66EF9-A12C-DB44-B9AD-C6BE956C2FEB}" type="datetimeFigureOut">
              <a:rPr lang="en-US" smtClean="0"/>
              <a:t>6/5/19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B4B0AB-0C6E-5642-817F-F28353665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4E438E-449E-C941-A0E3-FA02B0E5A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570AB-3E84-3F4E-AB40-C31ABDC2F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868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F7647-EB16-B64A-B468-3172B1EDF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7A458F-BE5A-C144-B7A9-F5B34BB658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585C59-4E97-4647-9806-090CD58843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1FB6C4-8008-D14A-BB3B-BF0CCEBAAF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54FB9C-06B3-D847-A7C2-8DBA026C95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BDD260-00E3-C446-B098-2BF62E519E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66EF9-A12C-DB44-B9AD-C6BE956C2FEB}" type="datetimeFigureOut">
              <a:rPr lang="en-US" smtClean="0"/>
              <a:t>6/5/19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14FA977-A7B5-D441-BB1E-0C5000643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D14F7E-D117-F240-B6D4-E7A52330B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570AB-3E84-3F4E-AB40-C31ABDC2F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273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1C25A-5C32-4D48-A4BB-9117D57E6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F3A05B-C15B-4D43-82F2-779561CFE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66EF9-A12C-DB44-B9AD-C6BE956C2FEB}" type="datetimeFigureOut">
              <a:rPr lang="en-US" smtClean="0"/>
              <a:t>6/5/19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E9AA3D-B6E8-F642-82D6-40AB4A96F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9E8857-2A54-634E-9DED-DE28C315B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570AB-3E84-3F4E-AB40-C31ABDC2F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404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314741-F8F9-4449-ADEE-F81BC17EA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66EF9-A12C-DB44-B9AD-C6BE956C2FEB}" type="datetimeFigureOut">
              <a:rPr lang="en-US" smtClean="0"/>
              <a:t>6/5/19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BD4863-9F4C-9443-82F8-E0C9911BE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EA6D1E-FD81-A346-AA3D-11FAFA7F9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570AB-3E84-3F4E-AB40-C31ABDC2F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185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0EB61-416D-B64D-A51A-55BD031F6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432B5C-4B16-5E4B-94C7-C241B590E2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DDEB05-0CC2-B841-B2C3-EC2C2C760E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A6FD04-9E5F-DC47-93FD-9A6EEFA23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66EF9-A12C-DB44-B9AD-C6BE956C2FEB}" type="datetimeFigureOut">
              <a:rPr lang="en-US" smtClean="0"/>
              <a:t>6/5/19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D41A42-875A-7943-90BB-262BD402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5D67CA-1E52-8549-83C1-687A634FA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570AB-3E84-3F4E-AB40-C31ABDC2F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146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1B25A-F722-424F-9230-2E4E88FC1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7BDD89-B17A-7C40-922B-51C18D7790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05DA8F-AF20-5548-94A5-2A277C6536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50BE6C-DB57-C04E-A23F-DB7C62DBD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66EF9-A12C-DB44-B9AD-C6BE956C2FEB}" type="datetimeFigureOut">
              <a:rPr lang="en-US" smtClean="0"/>
              <a:t>6/5/19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4EA249-2D59-BE4E-B589-11975DFDF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8E7306-F323-3F48-B46F-8CB20F55A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570AB-3E84-3F4E-AB40-C31ABDC2F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281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6E516-F546-D44C-9818-57ABEEDC9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D089F7-A48C-2844-9D5E-F5C65E9975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C7E10A-79F0-124B-8ADD-3B0C99BA5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66EF9-A12C-DB44-B9AD-C6BE956C2FEB}" type="datetimeFigureOut">
              <a:rPr lang="en-US" smtClean="0"/>
              <a:t>6/5/19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6E5E20-57E0-E84E-848B-BDE19CE1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F55DD2-0E51-F342-8D59-1A2480C0B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570AB-3E84-3F4E-AB40-C31ABDC2F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500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B708B5-324A-A045-BFF1-0B656C5A2D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9F7FE2-9B56-1C45-B024-46BEFD886B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C7470D-89B7-2C4E-92A0-6B0D2978B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66EF9-A12C-DB44-B9AD-C6BE956C2FEB}" type="datetimeFigureOut">
              <a:rPr lang="en-US" smtClean="0"/>
              <a:t>6/5/19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CF55F4-E90C-5C4F-B2FD-886A30384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D9C8F8-BBF7-4243-A6A4-EFB29506E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570AB-3E84-3F4E-AB40-C31ABDC2F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639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3EF9FD-1328-344D-96EC-EF4F1FBAC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89235F-EFA3-5547-80F1-C2525014E7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E77497-C2B3-EF4C-9750-DD7E9CBA18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A66EF9-A12C-DB44-B9AD-C6BE956C2FEB}" type="datetimeFigureOut">
              <a:rPr lang="en-US" smtClean="0"/>
              <a:t>6/5/19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AD90DE-3B68-AE4A-B958-1C284FA338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CDFC4D-734A-384B-B434-3C6C991F96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5570AB-3E84-3F4E-AB40-C31ABDC2F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661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tiff"/><Relationship Id="rId11" Type="http://schemas.microsoft.com/office/2007/relationships/hdphoto" Target="../media/hdphoto3.wdp"/><Relationship Id="rId5" Type="http://schemas.openxmlformats.org/officeDocument/2006/relationships/image" Target="../media/image3.jpg"/><Relationship Id="rId10" Type="http://schemas.openxmlformats.org/officeDocument/2006/relationships/image" Target="../media/image6.png"/><Relationship Id="rId4" Type="http://schemas.openxmlformats.org/officeDocument/2006/relationships/image" Target="../media/image2.tiff"/><Relationship Id="rId9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A16295E-39E8-4CBE-8201-7BC2FA9010DD}"/>
              </a:ext>
            </a:extLst>
          </p:cNvPr>
          <p:cNvSpPr/>
          <p:nvPr/>
        </p:nvSpPr>
        <p:spPr>
          <a:xfrm>
            <a:off x="0" y="8568"/>
            <a:ext cx="12188073" cy="763053"/>
          </a:xfrm>
          <a:prstGeom prst="rect">
            <a:avLst/>
          </a:prstGeom>
          <a:solidFill>
            <a:srgbClr val="C0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0B67BF-E750-4030-8B65-4B5E12D907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29" y="165225"/>
            <a:ext cx="514753" cy="46879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3A9FA0-51E7-4FD5-9340-1EC6EDF13BB8}"/>
              </a:ext>
            </a:extLst>
          </p:cNvPr>
          <p:cNvSpPr txBox="1"/>
          <p:nvPr/>
        </p:nvSpPr>
        <p:spPr>
          <a:xfrm>
            <a:off x="832867" y="-59376"/>
            <a:ext cx="7631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entury Schoolbook" panose="02040604050505020304" pitchFamily="18" charset="0"/>
              </a:rPr>
              <a:t>DEEP LEARNING FOR CATEGORY-FREE GROUNDED LANGUAGE ACQUISITION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1596318" y="147942"/>
            <a:ext cx="479282" cy="479282"/>
            <a:chOff x="11452225" y="121930"/>
            <a:chExt cx="533009" cy="533009"/>
          </a:xfrm>
          <a:effectLst>
            <a:glow rad="25400">
              <a:schemeClr val="tx1">
                <a:alpha val="31000"/>
              </a:schemeClr>
            </a:glow>
          </a:effectLst>
        </p:grpSpPr>
        <p:sp>
          <p:nvSpPr>
            <p:cNvPr id="34" name="Oval 33"/>
            <p:cNvSpPr/>
            <p:nvPr/>
          </p:nvSpPr>
          <p:spPr>
            <a:xfrm>
              <a:off x="11584923" y="209864"/>
              <a:ext cx="264585" cy="264585"/>
            </a:xfrm>
            <a:prstGeom prst="ellipse">
              <a:avLst/>
            </a:prstGeom>
            <a:noFill/>
            <a:ln w="19050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11452225" y="121930"/>
              <a:ext cx="533009" cy="533009"/>
            </a:xfrm>
            <a:prstGeom prst="ellipse">
              <a:avLst/>
            </a:prstGeom>
            <a:noFill/>
            <a:ln w="19050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6" name="Straight Connector 35"/>
            <p:cNvCxnSpPr/>
            <p:nvPr/>
          </p:nvCxnSpPr>
          <p:spPr>
            <a:xfrm>
              <a:off x="11716709" y="205302"/>
              <a:ext cx="0" cy="336314"/>
            </a:xfrm>
            <a:prstGeom prst="line">
              <a:avLst/>
            </a:prstGeom>
            <a:ln w="19050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11678187" y="336581"/>
              <a:ext cx="0" cy="20275"/>
            </a:xfrm>
            <a:prstGeom prst="line">
              <a:avLst/>
            </a:prstGeom>
            <a:ln w="19050" cap="rnd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37"/>
            <p:cNvSpPr/>
            <p:nvPr/>
          </p:nvSpPr>
          <p:spPr>
            <a:xfrm>
              <a:off x="11775506" y="312252"/>
              <a:ext cx="18247" cy="67920"/>
            </a:xfrm>
            <a:prstGeom prst="rect">
              <a:avLst/>
            </a:prstGeom>
            <a:ln w="9525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ounded Rectangle 38"/>
            <p:cNvSpPr/>
            <p:nvPr/>
          </p:nvSpPr>
          <p:spPr>
            <a:xfrm>
              <a:off x="11749149" y="336580"/>
              <a:ext cx="68934" cy="19262"/>
            </a:xfrm>
            <a:prstGeom prst="roundRect">
              <a:avLst>
                <a:gd name="adj" fmla="val 21764"/>
              </a:avLst>
            </a:prstGeom>
            <a:solidFill>
              <a:srgbClr val="C00000"/>
            </a:solidFill>
            <a:ln w="9525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" name="Straight Connector 39"/>
            <p:cNvCxnSpPr/>
            <p:nvPr/>
          </p:nvCxnSpPr>
          <p:spPr>
            <a:xfrm flipH="1">
              <a:off x="11549443" y="537427"/>
              <a:ext cx="335547" cy="0"/>
            </a:xfrm>
            <a:prstGeom prst="line">
              <a:avLst/>
            </a:prstGeom>
            <a:ln w="19050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Oval 41"/>
            <p:cNvSpPr/>
            <p:nvPr/>
          </p:nvSpPr>
          <p:spPr>
            <a:xfrm>
              <a:off x="11748136" y="310224"/>
              <a:ext cx="70961" cy="70961"/>
            </a:xfrm>
            <a:prstGeom prst="ellipse">
              <a:avLst/>
            </a:prstGeom>
            <a:noFill/>
            <a:ln w="9525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Straight Connector 42"/>
            <p:cNvCxnSpPr/>
            <p:nvPr/>
          </p:nvCxnSpPr>
          <p:spPr>
            <a:xfrm>
              <a:off x="11860393" y="290963"/>
              <a:ext cx="18247" cy="0"/>
            </a:xfrm>
            <a:prstGeom prst="line">
              <a:avLst/>
            </a:prstGeom>
            <a:ln w="9525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11860393" y="313265"/>
              <a:ext cx="18247" cy="0"/>
            </a:xfrm>
            <a:prstGeom prst="line">
              <a:avLst/>
            </a:prstGeom>
            <a:ln w="9525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11860393" y="335568"/>
              <a:ext cx="18247" cy="0"/>
            </a:xfrm>
            <a:prstGeom prst="line">
              <a:avLst/>
            </a:prstGeom>
            <a:ln w="9525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11860393" y="357870"/>
              <a:ext cx="18247" cy="0"/>
            </a:xfrm>
            <a:prstGeom prst="line">
              <a:avLst/>
            </a:prstGeom>
            <a:ln w="9525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11860393" y="380173"/>
              <a:ext cx="18247" cy="0"/>
            </a:xfrm>
            <a:prstGeom prst="line">
              <a:avLst/>
            </a:prstGeom>
            <a:ln w="9525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ight Bracket 47"/>
            <p:cNvSpPr/>
            <p:nvPr/>
          </p:nvSpPr>
          <p:spPr>
            <a:xfrm>
              <a:off x="11718735" y="209864"/>
              <a:ext cx="35483" cy="87180"/>
            </a:xfrm>
            <a:prstGeom prst="rightBracket">
              <a:avLst>
                <a:gd name="adj" fmla="val 37682"/>
              </a:avLst>
            </a:prstGeom>
            <a:noFill/>
            <a:ln w="9525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ight Bracket 48"/>
            <p:cNvSpPr/>
            <p:nvPr/>
          </p:nvSpPr>
          <p:spPr>
            <a:xfrm>
              <a:off x="11830248" y="267647"/>
              <a:ext cx="53728" cy="133813"/>
            </a:xfrm>
            <a:prstGeom prst="rightBracket">
              <a:avLst>
                <a:gd name="adj" fmla="val 29380"/>
              </a:avLst>
            </a:prstGeom>
            <a:noFill/>
            <a:ln w="19050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0" name="Straight Connector 49"/>
            <p:cNvCxnSpPr/>
            <p:nvPr/>
          </p:nvCxnSpPr>
          <p:spPr>
            <a:xfrm>
              <a:off x="11720762" y="241291"/>
              <a:ext cx="30415" cy="0"/>
            </a:xfrm>
            <a:prstGeom prst="line">
              <a:avLst/>
            </a:prstGeom>
            <a:ln w="9525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11721776" y="262579"/>
              <a:ext cx="30415" cy="0"/>
            </a:xfrm>
            <a:prstGeom prst="line">
              <a:avLst/>
            </a:prstGeom>
            <a:ln w="9525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Right Bracket 51"/>
            <p:cNvSpPr/>
            <p:nvPr/>
          </p:nvSpPr>
          <p:spPr>
            <a:xfrm rot="16200000">
              <a:off x="11680592" y="342287"/>
              <a:ext cx="72235" cy="334534"/>
            </a:xfrm>
            <a:prstGeom prst="rightBracket">
              <a:avLst>
                <a:gd name="adj" fmla="val 100834"/>
              </a:avLst>
            </a:prstGeom>
            <a:noFill/>
            <a:ln w="19050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Arc 52"/>
            <p:cNvSpPr/>
            <p:nvPr/>
          </p:nvSpPr>
          <p:spPr>
            <a:xfrm rot="16200000">
              <a:off x="11748641" y="406021"/>
              <a:ext cx="52714" cy="39537"/>
            </a:xfrm>
            <a:prstGeom prst="arc">
              <a:avLst>
                <a:gd name="adj1" fmla="val 16200000"/>
                <a:gd name="adj2" fmla="val 21521912"/>
              </a:avLst>
            </a:prstGeom>
            <a:noFill/>
            <a:ln w="9525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4" name="Straight Connector 53"/>
            <p:cNvCxnSpPr/>
            <p:nvPr/>
          </p:nvCxnSpPr>
          <p:spPr>
            <a:xfrm>
              <a:off x="11772463" y="399432"/>
              <a:ext cx="66907" cy="0"/>
            </a:xfrm>
            <a:prstGeom prst="line">
              <a:avLst/>
            </a:prstGeom>
            <a:ln w="9525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11755234" y="422749"/>
              <a:ext cx="0" cy="50686"/>
            </a:xfrm>
            <a:prstGeom prst="line">
              <a:avLst/>
            </a:prstGeom>
            <a:ln w="9525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11751176" y="496752"/>
              <a:ext cx="42577" cy="0"/>
            </a:xfrm>
            <a:prstGeom prst="line">
              <a:avLst/>
            </a:prstGeom>
            <a:ln w="9525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11751176" y="515879"/>
              <a:ext cx="42577" cy="0"/>
            </a:xfrm>
            <a:prstGeom prst="line">
              <a:avLst/>
            </a:prstGeom>
            <a:ln w="9525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>
              <a:off x="11799835" y="496754"/>
              <a:ext cx="17235" cy="0"/>
            </a:xfrm>
            <a:prstGeom prst="line">
              <a:avLst/>
            </a:prstGeom>
            <a:ln w="9525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11824165" y="496757"/>
              <a:ext cx="17235" cy="0"/>
            </a:xfrm>
            <a:prstGeom prst="line">
              <a:avLst/>
            </a:prstGeom>
            <a:ln w="9525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>
              <a:off x="11789696" y="480156"/>
              <a:ext cx="0" cy="61460"/>
            </a:xfrm>
            <a:prstGeom prst="line">
              <a:avLst/>
            </a:prstGeom>
            <a:ln w="9525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Arc 60"/>
            <p:cNvSpPr/>
            <p:nvPr/>
          </p:nvSpPr>
          <p:spPr>
            <a:xfrm rot="16200000" flipH="1" flipV="1">
              <a:off x="11547313" y="155225"/>
              <a:ext cx="116783" cy="219979"/>
            </a:xfrm>
            <a:prstGeom prst="arc">
              <a:avLst>
                <a:gd name="adj1" fmla="val 16200000"/>
                <a:gd name="adj2" fmla="val 1025193"/>
              </a:avLst>
            </a:prstGeom>
            <a:noFill/>
            <a:ln w="19050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Arc 61"/>
            <p:cNvSpPr/>
            <p:nvPr/>
          </p:nvSpPr>
          <p:spPr>
            <a:xfrm rot="16200000" flipH="1">
              <a:off x="11671089" y="399437"/>
              <a:ext cx="65899" cy="136851"/>
            </a:xfrm>
            <a:prstGeom prst="arc">
              <a:avLst>
                <a:gd name="adj1" fmla="val 16200000"/>
                <a:gd name="adj2" fmla="val 1025193"/>
              </a:avLst>
            </a:prstGeom>
            <a:noFill/>
            <a:ln w="19050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ounded Rectangle 62"/>
            <p:cNvSpPr/>
            <p:nvPr/>
          </p:nvSpPr>
          <p:spPr>
            <a:xfrm>
              <a:off x="11549084" y="303633"/>
              <a:ext cx="36495" cy="69948"/>
            </a:xfrm>
            <a:prstGeom prst="roundRect">
              <a:avLst>
                <a:gd name="adj" fmla="val 33334"/>
              </a:avLst>
            </a:prstGeom>
            <a:noFill/>
            <a:ln w="19050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8558239" y="181630"/>
            <a:ext cx="3260993" cy="369332"/>
            <a:chOff x="8558239" y="181630"/>
            <a:chExt cx="3260993" cy="369332"/>
          </a:xfrm>
        </p:grpSpPr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C8BFD6E9-6C73-1447-89E2-41042674686F}"/>
                </a:ext>
              </a:extLst>
            </p:cNvPr>
            <p:cNvSpPr txBox="1"/>
            <p:nvPr/>
          </p:nvSpPr>
          <p:spPr>
            <a:xfrm>
              <a:off x="8558239" y="181630"/>
              <a:ext cx="32609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FangSong" panose="02010609060101010101" pitchFamily="49" charset="-122"/>
                  <a:ea typeface="FangSong" panose="02010609060101010101" pitchFamily="49" charset="-122"/>
                  <a:cs typeface="DilleniaUPC" panose="020B0604020202020204" pitchFamily="34" charset="0"/>
                </a:rPr>
                <a:t>http://bit.do/beyondtype</a:t>
              </a:r>
            </a:p>
          </p:txBody>
        </p:sp>
        <p:pic>
          <p:nvPicPr>
            <p:cNvPr id="143" name="Picture 142">
              <a:extLst>
                <a:ext uri="{FF2B5EF4-FFF2-40B4-BE49-F238E27FC236}">
                  <a16:creationId xmlns:a16="http://schemas.microsoft.com/office/drawing/2014/main" id="{935AFD7E-59A9-E74D-AE4B-A9637C0AA0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571957" y="288732"/>
              <a:ext cx="182880" cy="19507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sp>
        <p:nvSpPr>
          <p:cNvPr id="144" name="TextBox 143">
            <a:extLst>
              <a:ext uri="{FF2B5EF4-FFF2-40B4-BE49-F238E27FC236}">
                <a16:creationId xmlns:a16="http://schemas.microsoft.com/office/drawing/2014/main" id="{B620A1B5-5DD1-FF44-A827-AC67EC688CD9}"/>
              </a:ext>
            </a:extLst>
          </p:cNvPr>
          <p:cNvSpPr txBox="1"/>
          <p:nvPr/>
        </p:nvSpPr>
        <p:spPr>
          <a:xfrm>
            <a:off x="14766" y="6453300"/>
            <a:ext cx="101892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thelas" panose="02000503000000020003" pitchFamily="2" charset="77"/>
              </a:rPr>
              <a:t>Nisha Pillai, Francis Ferraro, and Cynthia Matuszek – </a:t>
            </a:r>
            <a:r>
              <a:rPr lang="en-US" b="1" dirty="0">
                <a:solidFill>
                  <a:schemeClr val="bg2">
                    <a:lumMod val="75000"/>
                  </a:schemeClr>
                </a:solidFill>
                <a:latin typeface="Athelas" panose="02000503000000020003" pitchFamily="2" charset="77"/>
              </a:rPr>
              <a:t>{ </a:t>
            </a:r>
            <a:r>
              <a:rPr lang="en-US" b="1" dirty="0" err="1">
                <a:solidFill>
                  <a:schemeClr val="bg2">
                    <a:lumMod val="75000"/>
                  </a:schemeClr>
                </a:solidFill>
                <a:latin typeface="Athelas" panose="02000503000000020003" pitchFamily="2" charset="77"/>
              </a:rPr>
              <a:t>npillai</a:t>
            </a:r>
            <a:r>
              <a:rPr lang="en-US" b="1" dirty="0">
                <a:solidFill>
                  <a:schemeClr val="bg2">
                    <a:lumMod val="75000"/>
                  </a:schemeClr>
                </a:solidFill>
                <a:latin typeface="Athelas" panose="02000503000000020003" pitchFamily="2" charset="77"/>
              </a:rPr>
              <a:t>  | </a:t>
            </a:r>
            <a:r>
              <a:rPr lang="en-US" b="1" dirty="0" err="1">
                <a:solidFill>
                  <a:schemeClr val="bg2">
                    <a:lumMod val="75000"/>
                  </a:schemeClr>
                </a:solidFill>
                <a:latin typeface="Athelas" panose="02000503000000020003" pitchFamily="2" charset="77"/>
              </a:rPr>
              <a:t>ferraro</a:t>
            </a:r>
            <a:r>
              <a:rPr lang="en-US" b="1" dirty="0">
                <a:solidFill>
                  <a:schemeClr val="bg2">
                    <a:lumMod val="75000"/>
                  </a:schemeClr>
                </a:solidFill>
                <a:latin typeface="Athelas" panose="02000503000000020003" pitchFamily="2" charset="77"/>
              </a:rPr>
              <a:t> | </a:t>
            </a:r>
            <a:r>
              <a:rPr lang="en-US" b="1" dirty="0" err="1">
                <a:solidFill>
                  <a:schemeClr val="bg2">
                    <a:lumMod val="75000"/>
                  </a:schemeClr>
                </a:solidFill>
                <a:latin typeface="Athelas" panose="02000503000000020003" pitchFamily="2" charset="77"/>
              </a:rPr>
              <a:t>cmat</a:t>
            </a:r>
            <a:r>
              <a:rPr lang="en-US" b="1" dirty="0">
                <a:solidFill>
                  <a:schemeClr val="bg2">
                    <a:lumMod val="75000"/>
                  </a:schemeClr>
                </a:solidFill>
                <a:latin typeface="Athelas" panose="02000503000000020003" pitchFamily="2" charset="77"/>
              </a:rPr>
              <a:t> } @</a:t>
            </a:r>
            <a:r>
              <a:rPr lang="en-US" b="1" dirty="0" err="1">
                <a:solidFill>
                  <a:schemeClr val="bg2">
                    <a:lumMod val="75000"/>
                  </a:schemeClr>
                </a:solidFill>
                <a:latin typeface="Athelas" panose="02000503000000020003" pitchFamily="2" charset="77"/>
              </a:rPr>
              <a:t>umbc.edu</a:t>
            </a:r>
            <a:endParaRPr lang="en-US" b="1" dirty="0">
              <a:solidFill>
                <a:schemeClr val="bg2">
                  <a:lumMod val="75000"/>
                </a:schemeClr>
              </a:solidFill>
              <a:latin typeface="Athelas" panose="02000503000000020003" pitchFamily="2" charset="77"/>
            </a:endParaRP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354B24E3-2855-5345-9CDF-445B3B4CB64D}"/>
              </a:ext>
            </a:extLst>
          </p:cNvPr>
          <p:cNvSpPr txBox="1"/>
          <p:nvPr/>
        </p:nvSpPr>
        <p:spPr>
          <a:xfrm>
            <a:off x="383671" y="2896602"/>
            <a:ext cx="52032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Century Schoolbook" panose="02040604050505020304" pitchFamily="18" charset="0"/>
              </a:rPr>
              <a:t>Previous Approach…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56CAF11E-0BC5-8B40-A3A9-EF7A5334D1A0}"/>
              </a:ext>
            </a:extLst>
          </p:cNvPr>
          <p:cNvSpPr txBox="1"/>
          <p:nvPr/>
        </p:nvSpPr>
        <p:spPr>
          <a:xfrm>
            <a:off x="5990216" y="2893044"/>
            <a:ext cx="5756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1"/>
                </a:solidFill>
                <a:latin typeface="Century Schoolbook" panose="02040604050505020304" pitchFamily="18" charset="0"/>
              </a:rPr>
              <a:t>Our Approach…</a:t>
            </a:r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6263907C-FFA1-BC4A-A683-149D663C5AFA}"/>
              </a:ext>
            </a:extLst>
          </p:cNvPr>
          <p:cNvCxnSpPr/>
          <p:nvPr/>
        </p:nvCxnSpPr>
        <p:spPr>
          <a:xfrm>
            <a:off x="8869101" y="-1069145"/>
            <a:ext cx="914400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0" name="Picture 169">
            <a:extLst>
              <a:ext uri="{FF2B5EF4-FFF2-40B4-BE49-F238E27FC236}">
                <a16:creationId xmlns:a16="http://schemas.microsoft.com/office/drawing/2014/main" id="{4F2EBD47-4BA5-5B4B-B6B7-E9A47F7C83C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74" t="-288" r="11118" b="54393"/>
          <a:stretch/>
        </p:blipFill>
        <p:spPr>
          <a:xfrm>
            <a:off x="1846152" y="1253406"/>
            <a:ext cx="1198224" cy="1235669"/>
          </a:xfrm>
          <a:prstGeom prst="rect">
            <a:avLst/>
          </a:prstGeom>
          <a:noFill/>
          <a:ln w="22225">
            <a:noFill/>
          </a:ln>
          <a:effectLst>
            <a:softEdge rad="0"/>
          </a:effectLst>
        </p:spPr>
      </p:pic>
      <p:sp>
        <p:nvSpPr>
          <p:cNvPr id="253" name="Rounded Rectangular Callout 252">
            <a:extLst>
              <a:ext uri="{FF2B5EF4-FFF2-40B4-BE49-F238E27FC236}">
                <a16:creationId xmlns:a16="http://schemas.microsoft.com/office/drawing/2014/main" id="{AF3047DF-1DB5-C046-9585-A83FAFBAD0AD}"/>
              </a:ext>
            </a:extLst>
          </p:cNvPr>
          <p:cNvSpPr/>
          <p:nvPr/>
        </p:nvSpPr>
        <p:spPr>
          <a:xfrm>
            <a:off x="7750901" y="1291307"/>
            <a:ext cx="1619659" cy="1086385"/>
          </a:xfrm>
          <a:prstGeom prst="wedgeRoundRectCallout">
            <a:avLst>
              <a:gd name="adj1" fmla="val -125827"/>
              <a:gd name="adj2" fmla="val 2030"/>
              <a:gd name="adj3" fmla="val 16667"/>
            </a:avLst>
          </a:prstGeom>
          <a:ln w="19050" cmpd="sng">
            <a:solidFill>
              <a:srgbClr val="7F7F7F"/>
            </a:solidFill>
            <a:prstDash val="solid"/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tIns="0"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Schoolbook" panose="02040604050505020304" pitchFamily="18" charset="0"/>
              </a:rPr>
              <a:t>“Is this </a:t>
            </a:r>
          </a:p>
          <a:p>
            <a:pPr algn="ctr"/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Schoolbook" panose="02040604050505020304" pitchFamily="18" charset="0"/>
              </a:rPr>
              <a:t>green?”</a:t>
            </a:r>
          </a:p>
        </p:txBody>
      </p:sp>
      <p:grpSp>
        <p:nvGrpSpPr>
          <p:cNvPr id="255" name="Group 254"/>
          <p:cNvGrpSpPr/>
          <p:nvPr/>
        </p:nvGrpSpPr>
        <p:grpSpPr>
          <a:xfrm>
            <a:off x="5106997" y="1334503"/>
            <a:ext cx="1283076" cy="1280196"/>
            <a:chOff x="3306227" y="1412335"/>
            <a:chExt cx="1273945" cy="1271084"/>
          </a:xfrm>
        </p:grpSpPr>
        <p:sp>
          <p:nvSpPr>
            <p:cNvPr id="256" name="Oval 255"/>
            <p:cNvSpPr/>
            <p:nvPr/>
          </p:nvSpPr>
          <p:spPr>
            <a:xfrm>
              <a:off x="3444370" y="1412335"/>
              <a:ext cx="1001499" cy="1001499"/>
            </a:xfrm>
            <a:prstGeom prst="ellipse">
              <a:avLst/>
            </a:prstGeom>
            <a:noFill/>
            <a:ln w="381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7" name="Straight Connector 256"/>
            <p:cNvCxnSpPr/>
            <p:nvPr/>
          </p:nvCxnSpPr>
          <p:spPr>
            <a:xfrm flipH="1">
              <a:off x="3310070" y="2664234"/>
              <a:ext cx="1270101" cy="0"/>
            </a:xfrm>
            <a:prstGeom prst="line">
              <a:avLst/>
            </a:prstGeom>
            <a:ln w="381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8" name="Right Bracket 257"/>
            <p:cNvSpPr/>
            <p:nvPr/>
          </p:nvSpPr>
          <p:spPr>
            <a:xfrm rot="16200000">
              <a:off x="3806492" y="1913575"/>
              <a:ext cx="273422" cy="1266266"/>
            </a:xfrm>
            <a:prstGeom prst="rightBracket">
              <a:avLst>
                <a:gd name="adj" fmla="val 100834"/>
              </a:avLst>
            </a:prstGeom>
            <a:noFill/>
            <a:ln w="381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9" name="Straight Connector 258"/>
            <p:cNvCxnSpPr/>
            <p:nvPr/>
          </p:nvCxnSpPr>
          <p:spPr>
            <a:xfrm>
              <a:off x="4511103" y="1803725"/>
              <a:ext cx="69069" cy="0"/>
            </a:xfrm>
            <a:prstGeom prst="line">
              <a:avLst/>
            </a:prstGeom>
            <a:ln w="381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>
              <a:off x="4511103" y="1888144"/>
              <a:ext cx="69069" cy="0"/>
            </a:xfrm>
            <a:prstGeom prst="line">
              <a:avLst/>
            </a:prstGeom>
            <a:ln w="381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>
              <a:off x="4511103" y="1972563"/>
              <a:ext cx="69069" cy="0"/>
            </a:xfrm>
            <a:prstGeom prst="line">
              <a:avLst/>
            </a:prstGeom>
            <a:ln w="381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2" name="Right Bracket 261"/>
            <p:cNvSpPr/>
            <p:nvPr/>
          </p:nvSpPr>
          <p:spPr>
            <a:xfrm>
              <a:off x="3950869" y="1412335"/>
              <a:ext cx="134308" cy="329992"/>
            </a:xfrm>
            <a:prstGeom prst="rightBracket">
              <a:avLst>
                <a:gd name="adj" fmla="val 37682"/>
              </a:avLst>
            </a:prstGeom>
            <a:noFill/>
            <a:ln w="381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3" name="Right Bracket 262"/>
            <p:cNvSpPr/>
            <p:nvPr/>
          </p:nvSpPr>
          <p:spPr>
            <a:xfrm>
              <a:off x="4372964" y="1631051"/>
              <a:ext cx="203370" cy="506505"/>
            </a:xfrm>
            <a:prstGeom prst="rightBracket">
              <a:avLst>
                <a:gd name="adj" fmla="val 29380"/>
              </a:avLst>
            </a:prstGeom>
            <a:noFill/>
            <a:ln w="381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4" name="Arc 263"/>
            <p:cNvSpPr/>
            <p:nvPr/>
          </p:nvSpPr>
          <p:spPr>
            <a:xfrm rot="16200000">
              <a:off x="4064070" y="2154820"/>
              <a:ext cx="199533" cy="149656"/>
            </a:xfrm>
            <a:prstGeom prst="arc">
              <a:avLst>
                <a:gd name="adj1" fmla="val 16200000"/>
                <a:gd name="adj2" fmla="val 21521912"/>
              </a:avLst>
            </a:prstGeom>
            <a:noFill/>
            <a:ln w="381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5" name="Straight Connector 264"/>
            <p:cNvCxnSpPr/>
            <p:nvPr/>
          </p:nvCxnSpPr>
          <p:spPr>
            <a:xfrm>
              <a:off x="4154240" y="2129881"/>
              <a:ext cx="253253" cy="0"/>
            </a:xfrm>
            <a:prstGeom prst="line">
              <a:avLst/>
            </a:prstGeom>
            <a:ln w="381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>
              <a:off x="4089025" y="2218140"/>
              <a:ext cx="0" cy="191857"/>
            </a:xfrm>
            <a:prstGeom prst="line">
              <a:avLst/>
            </a:prstGeom>
            <a:ln w="381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>
              <a:off x="4073665" y="2498251"/>
              <a:ext cx="161160" cy="0"/>
            </a:xfrm>
            <a:prstGeom prst="line">
              <a:avLst/>
            </a:prstGeom>
            <a:ln w="381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>
              <a:off x="4073665" y="2582670"/>
              <a:ext cx="161160" cy="0"/>
            </a:xfrm>
            <a:prstGeom prst="line">
              <a:avLst/>
            </a:prstGeom>
            <a:ln w="381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/>
            <p:cNvCxnSpPr/>
            <p:nvPr/>
          </p:nvCxnSpPr>
          <p:spPr>
            <a:xfrm>
              <a:off x="4257846" y="2498262"/>
              <a:ext cx="65238" cy="0"/>
            </a:xfrm>
            <a:prstGeom prst="line">
              <a:avLst/>
            </a:prstGeom>
            <a:ln w="381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>
              <a:off x="4349941" y="2498273"/>
              <a:ext cx="65238" cy="0"/>
            </a:xfrm>
            <a:prstGeom prst="line">
              <a:avLst/>
            </a:prstGeom>
            <a:ln w="381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>
              <a:off x="4219469" y="2423922"/>
              <a:ext cx="0" cy="232638"/>
            </a:xfrm>
            <a:prstGeom prst="line">
              <a:avLst/>
            </a:prstGeom>
            <a:ln w="381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2" name="Oval 271"/>
            <p:cNvSpPr/>
            <p:nvPr/>
          </p:nvSpPr>
          <p:spPr>
            <a:xfrm>
              <a:off x="4019050" y="1791838"/>
              <a:ext cx="223827" cy="223827"/>
            </a:xfrm>
            <a:prstGeom prst="ellipse">
              <a:avLst/>
            </a:prstGeom>
            <a:solidFill>
              <a:srgbClr val="A8BFE2"/>
            </a:solidFill>
            <a:ln w="381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3" name="Oval 272"/>
            <p:cNvSpPr/>
            <p:nvPr/>
          </p:nvSpPr>
          <p:spPr>
            <a:xfrm flipH="1">
              <a:off x="3631666" y="1784539"/>
              <a:ext cx="223827" cy="223827"/>
            </a:xfrm>
            <a:prstGeom prst="ellipse">
              <a:avLst/>
            </a:prstGeom>
            <a:solidFill>
              <a:srgbClr val="A8BFE2"/>
            </a:solidFill>
            <a:ln w="381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4" name="Straight Connector 273"/>
            <p:cNvCxnSpPr/>
            <p:nvPr/>
          </p:nvCxnSpPr>
          <p:spPr>
            <a:xfrm flipH="1">
              <a:off x="3306227" y="1803725"/>
              <a:ext cx="69069" cy="0"/>
            </a:xfrm>
            <a:prstGeom prst="line">
              <a:avLst/>
            </a:prstGeom>
            <a:ln w="381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Straight Connector 274"/>
            <p:cNvCxnSpPr/>
            <p:nvPr/>
          </p:nvCxnSpPr>
          <p:spPr>
            <a:xfrm flipH="1">
              <a:off x="3306227" y="1888144"/>
              <a:ext cx="69069" cy="0"/>
            </a:xfrm>
            <a:prstGeom prst="line">
              <a:avLst/>
            </a:prstGeom>
            <a:ln w="381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Straight Connector 275"/>
            <p:cNvCxnSpPr/>
            <p:nvPr/>
          </p:nvCxnSpPr>
          <p:spPr>
            <a:xfrm flipH="1">
              <a:off x="3306227" y="1972563"/>
              <a:ext cx="69069" cy="0"/>
            </a:xfrm>
            <a:prstGeom prst="line">
              <a:avLst/>
            </a:prstGeom>
            <a:ln w="381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7" name="Right Bracket 276"/>
            <p:cNvSpPr/>
            <p:nvPr/>
          </p:nvSpPr>
          <p:spPr>
            <a:xfrm flipH="1">
              <a:off x="3801222" y="1412335"/>
              <a:ext cx="134308" cy="329992"/>
            </a:xfrm>
            <a:prstGeom prst="rightBracket">
              <a:avLst>
                <a:gd name="adj" fmla="val 37682"/>
              </a:avLst>
            </a:prstGeom>
            <a:noFill/>
            <a:ln w="381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8" name="Right Bracket 277"/>
            <p:cNvSpPr/>
            <p:nvPr/>
          </p:nvSpPr>
          <p:spPr>
            <a:xfrm flipH="1">
              <a:off x="3310065" y="1631051"/>
              <a:ext cx="203370" cy="506505"/>
            </a:xfrm>
            <a:prstGeom prst="rightBracket">
              <a:avLst>
                <a:gd name="adj" fmla="val 29380"/>
              </a:avLst>
            </a:prstGeom>
            <a:noFill/>
            <a:ln w="381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79" name="Group 278"/>
            <p:cNvGrpSpPr/>
            <p:nvPr/>
          </p:nvGrpSpPr>
          <p:grpSpPr>
            <a:xfrm>
              <a:off x="3808896" y="1531288"/>
              <a:ext cx="287798" cy="99763"/>
              <a:chOff x="3860794" y="2379138"/>
              <a:chExt cx="207447" cy="88898"/>
            </a:xfrm>
          </p:grpSpPr>
          <p:cxnSp>
            <p:nvCxnSpPr>
              <p:cNvPr id="289" name="Straight Connector 288"/>
              <p:cNvCxnSpPr/>
              <p:nvPr/>
            </p:nvCxnSpPr>
            <p:spPr>
              <a:xfrm flipH="1">
                <a:off x="3865027" y="2379138"/>
                <a:ext cx="203214" cy="0"/>
              </a:xfrm>
              <a:prstGeom prst="line">
                <a:avLst/>
              </a:prstGeom>
              <a:ln w="381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0" name="Straight Connector 289"/>
              <p:cNvCxnSpPr/>
              <p:nvPr/>
            </p:nvCxnSpPr>
            <p:spPr>
              <a:xfrm flipH="1">
                <a:off x="3860794" y="2468036"/>
                <a:ext cx="207447" cy="0"/>
              </a:xfrm>
              <a:prstGeom prst="line">
                <a:avLst/>
              </a:prstGeom>
              <a:ln w="381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80" name="Arc 279"/>
            <p:cNvSpPr/>
            <p:nvPr/>
          </p:nvSpPr>
          <p:spPr>
            <a:xfrm rot="5400000" flipH="1">
              <a:off x="3622796" y="2154820"/>
              <a:ext cx="199533" cy="149656"/>
            </a:xfrm>
            <a:prstGeom prst="arc">
              <a:avLst>
                <a:gd name="adj1" fmla="val 16200000"/>
                <a:gd name="adj2" fmla="val 21521912"/>
              </a:avLst>
            </a:prstGeom>
            <a:noFill/>
            <a:ln w="381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1" name="Straight Connector 280"/>
            <p:cNvCxnSpPr/>
            <p:nvPr/>
          </p:nvCxnSpPr>
          <p:spPr>
            <a:xfrm flipH="1">
              <a:off x="3478906" y="2129881"/>
              <a:ext cx="253253" cy="0"/>
            </a:xfrm>
            <a:prstGeom prst="line">
              <a:avLst/>
            </a:prstGeom>
            <a:ln w="381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Straight Connector 281"/>
            <p:cNvCxnSpPr/>
            <p:nvPr/>
          </p:nvCxnSpPr>
          <p:spPr>
            <a:xfrm flipH="1">
              <a:off x="3797374" y="2218140"/>
              <a:ext cx="0" cy="191857"/>
            </a:xfrm>
            <a:prstGeom prst="line">
              <a:avLst/>
            </a:prstGeom>
            <a:ln w="381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flipH="1">
              <a:off x="3651574" y="2498251"/>
              <a:ext cx="161160" cy="0"/>
            </a:xfrm>
            <a:prstGeom prst="line">
              <a:avLst/>
            </a:prstGeom>
            <a:ln w="381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Straight Connector 283"/>
            <p:cNvCxnSpPr/>
            <p:nvPr/>
          </p:nvCxnSpPr>
          <p:spPr>
            <a:xfrm flipH="1">
              <a:off x="3651574" y="2582670"/>
              <a:ext cx="161160" cy="0"/>
            </a:xfrm>
            <a:prstGeom prst="line">
              <a:avLst/>
            </a:prstGeom>
            <a:ln w="381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Straight Connector 284"/>
            <p:cNvCxnSpPr/>
            <p:nvPr/>
          </p:nvCxnSpPr>
          <p:spPr>
            <a:xfrm flipH="1">
              <a:off x="3563316" y="2498262"/>
              <a:ext cx="65238" cy="0"/>
            </a:xfrm>
            <a:prstGeom prst="line">
              <a:avLst/>
            </a:prstGeom>
            <a:ln w="381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Straight Connector 285"/>
            <p:cNvCxnSpPr/>
            <p:nvPr/>
          </p:nvCxnSpPr>
          <p:spPr>
            <a:xfrm flipH="1">
              <a:off x="3471220" y="2498273"/>
              <a:ext cx="65238" cy="0"/>
            </a:xfrm>
            <a:prstGeom prst="line">
              <a:avLst/>
            </a:prstGeom>
            <a:ln w="381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Straight Connector 286"/>
            <p:cNvCxnSpPr/>
            <p:nvPr/>
          </p:nvCxnSpPr>
          <p:spPr>
            <a:xfrm flipH="1">
              <a:off x="3666930" y="2420085"/>
              <a:ext cx="0" cy="232638"/>
            </a:xfrm>
            <a:prstGeom prst="line">
              <a:avLst/>
            </a:prstGeom>
            <a:ln w="381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Straight Connector 287"/>
            <p:cNvCxnSpPr/>
            <p:nvPr/>
          </p:nvCxnSpPr>
          <p:spPr>
            <a:xfrm>
              <a:off x="3902911" y="1742340"/>
              <a:ext cx="65238" cy="0"/>
            </a:xfrm>
            <a:prstGeom prst="line">
              <a:avLst/>
            </a:prstGeom>
            <a:ln w="381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1" name="Group 290"/>
          <p:cNvGrpSpPr/>
          <p:nvPr/>
        </p:nvGrpSpPr>
        <p:grpSpPr>
          <a:xfrm>
            <a:off x="3142583" y="1334505"/>
            <a:ext cx="1728968" cy="1093700"/>
            <a:chOff x="3750823" y="1820402"/>
            <a:chExt cx="1125977" cy="1271085"/>
          </a:xfrm>
        </p:grpSpPr>
        <p:cxnSp>
          <p:nvCxnSpPr>
            <p:cNvPr id="292" name="Straight Arrow Connector 291"/>
            <p:cNvCxnSpPr/>
            <p:nvPr/>
          </p:nvCxnSpPr>
          <p:spPr>
            <a:xfrm flipV="1">
              <a:off x="3750823" y="2438400"/>
              <a:ext cx="1125977" cy="653087"/>
            </a:xfrm>
            <a:prstGeom prst="straightConnector1">
              <a:avLst/>
            </a:prstGeom>
            <a:ln w="28575" cmpd="sng">
              <a:solidFill>
                <a:schemeClr val="bg1">
                  <a:lumMod val="50000"/>
                </a:schemeClr>
              </a:solidFill>
              <a:prstDash val="sysDash"/>
              <a:headEnd type="none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Straight Arrow Connector 292"/>
            <p:cNvCxnSpPr/>
            <p:nvPr/>
          </p:nvCxnSpPr>
          <p:spPr>
            <a:xfrm>
              <a:off x="3750823" y="1820402"/>
              <a:ext cx="1125977" cy="465598"/>
            </a:xfrm>
            <a:prstGeom prst="straightConnector1">
              <a:avLst/>
            </a:prstGeom>
            <a:ln w="28575" cmpd="sng">
              <a:solidFill>
                <a:schemeClr val="bg1">
                  <a:lumMod val="50000"/>
                </a:schemeClr>
              </a:solidFill>
              <a:prstDash val="sysDash"/>
              <a:headEnd type="none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6" name="Rectangle 295">
            <a:extLst>
              <a:ext uri="{FF2B5EF4-FFF2-40B4-BE49-F238E27FC236}">
                <a16:creationId xmlns:a16="http://schemas.microsoft.com/office/drawing/2014/main" id="{D56AD99C-9DDB-AC4A-8A86-EA4A5B7903F8}"/>
              </a:ext>
            </a:extLst>
          </p:cNvPr>
          <p:cNvSpPr/>
          <p:nvPr/>
        </p:nvSpPr>
        <p:spPr>
          <a:xfrm>
            <a:off x="5985966" y="3400587"/>
            <a:ext cx="5761177" cy="1664924"/>
          </a:xfrm>
          <a:prstGeom prst="rect">
            <a:avLst/>
          </a:prstGeom>
          <a:solidFill>
            <a:srgbClr val="BEDBF2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7" name="Picture 296">
            <a:extLst>
              <a:ext uri="{FF2B5EF4-FFF2-40B4-BE49-F238E27FC236}">
                <a16:creationId xmlns:a16="http://schemas.microsoft.com/office/drawing/2014/main" id="{704EDBDF-DB18-A841-B387-D1C91B960E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62987" y="3977202"/>
            <a:ext cx="1306830" cy="626745"/>
          </a:xfrm>
          <a:prstGeom prst="rect">
            <a:avLst/>
          </a:prstGeom>
        </p:spPr>
      </p:pic>
      <p:cxnSp>
        <p:nvCxnSpPr>
          <p:cNvPr id="298" name="Straight Arrow Connector 297">
            <a:extLst>
              <a:ext uri="{FF2B5EF4-FFF2-40B4-BE49-F238E27FC236}">
                <a16:creationId xmlns:a16="http://schemas.microsoft.com/office/drawing/2014/main" id="{7E7314A4-7DB8-3A47-8E65-A3C1FF71B54D}"/>
              </a:ext>
            </a:extLst>
          </p:cNvPr>
          <p:cNvCxnSpPr>
            <a:cxnSpLocks/>
          </p:cNvCxnSpPr>
          <p:nvPr/>
        </p:nvCxnSpPr>
        <p:spPr>
          <a:xfrm>
            <a:off x="9118254" y="4298209"/>
            <a:ext cx="320324" cy="0"/>
          </a:xfrm>
          <a:prstGeom prst="straightConnector1">
            <a:avLst/>
          </a:prstGeom>
          <a:ln w="38100" cmpd="sng">
            <a:solidFill>
              <a:schemeClr val="accent2">
                <a:lumMod val="50000"/>
              </a:schemeClr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9" name="TextBox 298">
            <a:extLst>
              <a:ext uri="{FF2B5EF4-FFF2-40B4-BE49-F238E27FC236}">
                <a16:creationId xmlns:a16="http://schemas.microsoft.com/office/drawing/2014/main" id="{AA307A64-7D5F-C14C-B55B-3E0E6A39F9C4}"/>
              </a:ext>
            </a:extLst>
          </p:cNvPr>
          <p:cNvSpPr txBox="1"/>
          <p:nvPr/>
        </p:nvSpPr>
        <p:spPr>
          <a:xfrm>
            <a:off x="6452611" y="5107419"/>
            <a:ext cx="54494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accent6">
                    <a:lumMod val="75000"/>
                  </a:schemeClr>
                </a:solidFill>
                <a:latin typeface="Century Schoolbook" panose="02040604050505020304" pitchFamily="18" charset="0"/>
              </a:rPr>
              <a:t>General visual classifiers learned from </a:t>
            </a:r>
          </a:p>
          <a:p>
            <a:pPr algn="ctr"/>
            <a:r>
              <a:rPr lang="en-US" sz="2200" dirty="0">
                <a:solidFill>
                  <a:schemeClr val="accent6">
                    <a:lumMod val="75000"/>
                  </a:schemeClr>
                </a:solidFill>
                <a:latin typeface="Century Schoolbook" panose="02040604050505020304" pitchFamily="18" charset="0"/>
              </a:rPr>
              <a:t>unified generative neural model</a:t>
            </a:r>
          </a:p>
        </p:txBody>
      </p:sp>
      <p:sp>
        <p:nvSpPr>
          <p:cNvPr id="294" name="Rectangle 293">
            <a:extLst>
              <a:ext uri="{FF2B5EF4-FFF2-40B4-BE49-F238E27FC236}">
                <a16:creationId xmlns:a16="http://schemas.microsoft.com/office/drawing/2014/main" id="{C9ABBC76-F015-1E4D-AF51-E28F0D673B52}"/>
              </a:ext>
            </a:extLst>
          </p:cNvPr>
          <p:cNvSpPr/>
          <p:nvPr/>
        </p:nvSpPr>
        <p:spPr>
          <a:xfrm>
            <a:off x="383671" y="3400587"/>
            <a:ext cx="5203274" cy="16649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5" name="TextBox 294">
            <a:extLst>
              <a:ext uri="{FF2B5EF4-FFF2-40B4-BE49-F238E27FC236}">
                <a16:creationId xmlns:a16="http://schemas.microsoft.com/office/drawing/2014/main" id="{E2C21096-44F7-8F43-8572-4EF3229197D8}"/>
              </a:ext>
            </a:extLst>
          </p:cNvPr>
          <p:cNvSpPr txBox="1"/>
          <p:nvPr/>
        </p:nvSpPr>
        <p:spPr>
          <a:xfrm>
            <a:off x="197417" y="5093514"/>
            <a:ext cx="559289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A10000"/>
                </a:solidFill>
                <a:latin typeface="Century Schoolbook" panose="02040604050505020304" pitchFamily="18" charset="0"/>
              </a:rPr>
              <a:t>Domain-specific, with preset features</a:t>
            </a:r>
          </a:p>
        </p:txBody>
      </p:sp>
      <p:sp>
        <p:nvSpPr>
          <p:cNvPr id="300" name="Rounded Rectangle 299"/>
          <p:cNvSpPr/>
          <p:nvPr/>
        </p:nvSpPr>
        <p:spPr>
          <a:xfrm>
            <a:off x="1918942" y="3497911"/>
            <a:ext cx="1898342" cy="667929"/>
          </a:xfrm>
          <a:prstGeom prst="roundRect">
            <a:avLst/>
          </a:prstGeom>
          <a:solidFill>
            <a:srgbClr val="FFFFFF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Book Antiqua" panose="02040602050305030304" pitchFamily="18" charset="0"/>
              </a:rPr>
              <a:t>”green”-</a:t>
            </a:r>
            <a:r>
              <a:rPr lang="en-US" b="1" cap="small" dirty="0">
                <a:solidFill>
                  <a:schemeClr val="tx1"/>
                </a:solidFill>
                <a:latin typeface="Avenir Black"/>
                <a:cs typeface="Avenir Black"/>
              </a:rPr>
              <a:t>shape</a:t>
            </a:r>
            <a:r>
              <a:rPr lang="en-US" b="1" dirty="0">
                <a:solidFill>
                  <a:schemeClr val="tx1"/>
                </a:solidFill>
                <a:latin typeface="Book Antiqua" panose="02040602050305030304" pitchFamily="18" charset="0"/>
              </a:rPr>
              <a:t>-classifier</a:t>
            </a:r>
            <a:endParaRPr lang="en-US" b="1" cap="small" dirty="0">
              <a:solidFill>
                <a:schemeClr val="tx1"/>
              </a:solidFill>
              <a:latin typeface="Avenir Black"/>
              <a:cs typeface="Avenir Black"/>
            </a:endParaRPr>
          </a:p>
        </p:txBody>
      </p:sp>
      <p:sp>
        <p:nvSpPr>
          <p:cNvPr id="301" name="Rounded Rectangle 300"/>
          <p:cNvSpPr/>
          <p:nvPr/>
        </p:nvSpPr>
        <p:spPr>
          <a:xfrm>
            <a:off x="1918942" y="4273531"/>
            <a:ext cx="1898342" cy="667929"/>
          </a:xfrm>
          <a:prstGeom prst="roundRect">
            <a:avLst/>
          </a:prstGeom>
          <a:solidFill>
            <a:srgbClr val="FFFFFF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Book Antiqua" panose="02040602050305030304" pitchFamily="18" charset="0"/>
              </a:rPr>
              <a:t>”green”-</a:t>
            </a:r>
            <a:r>
              <a:rPr lang="en-US" b="1" dirty="0">
                <a:solidFill>
                  <a:srgbClr val="00B200"/>
                </a:solidFill>
                <a:latin typeface="Book Antiqua" panose="02040602050305030304" pitchFamily="18" charset="0"/>
              </a:rPr>
              <a:t>color</a:t>
            </a:r>
            <a:r>
              <a:rPr lang="en-US" b="1" dirty="0">
                <a:solidFill>
                  <a:schemeClr val="tx1"/>
                </a:solidFill>
                <a:latin typeface="Book Antiqua" panose="02040602050305030304" pitchFamily="18" charset="0"/>
              </a:rPr>
              <a:t>-classifier</a:t>
            </a:r>
            <a:endParaRPr lang="en-US" b="1" dirty="0">
              <a:solidFill>
                <a:srgbClr val="008000"/>
              </a:solidFill>
              <a:latin typeface="Book Antiqua" panose="02040602050305030304" pitchFamily="18" charset="0"/>
            </a:endParaRPr>
          </a:p>
        </p:txBody>
      </p:sp>
      <p:pic>
        <p:nvPicPr>
          <p:cNvPr id="302" name="Picture 301">
            <a:extLst>
              <a:ext uri="{FF2B5EF4-FFF2-40B4-BE49-F238E27FC236}">
                <a16:creationId xmlns:a16="http://schemas.microsoft.com/office/drawing/2014/main" id="{DF81D1F1-1667-5548-8F63-829C87A590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2564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8635" y="3861052"/>
            <a:ext cx="701980" cy="775873"/>
          </a:xfrm>
          <a:prstGeom prst="rect">
            <a:avLst/>
          </a:prstGeom>
        </p:spPr>
      </p:pic>
      <p:sp>
        <p:nvSpPr>
          <p:cNvPr id="303" name="Left Brace 302"/>
          <p:cNvSpPr/>
          <p:nvPr/>
        </p:nvSpPr>
        <p:spPr>
          <a:xfrm>
            <a:off x="1314298" y="3765060"/>
            <a:ext cx="553751" cy="879249"/>
          </a:xfrm>
          <a:prstGeom prst="leftBrace">
            <a:avLst>
              <a:gd name="adj1" fmla="val 28335"/>
              <a:gd name="adj2" fmla="val 50000"/>
            </a:avLst>
          </a:prstGeom>
          <a:ln w="38100" cmpd="sng">
            <a:solidFill>
              <a:schemeClr val="accent2">
                <a:lumMod val="7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4" name="Straight Arrow Connector 303"/>
          <p:cNvCxnSpPr/>
          <p:nvPr/>
        </p:nvCxnSpPr>
        <p:spPr>
          <a:xfrm>
            <a:off x="3891122" y="3831876"/>
            <a:ext cx="361791" cy="0"/>
          </a:xfrm>
          <a:prstGeom prst="straightConnector1">
            <a:avLst/>
          </a:prstGeom>
          <a:ln w="38100" cmpd="sng">
            <a:solidFill>
              <a:schemeClr val="accent2">
                <a:lumMod val="75000"/>
              </a:schemeClr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5" name="Straight Arrow Connector 304"/>
          <p:cNvCxnSpPr/>
          <p:nvPr/>
        </p:nvCxnSpPr>
        <p:spPr>
          <a:xfrm>
            <a:off x="3891122" y="4617901"/>
            <a:ext cx="361791" cy="0"/>
          </a:xfrm>
          <a:prstGeom prst="straightConnector1">
            <a:avLst/>
          </a:prstGeom>
          <a:ln w="38100" cmpd="sng">
            <a:solidFill>
              <a:schemeClr val="accent2">
                <a:lumMod val="75000"/>
              </a:schemeClr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6" name="TextBox 305">
            <a:extLst>
              <a:ext uri="{FF2B5EF4-FFF2-40B4-BE49-F238E27FC236}">
                <a16:creationId xmlns:a16="http://schemas.microsoft.com/office/drawing/2014/main" id="{0AAB4209-EAC2-9644-9BF0-BC6441897795}"/>
              </a:ext>
            </a:extLst>
          </p:cNvPr>
          <p:cNvSpPr txBox="1"/>
          <p:nvPr/>
        </p:nvSpPr>
        <p:spPr>
          <a:xfrm>
            <a:off x="4260487" y="4329238"/>
            <a:ext cx="4557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8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0AAB4209-EAC2-9644-9BF0-BC6441897795}"/>
              </a:ext>
            </a:extLst>
          </p:cNvPr>
          <p:cNvSpPr txBox="1"/>
          <p:nvPr/>
        </p:nvSpPr>
        <p:spPr>
          <a:xfrm>
            <a:off x="4274040" y="3543504"/>
            <a:ext cx="3898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✗</a:t>
            </a:r>
          </a:p>
        </p:txBody>
      </p:sp>
      <p:sp>
        <p:nvSpPr>
          <p:cNvPr id="308" name="Left Brace 307"/>
          <p:cNvSpPr/>
          <p:nvPr/>
        </p:nvSpPr>
        <p:spPr>
          <a:xfrm flipH="1">
            <a:off x="4670076" y="3831876"/>
            <a:ext cx="430888" cy="786025"/>
          </a:xfrm>
          <a:prstGeom prst="leftBrace">
            <a:avLst>
              <a:gd name="adj1" fmla="val 28335"/>
              <a:gd name="adj2" fmla="val 50000"/>
            </a:avLst>
          </a:prstGeom>
          <a:ln w="38100" cmpd="sng">
            <a:solidFill>
              <a:schemeClr val="accent2">
                <a:lumMod val="75000"/>
              </a:schemeClr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9" name="TextBox 308">
            <a:extLst>
              <a:ext uri="{FF2B5EF4-FFF2-40B4-BE49-F238E27FC236}">
                <a16:creationId xmlns:a16="http://schemas.microsoft.com/office/drawing/2014/main" id="{0AAB4209-EAC2-9644-9BF0-BC6441897795}"/>
              </a:ext>
            </a:extLst>
          </p:cNvPr>
          <p:cNvSpPr txBox="1"/>
          <p:nvPr/>
        </p:nvSpPr>
        <p:spPr>
          <a:xfrm>
            <a:off x="5147369" y="3944231"/>
            <a:ext cx="311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ndara"/>
                <a:ea typeface="Zapf Dingbats"/>
                <a:cs typeface="Candara"/>
                <a:sym typeface="Zapf Dingbats"/>
              </a:rPr>
              <a:t>?</a:t>
            </a:r>
          </a:p>
        </p:txBody>
      </p:sp>
      <p:sp>
        <p:nvSpPr>
          <p:cNvPr id="310" name="Rounded Rectangle 309"/>
          <p:cNvSpPr/>
          <p:nvPr/>
        </p:nvSpPr>
        <p:spPr>
          <a:xfrm>
            <a:off x="9489371" y="3977202"/>
            <a:ext cx="1323584" cy="667929"/>
          </a:xfrm>
          <a:prstGeom prst="roundRect">
            <a:avLst/>
          </a:prstGeom>
          <a:solidFill>
            <a:srgbClr val="FFFFFF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Book Antiqua" panose="02040602050305030304" pitchFamily="18" charset="0"/>
              </a:rPr>
              <a:t>”green”-classifier</a:t>
            </a:r>
            <a:endParaRPr lang="en-US" b="1" cap="small" dirty="0">
              <a:solidFill>
                <a:schemeClr val="tx1"/>
              </a:solidFill>
              <a:latin typeface="Avenir Black"/>
              <a:cs typeface="Avenir Black"/>
            </a:endParaRPr>
          </a:p>
        </p:txBody>
      </p:sp>
      <p:cxnSp>
        <p:nvCxnSpPr>
          <p:cNvPr id="311" name="Straight Arrow Connector 310">
            <a:extLst>
              <a:ext uri="{FF2B5EF4-FFF2-40B4-BE49-F238E27FC236}">
                <a16:creationId xmlns:a16="http://schemas.microsoft.com/office/drawing/2014/main" id="{7E7314A4-7DB8-3A47-8E65-A3C1FF71B54D}"/>
              </a:ext>
            </a:extLst>
          </p:cNvPr>
          <p:cNvCxnSpPr>
            <a:cxnSpLocks/>
          </p:cNvCxnSpPr>
          <p:nvPr/>
        </p:nvCxnSpPr>
        <p:spPr>
          <a:xfrm>
            <a:off x="10879743" y="4298209"/>
            <a:ext cx="320324" cy="0"/>
          </a:xfrm>
          <a:prstGeom prst="straightConnector1">
            <a:avLst/>
          </a:prstGeom>
          <a:ln w="38100" cmpd="sng">
            <a:solidFill>
              <a:schemeClr val="accent2">
                <a:lumMod val="50000"/>
              </a:schemeClr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2" name="TextBox 311">
            <a:extLst>
              <a:ext uri="{FF2B5EF4-FFF2-40B4-BE49-F238E27FC236}">
                <a16:creationId xmlns:a16="http://schemas.microsoft.com/office/drawing/2014/main" id="{0AAB4209-EAC2-9644-9BF0-BC6441897795}"/>
              </a:ext>
            </a:extLst>
          </p:cNvPr>
          <p:cNvSpPr txBox="1"/>
          <p:nvPr/>
        </p:nvSpPr>
        <p:spPr>
          <a:xfrm>
            <a:off x="11209564" y="4051191"/>
            <a:ext cx="4557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B2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</a:p>
        </p:txBody>
      </p:sp>
      <p:pic>
        <p:nvPicPr>
          <p:cNvPr id="313" name="Picture 312">
            <a:extLst>
              <a:ext uri="{FF2B5EF4-FFF2-40B4-BE49-F238E27FC236}">
                <a16:creationId xmlns:a16="http://schemas.microsoft.com/office/drawing/2014/main" id="{DF81D1F1-1667-5548-8F63-829C87A590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2564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09585" y="3901558"/>
            <a:ext cx="701980" cy="775873"/>
          </a:xfrm>
          <a:prstGeom prst="rect">
            <a:avLst/>
          </a:prstGeom>
        </p:spPr>
      </p:pic>
      <p:pic>
        <p:nvPicPr>
          <p:cNvPr id="314" name="Picture 313">
            <a:extLst>
              <a:ext uri="{FF2B5EF4-FFF2-40B4-BE49-F238E27FC236}">
                <a16:creationId xmlns:a16="http://schemas.microsoft.com/office/drawing/2014/main" id="{D4D15166-9F7E-7C4D-B63E-B445DE5AAD64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79487" y1="7143" x2="79487" y2="7143"/>
                        <a14:foregroundMark x1="89744" y1="11905" x2="89744" y2="11905"/>
                        <a14:foregroundMark x1="66667" y1="4762" x2="66667" y2="4762"/>
                        <a14:foregroundMark x1="12821" y1="69048" x2="12821" y2="69048"/>
                        <a14:foregroundMark x1="23077" y1="80952" x2="23077" y2="80952"/>
                        <a14:foregroundMark x1="17949" y1="83333" x2="17949" y2="83333"/>
                        <a14:foregroundMark x1="89744" y1="2381" x2="89744" y2="2381"/>
                        <a14:foregroundMark x1="92308" y1="19048" x2="94872" y2="26190"/>
                        <a14:foregroundMark x1="61538" y1="2381" x2="61538" y2="2381"/>
                        <a14:backgroundMark x1="94872" y1="2381" x2="94872" y2="2381"/>
                        <a14:backgroundMark x1="5128" y1="95238" x2="5128" y2="95238"/>
                        <a14:backgroundMark x1="89744" y1="4762" x2="89744" y2="4762"/>
                        <a14:backgroundMark x1="97436" y1="9524" x2="97436" y2="9524"/>
                        <a14:backgroundMark x1="97436" y1="14286" x2="97436" y2="16667"/>
                        <a14:backgroundMark x1="84615" y1="2381" x2="82051" y2="2381"/>
                      </a14:backgroundRemoval>
                    </a14:imgEffect>
                    <a14:imgEffect>
                      <a14:artisticPastelsSmooth/>
                    </a14:imgEffect>
                  </a14:imgLayer>
                </a14:imgProps>
              </a:ext>
            </a:extLst>
          </a:blip>
          <a:srcRect b="565"/>
          <a:stretch/>
        </p:blipFill>
        <p:spPr>
          <a:xfrm>
            <a:off x="8284583" y="3901558"/>
            <a:ext cx="704258" cy="773997"/>
          </a:xfrm>
          <a:prstGeom prst="rect">
            <a:avLst/>
          </a:prstGeom>
          <a:effectLst>
            <a:reflection endPos="0" dir="5400000" sy="-100000" algn="bl" rotWithShape="0"/>
          </a:effectLst>
        </p:spPr>
      </p:pic>
      <p:grpSp>
        <p:nvGrpSpPr>
          <p:cNvPr id="11" name="Group 10"/>
          <p:cNvGrpSpPr/>
          <p:nvPr/>
        </p:nvGrpSpPr>
        <p:grpSpPr>
          <a:xfrm>
            <a:off x="2176003" y="4753213"/>
            <a:ext cx="4181578" cy="1550429"/>
            <a:chOff x="2176003" y="4753213"/>
            <a:chExt cx="4181578" cy="1550429"/>
          </a:xfrm>
        </p:grpSpPr>
        <p:sp>
          <p:nvSpPr>
            <p:cNvPr id="316" name="TextBox 315"/>
            <p:cNvSpPr txBox="1"/>
            <p:nvPr/>
          </p:nvSpPr>
          <p:spPr>
            <a:xfrm>
              <a:off x="2176003" y="5657312"/>
              <a:ext cx="4181578" cy="646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i="1" dirty="0">
                  <a:solidFill>
                    <a:srgbClr val="00B200"/>
                  </a:solidFill>
                  <a:latin typeface="Candara"/>
                  <a:cs typeface="Candara"/>
                </a:rPr>
                <a:t>come see our poster!</a:t>
              </a:r>
            </a:p>
          </p:txBody>
        </p:sp>
        <p:cxnSp>
          <p:nvCxnSpPr>
            <p:cNvPr id="317" name="Curved Connector 316"/>
            <p:cNvCxnSpPr/>
            <p:nvPr/>
          </p:nvCxnSpPr>
          <p:spPr>
            <a:xfrm rot="16200000" flipV="1">
              <a:off x="5219686" y="5120473"/>
              <a:ext cx="1050704" cy="316184"/>
            </a:xfrm>
            <a:prstGeom prst="curvedConnector3">
              <a:avLst>
                <a:gd name="adj1" fmla="val 99897"/>
              </a:avLst>
            </a:prstGeom>
            <a:ln w="38100" cmpd="sng">
              <a:solidFill>
                <a:srgbClr val="00B200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9133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" grpId="0"/>
      <p:bldP spid="169" grpId="0"/>
      <p:bldP spid="296" grpId="0" animBg="1"/>
      <p:bldP spid="299" grpId="0"/>
      <p:bldP spid="294" grpId="0" animBg="1"/>
      <p:bldP spid="295" grpId="0"/>
      <p:bldP spid="300" grpId="0" animBg="1"/>
      <p:bldP spid="301" grpId="0" animBg="1"/>
      <p:bldP spid="303" grpId="0" animBg="1"/>
      <p:bldP spid="306" grpId="0"/>
      <p:bldP spid="307" grpId="0"/>
      <p:bldP spid="308" grpId="0" animBg="1"/>
      <p:bldP spid="309" grpId="0"/>
      <p:bldP spid="310" grpId="0" animBg="1"/>
      <p:bldP spid="31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183</Words>
  <Application>Microsoft Macintosh PowerPoint</Application>
  <PresentationFormat>Widescreen</PresentationFormat>
  <Paragraphs>25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2" baseType="lpstr">
      <vt:lpstr>FangSong</vt:lpstr>
      <vt:lpstr>Arial</vt:lpstr>
      <vt:lpstr>Athelas</vt:lpstr>
      <vt:lpstr>Avenir Black</vt:lpstr>
      <vt:lpstr>Book Antiqua</vt:lpstr>
      <vt:lpstr>Calibri</vt:lpstr>
      <vt:lpstr>Calibri Light</vt:lpstr>
      <vt:lpstr>Candara</vt:lpstr>
      <vt:lpstr>Century Schoolbook</vt:lpstr>
      <vt:lpstr>Zapf Dingbats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Nisha Pillai</dc:creator>
  <cp:keywords/>
  <dc:description/>
  <cp:lastModifiedBy>Nisha Pillai</cp:lastModifiedBy>
  <cp:revision>109</cp:revision>
  <cp:lastPrinted>2019-06-05T18:36:48Z</cp:lastPrinted>
  <dcterms:created xsi:type="dcterms:W3CDTF">2019-06-05T03:31:05Z</dcterms:created>
  <dcterms:modified xsi:type="dcterms:W3CDTF">2019-06-05T18:36:58Z</dcterms:modified>
  <cp:category/>
</cp:coreProperties>
</file>