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y="6858000" cx="9144000"/>
  <p:notesSz cx="9144000" cy="6858000"/>
  <p:embeddedFontLst>
    <p:embeddedFont>
      <p:font typeface="Garamond"/>
      <p:regular r:id="rId41"/>
      <p:bold r:id="rId42"/>
      <p:italic r:id="rId43"/>
      <p:boldItalic r:id="rId44"/>
    </p:embeddedFont>
    <p:embeddedFont>
      <p:font typeface="Gill Sans"/>
      <p:regular r:id="rId45"/>
      <p:bold r:id="rId46"/>
    </p:embeddedFont>
    <p:embeddedFont>
      <p:font typeface="Source Sans Pro"/>
      <p:regular r:id="rId47"/>
      <p:bold r:id="rId48"/>
      <p:italic r:id="rId49"/>
      <p:boldItalic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2D200454-40CA-4A62-9FC3-DE9A4176ACB9}">
      <p15:notesGuideLst>
        <p15:guide id="1" orient="horz" pos="2160">
          <p15:clr>
            <a:srgbClr val="A4A3A4"/>
          </p15:clr>
        </p15:guide>
        <p15:guide id="2"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75CD9BC-F03D-4108-B2CF-FD4A8D18C6A6}">
  <a:tblStyle styleId="{275CD9BC-F03D-4108-B2CF-FD4A8D18C6A6}" styleName="Table_0">
    <a:wholeTbl>
      <a:tcTxStyle b="off" i="off">
        <a:font>
          <a:latin typeface="News Gothic MT"/>
          <a:ea typeface="News Gothic MT"/>
          <a:cs typeface="News Gothic MT"/>
        </a:font>
        <a:schemeClr val="dk1"/>
      </a:tcTxStyle>
      <a:tcStyle>
        <a:tcBdr>
          <a:left>
            <a:ln cap="flat" cmpd="sng" w="12700">
              <a:solidFill>
                <a:schemeClr val="accent3"/>
              </a:solidFill>
              <a:prstDash val="solid"/>
              <a:round/>
              <a:headEnd len="sm" w="sm" type="none"/>
              <a:tailEnd len="sm" w="sm" type="none"/>
            </a:ln>
          </a:left>
          <a:right>
            <a:ln cap="flat" cmpd="sng" w="12700">
              <a:solidFill>
                <a:schemeClr val="accent3"/>
              </a:solidFill>
              <a:prstDash val="solid"/>
              <a:round/>
              <a:headEnd len="sm" w="sm" type="none"/>
              <a:tailEnd len="sm" w="sm" type="none"/>
            </a:ln>
          </a:right>
          <a:top>
            <a:ln cap="flat" cmpd="sng" w="12700">
              <a:solidFill>
                <a:schemeClr val="accent3"/>
              </a:solidFill>
              <a:prstDash val="solid"/>
              <a:round/>
              <a:headEnd len="sm" w="sm" type="none"/>
              <a:tailEnd len="sm" w="sm" type="none"/>
            </a:ln>
          </a:top>
          <a:bottom>
            <a:ln cap="flat" cmpd="sng" w="12700">
              <a:solidFill>
                <a:schemeClr val="accent3"/>
              </a:solidFill>
              <a:prstDash val="solid"/>
              <a:round/>
              <a:headEnd len="sm" w="sm" type="none"/>
              <a:tailEnd len="sm" w="sm" type="none"/>
            </a:ln>
          </a:bottom>
          <a:insideH>
            <a:ln cap="flat" cmpd="sng" w="12700">
              <a:solidFill>
                <a:schemeClr val="accent3"/>
              </a:solidFill>
              <a:prstDash val="solid"/>
              <a:round/>
              <a:headEnd len="sm" w="sm" type="none"/>
              <a:tailEnd len="sm" w="sm" type="none"/>
            </a:ln>
          </a:insideH>
          <a:insideV>
            <a:ln cap="flat" cmpd="sng" w="12700">
              <a:solidFill>
                <a:schemeClr val="accent3"/>
              </a:solidFill>
              <a:prstDash val="solid"/>
              <a:round/>
              <a:headEnd len="sm" w="sm" type="none"/>
              <a:tailEnd len="sm" w="sm" type="none"/>
            </a:ln>
          </a:insideV>
        </a:tcBdr>
        <a:fill>
          <a:solidFill>
            <a:srgbClr val="F0F0F0"/>
          </a:solidFill>
        </a:fill>
      </a:tcStyle>
    </a:wholeTbl>
    <a:band1H>
      <a:tcTxStyle/>
      <a:tcStyle>
        <a:fill>
          <a:solidFill>
            <a:srgbClr val="E0E0E0"/>
          </a:solidFill>
        </a:fill>
      </a:tcStyle>
    </a:band1H>
    <a:band2H>
      <a:tcTxStyle/>
    </a:band2H>
    <a:band1V>
      <a:tcTxStyle/>
      <a:tcStyle>
        <a:fill>
          <a:solidFill>
            <a:srgbClr val="E0E0E0"/>
          </a:solidFill>
        </a:fill>
      </a:tcStyle>
    </a:band1V>
    <a:band2V>
      <a:tcTxStyle/>
    </a:band2V>
    <a:lastCol>
      <a:tcTxStyle b="on" i="off"/>
    </a:lastCol>
    <a:firstCol>
      <a:tcTxStyle b="on" i="off"/>
    </a:firstCol>
    <a:lastRow>
      <a:tcTxStyle b="on" i="off"/>
      <a:tcStyle>
        <a:tcBdr>
          <a:top>
            <a:ln cap="flat" cmpd="sng" w="25400">
              <a:solidFill>
                <a:schemeClr val="accent3"/>
              </a:solidFill>
              <a:prstDash val="solid"/>
              <a:round/>
              <a:headEnd len="sm" w="sm" type="none"/>
              <a:tailEnd len="sm" w="sm" type="none"/>
            </a:ln>
          </a:top>
        </a:tcBdr>
        <a:fill>
          <a:solidFill>
            <a:srgbClr val="F0F0F0"/>
          </a:solidFill>
        </a:fill>
      </a:tcStyle>
    </a:lastRow>
    <a:seCell>
      <a:tcTxStyle/>
    </a:seCell>
    <a:swCell>
      <a:tcTxStyle/>
    </a:swCell>
    <a:firstRow>
      <a:tcTxStyle b="on" i="off"/>
      <a:tcStyle>
        <a:fill>
          <a:solidFill>
            <a:srgbClr val="F0F0F0"/>
          </a:solidFill>
        </a:fill>
      </a:tcStyle>
    </a:firstRow>
    <a:neCell>
      <a:tcTxStyle/>
    </a:neCell>
    <a:nwCell>
      <a:tcTxStyle/>
    </a:nwCell>
  </a:tblStyle>
  <a:tblStyle styleId="{E8E4DDEE-0A1D-472C-91CA-566C5E32B846}" styleName="Table_1">
    <a:wholeTbl>
      <a:tcTxStyle b="off" i="off">
        <a:font>
          <a:latin typeface="News Gothic MT"/>
          <a:ea typeface="News Gothic MT"/>
          <a:cs typeface="News Gothic MT"/>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a:tcStyle>
        <a:fill>
          <a:solidFill>
            <a:srgbClr val="CDD4EA"/>
          </a:solidFill>
        </a:fill>
      </a:tcStyle>
    </a:band1H>
    <a:band2H>
      <a:tcTxStyle/>
    </a:band2H>
    <a:band1V>
      <a:tcTxStyle/>
      <a:tcStyle>
        <a:fill>
          <a:solidFill>
            <a:srgbClr val="CDD4EA"/>
          </a:solidFill>
        </a:fill>
      </a:tcStyle>
    </a:band1V>
    <a:band2V>
      <a:tcTxStyle/>
    </a:band2V>
    <a:lastCol>
      <a:tcTxStyle b="on" i="off">
        <a:font>
          <a:latin typeface="News Gothic MT"/>
          <a:ea typeface="News Gothic MT"/>
          <a:cs typeface="News Gothic MT"/>
        </a:font>
        <a:schemeClr val="lt1"/>
      </a:tcTxStyle>
      <a:tcStyle>
        <a:fill>
          <a:solidFill>
            <a:schemeClr val="accent1"/>
          </a:solidFill>
        </a:fill>
      </a:tcStyle>
    </a:lastCol>
    <a:firstCol>
      <a:tcTxStyle b="on" i="off">
        <a:font>
          <a:latin typeface="News Gothic MT"/>
          <a:ea typeface="News Gothic MT"/>
          <a:cs typeface="News Gothic MT"/>
        </a:font>
        <a:schemeClr val="lt1"/>
      </a:tcTxStyle>
      <a:tcStyle>
        <a:fill>
          <a:solidFill>
            <a:schemeClr val="accent1"/>
          </a:solidFill>
        </a:fill>
      </a:tcStyle>
    </a:firstCol>
    <a:lastRow>
      <a:tcTxStyle b="on" i="off">
        <a:font>
          <a:latin typeface="News Gothic MT"/>
          <a:ea typeface="News Gothic MT"/>
          <a:cs typeface="News Gothic MT"/>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News Gothic MT"/>
          <a:ea typeface="News Gothic MT"/>
          <a:cs typeface="News Gothic MT"/>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notesViewPr>
    <p:cSldViewPr snapToGrid="0">
      <p:cViewPr varScale="1">
        <p:scale>
          <a:sx n="100" d="100"/>
          <a:sy n="100" d="100"/>
        </p:scale>
        <p:origin x="0" y="0"/>
      </p:cViewPr>
      <p:guideLst>
        <p:guide pos="2160" orient="horz"/>
        <p:guide pos="288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font" Target="fonts/Garamond-bold.fntdata"/><Relationship Id="rId41" Type="http://schemas.openxmlformats.org/officeDocument/2006/relationships/font" Target="fonts/Garamond-regular.fntdata"/><Relationship Id="rId44" Type="http://schemas.openxmlformats.org/officeDocument/2006/relationships/font" Target="fonts/Garamond-boldItalic.fntdata"/><Relationship Id="rId43" Type="http://schemas.openxmlformats.org/officeDocument/2006/relationships/font" Target="fonts/Garamond-italic.fntdata"/><Relationship Id="rId46" Type="http://schemas.openxmlformats.org/officeDocument/2006/relationships/font" Target="fonts/GillSans-bold.fntdata"/><Relationship Id="rId45" Type="http://schemas.openxmlformats.org/officeDocument/2006/relationships/font" Target="fonts/GillSans-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SourceSansPro-bold.fntdata"/><Relationship Id="rId47" Type="http://schemas.openxmlformats.org/officeDocument/2006/relationships/font" Target="fonts/SourceSansPro-regular.fntdata"/><Relationship Id="rId49" Type="http://schemas.openxmlformats.org/officeDocument/2006/relationships/font" Target="fonts/SourceSansPro-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0" Type="http://schemas.openxmlformats.org/officeDocument/2006/relationships/font" Target="fonts/SourceSansPro-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5181600" y="0"/>
            <a:ext cx="3962400" cy="3429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1219200" y="3257550"/>
            <a:ext cx="6705600" cy="30861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15100"/>
            <a:ext cx="3962400" cy="3429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5181600" y="6515100"/>
            <a:ext cx="3962400" cy="342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 name="Shape 24"/>
        <p:cNvGrpSpPr/>
        <p:nvPr/>
      </p:nvGrpSpPr>
      <p:grpSpPr>
        <a:xfrm>
          <a:off x="0" y="0"/>
          <a:ext cx="0" cy="0"/>
          <a:chOff x="0" y="0"/>
          <a:chExt cx="0" cy="0"/>
        </a:xfrm>
      </p:grpSpPr>
      <p:sp>
        <p:nvSpPr>
          <p:cNvPr id="25" name="Google Shape;25;p1: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6" name="Google Shape;26;p1:notes"/>
          <p:cNvSpPr txBox="1"/>
          <p:nvPr>
            <p:ph idx="1" type="body"/>
          </p:nvPr>
        </p:nvSpPr>
        <p:spPr>
          <a:xfrm>
            <a:off x="1219200" y="3257550"/>
            <a:ext cx="6705600" cy="308610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00000"/>
              </a:lnSpc>
              <a:spcBef>
                <a:spcPts val="0"/>
              </a:spcBef>
              <a:spcAft>
                <a:spcPts val="0"/>
              </a:spcAft>
              <a:buClr>
                <a:schemeClr val="dk1"/>
              </a:buClr>
              <a:buSzPts val="1200"/>
              <a:buFont typeface="Calibri"/>
              <a:buNone/>
            </a:pPr>
            <a:r>
              <a:rPr lang="en-US"/>
              <a:t>Hi, Very good evening. I am Nisha Pillai, a Ph.D. candidate from the University of Maryland, Baltimore County. Here, I am presenting our research titled "Sampling approach matters in Active learning for Robotic Language Acquisition."</a:t>
            </a:r>
            <a:endParaRPr/>
          </a:p>
        </p:txBody>
      </p:sp>
      <p:sp>
        <p:nvSpPr>
          <p:cNvPr id="27" name="Google Shape;27;p1:notes"/>
          <p:cNvSpPr txBox="1"/>
          <p:nvPr>
            <p:ph idx="12" type="sldNum"/>
          </p:nvPr>
        </p:nvSpPr>
        <p:spPr>
          <a:xfrm>
            <a:off x="5181600" y="6515100"/>
            <a:ext cx="3962400" cy="342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 name="Shape 32"/>
        <p:cNvGrpSpPr/>
        <p:nvPr/>
      </p:nvGrpSpPr>
      <p:grpSpPr>
        <a:xfrm>
          <a:off x="0" y="0"/>
          <a:ext cx="0" cy="0"/>
          <a:chOff x="0" y="0"/>
          <a:chExt cx="0" cy="0"/>
        </a:xfrm>
      </p:grpSpPr>
      <p:sp>
        <p:nvSpPr>
          <p:cNvPr id="33" name="Google Shape;33;p2: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4" name="Google Shape;34;p2:notes"/>
          <p:cNvSpPr txBox="1"/>
          <p:nvPr>
            <p:ph idx="1" type="body"/>
          </p:nvPr>
        </p:nvSpPr>
        <p:spPr>
          <a:xfrm>
            <a:off x="1219200" y="3257550"/>
            <a:ext cx="6705600" cy="3086100"/>
          </a:xfrm>
          <a:prstGeom prst="rect">
            <a:avLst/>
          </a:prstGeom>
          <a:noFill/>
          <a:ln>
            <a:noFill/>
          </a:ln>
        </p:spPr>
        <p:txBody>
          <a:bodyPr anchorCtr="0" anchor="t" bIns="45700" lIns="91425" spcFirstLastPara="1" rIns="91425" wrap="square" tIns="45700">
            <a:noAutofit/>
          </a:bodyPr>
          <a:lstStyle/>
          <a:p>
            <a:pPr indent="-177800" lvl="0" marL="228600" rtl="0" algn="l">
              <a:spcBef>
                <a:spcPts val="0"/>
              </a:spcBef>
              <a:spcAft>
                <a:spcPts val="0"/>
              </a:spcAft>
              <a:buClr>
                <a:schemeClr val="dk1"/>
              </a:buClr>
              <a:buSzPts val="1100"/>
              <a:buFont typeface="Arial"/>
              <a:buNone/>
            </a:pPr>
            <a:r>
              <a:rPr lang="en-US" sz="800"/>
              <a:t>To be able to work in real-world environments efficiently, robots should interact and communicate with untrained, ordinary people.  Robots should be able to interpret and execute the human input. For that purpose, robots should learn the meaning of new concepts associated with visual percepts in such interactive situations. Grounded language acquisition refers to such association of linguistic concepts with the visual percepts. </a:t>
            </a:r>
            <a:endParaRPr sz="800"/>
          </a:p>
          <a:p>
            <a:pPr indent="-177800" lvl="0" marL="228600" rtl="0" algn="l">
              <a:spcBef>
                <a:spcPts val="0"/>
              </a:spcBef>
              <a:spcAft>
                <a:spcPts val="0"/>
              </a:spcAft>
              <a:buClr>
                <a:schemeClr val="dk1"/>
              </a:buClr>
              <a:buSzPts val="1100"/>
              <a:buFont typeface="Arial"/>
              <a:buNone/>
            </a:pPr>
            <a:r>
              <a:rPr lang="en-US" sz="800"/>
              <a:t>In real-world environments, data is limited. Access to big data sources with a natural description is limited. Annotation costs are high. And the natural language is often noisy and highly varied. So, research in the direction of grounded language acquisition in a limited resource setting at a low cost is essential. </a:t>
            </a:r>
            <a:endParaRPr sz="800"/>
          </a:p>
          <a:p>
            <a:pPr indent="-177800" lvl="0" marL="228600" rtl="0" algn="l">
              <a:spcBef>
                <a:spcPts val="0"/>
              </a:spcBef>
              <a:spcAft>
                <a:spcPts val="0"/>
              </a:spcAft>
              <a:buClr>
                <a:schemeClr val="dk1"/>
              </a:buClr>
              <a:buSzPts val="800"/>
              <a:buFont typeface="Calibri"/>
              <a:buNone/>
            </a:pPr>
            <a:r>
              <a:t/>
            </a:r>
            <a:endParaRPr sz="800"/>
          </a:p>
        </p:txBody>
      </p:sp>
      <p:sp>
        <p:nvSpPr>
          <p:cNvPr id="35" name="Google Shape;35;p2:notes"/>
          <p:cNvSpPr txBox="1"/>
          <p:nvPr>
            <p:ph idx="12" type="sldNum"/>
          </p:nvPr>
        </p:nvSpPr>
        <p:spPr>
          <a:xfrm>
            <a:off x="5181600" y="6515100"/>
            <a:ext cx="3962400" cy="342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p3: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2" name="Google Shape;42;p3:notes"/>
          <p:cNvSpPr txBox="1"/>
          <p:nvPr>
            <p:ph idx="1" type="body"/>
          </p:nvPr>
        </p:nvSpPr>
        <p:spPr>
          <a:xfrm>
            <a:off x="1219200" y="3257550"/>
            <a:ext cx="6705600" cy="3086100"/>
          </a:xfrm>
          <a:prstGeom prst="rect">
            <a:avLst/>
          </a:prstGeom>
          <a:noFill/>
          <a:ln>
            <a:noFill/>
          </a:ln>
        </p:spPr>
        <p:txBody>
          <a:bodyPr anchorCtr="0" anchor="t" bIns="45700" lIns="91425" spcFirstLastPara="1" rIns="91425" wrap="square" tIns="45700">
            <a:noAutofit/>
          </a:bodyPr>
          <a:lstStyle/>
          <a:p>
            <a:pPr indent="-228600" lvl="0" marL="228600" rtl="0" algn="l">
              <a:spcBef>
                <a:spcPts val="0"/>
              </a:spcBef>
              <a:spcAft>
                <a:spcPts val="0"/>
              </a:spcAft>
              <a:buClr>
                <a:schemeClr val="dk1"/>
              </a:buClr>
              <a:buSzPts val="1200"/>
              <a:buFont typeface="Calibri"/>
              <a:buAutoNum type="arabicPeriod"/>
            </a:pPr>
            <a:r>
              <a:rPr lang="en-US"/>
              <a:t>A large number of annotations or descriptions are required to teach a robot about linguistic concepts and associate them with the highly complex real-world object characteristics. In this research, we are looking for an approach that is system initiated learning in limited-resource settings. Active learning approaches have proven successful in learning the language with low annotation cost. A robot can query the uncertainties about the perception with minimal human supervision and annotation in an active learning scenario. There has been notable research in improving active learning efficiency. To the best of our knowledge, no study has been done to analyse in-depth what active learning approach with which machine learning technique is well suited for learning the language of varying difficulty. </a:t>
            </a:r>
            <a:endParaRPr/>
          </a:p>
        </p:txBody>
      </p:sp>
      <p:sp>
        <p:nvSpPr>
          <p:cNvPr id="43" name="Google Shape;43;p3:notes"/>
          <p:cNvSpPr txBox="1"/>
          <p:nvPr>
            <p:ph idx="12" type="sldNum"/>
          </p:nvPr>
        </p:nvSpPr>
        <p:spPr>
          <a:xfrm>
            <a:off x="5181600" y="6515100"/>
            <a:ext cx="3962400" cy="342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p4:notes"/>
          <p:cNvSpPr txBox="1"/>
          <p:nvPr>
            <p:ph idx="1" type="body"/>
          </p:nvPr>
        </p:nvSpPr>
        <p:spPr>
          <a:xfrm>
            <a:off x="1219200" y="3257550"/>
            <a:ext cx="6705600" cy="3086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US"/>
              <a:t>In this research, we aim to explore the best active learning methods. And what methods are appropriate to reduce the amount of training data required in real-world, noisy environments for language learning. And we aim to examine the best active learning technique with unsupervised methods when no prior data is available to learn. </a:t>
            </a:r>
            <a:endParaRPr/>
          </a:p>
        </p:txBody>
      </p:sp>
      <p:sp>
        <p:nvSpPr>
          <p:cNvPr id="51" name="Google Shape;51;p4: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6: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58" name="Google Shape;58;p6:notes"/>
          <p:cNvSpPr txBox="1"/>
          <p:nvPr>
            <p:ph idx="1" type="body"/>
          </p:nvPr>
        </p:nvSpPr>
        <p:spPr>
          <a:xfrm>
            <a:off x="1219200" y="3257550"/>
            <a:ext cx="6705600" cy="3086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Like I mentioned in the previous slide, we explore and analyze a few popular active learning techniques. There are multiple popular approaches; Pool based sampling, stream-based selective sampling, membership query synthesis are some of them. We have selected the most popular methods that use a pool of unlabeled training data and select the points based on certain criteria that can enhance the performance. We explore selecting points that are the most informative, representative, and diverse from the unlabeled pool samples. We also analyze the performance difference in selecting the most certain and most uncertain or confusing data points. We examine the learning quality of object characteristics with varying difficulties, such as color, shape, and object type. CNN based features and traditional visual features are tested to check the efficacy of active learning approaches. We used the probability-based clustering and point process modeling as unsupervised models. </a:t>
            </a:r>
            <a:endParaRPr/>
          </a:p>
        </p:txBody>
      </p:sp>
      <p:sp>
        <p:nvSpPr>
          <p:cNvPr id="59" name="Google Shape;59;p6:notes"/>
          <p:cNvSpPr txBox="1"/>
          <p:nvPr>
            <p:ph idx="12" type="sldNum"/>
          </p:nvPr>
        </p:nvSpPr>
        <p:spPr>
          <a:xfrm>
            <a:off x="5181600" y="6515100"/>
            <a:ext cx="3962400" cy="342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7:notes"/>
          <p:cNvSpPr txBox="1"/>
          <p:nvPr>
            <p:ph idx="1" type="body"/>
          </p:nvPr>
        </p:nvSpPr>
        <p:spPr>
          <a:xfrm>
            <a:off x="1219200" y="3257550"/>
            <a:ext cx="6705600" cy="3086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US"/>
              <a:t>In this research, primarily, we aim to answer a few research questions. How effective these active learning methods are in noisy, limited-resource settings. Does active learning is efficient both with neural and non-neural visual features? Which classifier might be useful? And how much a change that active learning brings in learning characteristics of objects with different difficulty levels. Finally, we also utilize the information object description along with visual features in unsupervised probabilistic clustering to check if it is efficient. </a:t>
            </a:r>
            <a:endParaRPr/>
          </a:p>
        </p:txBody>
      </p:sp>
      <p:sp>
        <p:nvSpPr>
          <p:cNvPr id="65" name="Google Shape;65;p7: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8: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71" name="Google Shape;71;p8:notes"/>
          <p:cNvSpPr txBox="1"/>
          <p:nvPr>
            <p:ph idx="1" type="body"/>
          </p:nvPr>
        </p:nvSpPr>
        <p:spPr>
          <a:xfrm>
            <a:off x="1219200" y="3257550"/>
            <a:ext cx="6705600" cy="3086100"/>
          </a:xfrm>
          <a:prstGeom prst="rect">
            <a:avLst/>
          </a:prstGeom>
          <a:noFill/>
          <a:ln>
            <a:noFill/>
          </a:ln>
        </p:spPr>
        <p:txBody>
          <a:bodyPr anchorCtr="0" anchor="t" bIns="45700" lIns="91425" spcFirstLastPara="1" rIns="91425" wrap="square" tIns="45700">
            <a:noAutofit/>
          </a:bodyPr>
          <a:lstStyle/>
          <a:p>
            <a:pPr indent="-165100" lvl="0" marL="228600" rtl="0" algn="l">
              <a:spcBef>
                <a:spcPts val="0"/>
              </a:spcBef>
              <a:spcAft>
                <a:spcPts val="0"/>
              </a:spcAft>
              <a:buClr>
                <a:schemeClr val="dk1"/>
              </a:buClr>
              <a:buSzPts val="1000"/>
              <a:buFont typeface="Calibri"/>
              <a:buNone/>
            </a:pPr>
            <a:r>
              <a:rPr lang="en-US" sz="1000">
                <a:solidFill>
                  <a:srgbClr val="000000"/>
                </a:solidFill>
                <a:latin typeface="Gill Sans"/>
                <a:ea typeface="Gill Sans"/>
                <a:cs typeface="Gill Sans"/>
                <a:sym typeface="Gill Sans"/>
              </a:rPr>
              <a:t>Here is the overall architecture of our system, where the robot has no prior knowledge. Its job is to learn the semantic representation of the real-world objects it interacts with. The robot uses the visual feature extraction approaches and ranks the objects based on their informativeness or diversity. Then the robot seeks the help of a human it meets to know the description of the selected objects. The description is passed on to the language interpreter, and then the robot learning system associates the interpreted concepts with the visual features of the objects. </a:t>
            </a:r>
            <a:endParaRPr b="0" i="0" sz="1000" u="none" cap="none" strike="noStrike">
              <a:solidFill>
                <a:srgbClr val="000000"/>
              </a:solidFill>
              <a:latin typeface="Gill Sans"/>
              <a:ea typeface="Gill Sans"/>
              <a:cs typeface="Gill Sans"/>
              <a:sym typeface="Gill Sans"/>
            </a:endParaRPr>
          </a:p>
        </p:txBody>
      </p:sp>
      <p:sp>
        <p:nvSpPr>
          <p:cNvPr id="72" name="Google Shape;72;p8:notes"/>
          <p:cNvSpPr txBox="1"/>
          <p:nvPr>
            <p:ph idx="12" type="sldNum"/>
          </p:nvPr>
        </p:nvSpPr>
        <p:spPr>
          <a:xfrm>
            <a:off x="5181600" y="6515100"/>
            <a:ext cx="3962400" cy="342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10: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96" name="Google Shape;96;p10:notes"/>
          <p:cNvSpPr txBox="1"/>
          <p:nvPr>
            <p:ph idx="1" type="body"/>
          </p:nvPr>
        </p:nvSpPr>
        <p:spPr>
          <a:xfrm>
            <a:off x="1219200" y="3257550"/>
            <a:ext cx="6705600" cy="3086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our experiments, here are the objects that we utilized. Overall, 72 objects, which are a combination of children's blocks and fruits/vegetables. These are the images from the robot sensor. We had overall 6000 mechanical Turk descriptions for the analysis.  </a:t>
            </a:r>
            <a:endParaRPr/>
          </a:p>
        </p:txBody>
      </p:sp>
      <p:sp>
        <p:nvSpPr>
          <p:cNvPr id="97" name="Google Shape;97;p10:notes"/>
          <p:cNvSpPr txBox="1"/>
          <p:nvPr>
            <p:ph idx="12" type="sldNum"/>
          </p:nvPr>
        </p:nvSpPr>
        <p:spPr>
          <a:xfrm>
            <a:off x="5181600" y="6515100"/>
            <a:ext cx="3962400" cy="342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11: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05" name="Google Shape;105;p11:notes"/>
          <p:cNvSpPr txBox="1"/>
          <p:nvPr>
            <p:ph idx="1" type="body"/>
          </p:nvPr>
        </p:nvSpPr>
        <p:spPr>
          <a:xfrm>
            <a:off x="1219200" y="3257550"/>
            <a:ext cx="6705600" cy="3086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Here are some of the descriptive examples seen in the script. When a carrot is shown, one user described it as an "orange object." Eggplant is mentioned as "Italian eggplant." Some users described it as "brinjal", "eggplanet", etc.. Shape information was seen very less compared to color information in the description. That made shape concept grounding a challenging task. </a:t>
            </a:r>
            <a:endParaRPr/>
          </a:p>
        </p:txBody>
      </p:sp>
      <p:sp>
        <p:nvSpPr>
          <p:cNvPr id="106" name="Google Shape;106;p11:notes"/>
          <p:cNvSpPr txBox="1"/>
          <p:nvPr>
            <p:ph idx="12" type="sldNum"/>
          </p:nvPr>
        </p:nvSpPr>
        <p:spPr>
          <a:xfrm>
            <a:off x="5181600" y="6515100"/>
            <a:ext cx="3962400" cy="342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14:notes"/>
          <p:cNvSpPr txBox="1"/>
          <p:nvPr>
            <p:ph idx="1" type="body"/>
          </p:nvPr>
        </p:nvSpPr>
        <p:spPr>
          <a:xfrm>
            <a:off x="1219200" y="3257550"/>
            <a:ext cx="6705600" cy="3086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US"/>
              <a:t>Here I am introducing one of our active learning strategies that use pool based technique. We use the Gaussian Mixture model probabilistic clustering to calculate the representative points from the samples' unlabeled pool. GMM is a parametric probability model that assumes the data distribution is from a mixture of a finite number of Gaussian distribution shown in the 1st equation. It is parameterized by two kinds of variables; component weights and means/covariances. Expectation maximization for maximum likelihood estimation is used in several iterations to calculate the probability distribution of data points in the execution. Once we have the log densities, we rank them with respect to their closeness to the component means. The points which are near to the centers confirms the certainty, and we rank them in the order of high log density and consider as the most representative points in the pool. </a:t>
            </a:r>
            <a:endParaRPr/>
          </a:p>
        </p:txBody>
      </p:sp>
      <p:sp>
        <p:nvSpPr>
          <p:cNvPr id="116" name="Google Shape;116;p14: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a3070da314_0_0:notes"/>
          <p:cNvSpPr txBox="1"/>
          <p:nvPr>
            <p:ph idx="1" type="body"/>
          </p:nvPr>
        </p:nvSpPr>
        <p:spPr>
          <a:xfrm>
            <a:off x="1219200" y="3257550"/>
            <a:ext cx="6705600" cy="3086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US"/>
              <a:t>In this approach, Log Density-based GMM Uncertainty sampling, we utilize a data point's uncertainty to belong to any cluster to measure the diversity. This approach's equations are mostly the same as we used the same probabilistic GMM clustering as a machine learning technique. The points which are not near to any component centers are considered outliers. We rank them according to their density and selects them as diverse points. </a:t>
            </a:r>
            <a:endParaRPr/>
          </a:p>
        </p:txBody>
      </p:sp>
      <p:sp>
        <p:nvSpPr>
          <p:cNvPr id="124" name="Google Shape;124;ga3070da314_0_0:notes"/>
          <p:cNvSpPr/>
          <p:nvPr>
            <p:ph idx="2" type="sldImg"/>
          </p:nvPr>
        </p:nvSpPr>
        <p:spPr>
          <a:xfrm>
            <a:off x="2857500" y="514350"/>
            <a:ext cx="3429000" cy="2571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15: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30" name="Google Shape;130;p15:notes"/>
          <p:cNvSpPr txBox="1"/>
          <p:nvPr>
            <p:ph idx="1" type="body"/>
          </p:nvPr>
        </p:nvSpPr>
        <p:spPr>
          <a:xfrm>
            <a:off x="1219200" y="3257550"/>
            <a:ext cx="6705600" cy="3086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100"/>
              <a:buNone/>
            </a:pPr>
            <a:r>
              <a:rPr lang="en-US"/>
              <a:t>The next active learning, DPP sampling, uses deterministic point process modeling. DPPs have proven effective in modeling diversity. We use this technique to filter the most informative and diverse points from the data point set. DPP defines probability distribution functions for all samples using a radial basis function (RBF kernel) with carefully selected parameters. Here are the equations used in the calculation. We set the order of diversity of the unlabeled data samples after several iterations. </a:t>
            </a:r>
            <a:endParaRPr/>
          </a:p>
        </p:txBody>
      </p:sp>
      <p:sp>
        <p:nvSpPr>
          <p:cNvPr id="131" name="Google Shape;131;p15:notes"/>
          <p:cNvSpPr txBox="1"/>
          <p:nvPr>
            <p:ph idx="12" type="sldNum"/>
          </p:nvPr>
        </p:nvSpPr>
        <p:spPr>
          <a:xfrm>
            <a:off x="5181600" y="6515100"/>
            <a:ext cx="3962400" cy="342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a307f272a1_0_25:notes"/>
          <p:cNvSpPr/>
          <p:nvPr>
            <p:ph idx="2" type="sldImg"/>
          </p:nvPr>
        </p:nvSpPr>
        <p:spPr>
          <a:xfrm>
            <a:off x="2857500" y="514350"/>
            <a:ext cx="3429000" cy="2571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38" name="Google Shape;138;ga307f272a1_0_25:notes"/>
          <p:cNvSpPr txBox="1"/>
          <p:nvPr>
            <p:ph idx="1" type="body"/>
          </p:nvPr>
        </p:nvSpPr>
        <p:spPr>
          <a:xfrm>
            <a:off x="1219200" y="3257550"/>
            <a:ext cx="6705600" cy="3086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Here we introduce a new structured DPP sampling technique conditioned with GMM and DPP's probability distributions. Here we calculate GMM and DPP separately and multiply the values to define the model's representativeness and diversity. </a:t>
            </a:r>
            <a:endParaRPr/>
          </a:p>
        </p:txBody>
      </p:sp>
      <p:sp>
        <p:nvSpPr>
          <p:cNvPr id="139" name="Google Shape;139;ga307f272a1_0_25:notes"/>
          <p:cNvSpPr txBox="1"/>
          <p:nvPr>
            <p:ph idx="12" type="sldNum"/>
          </p:nvPr>
        </p:nvSpPr>
        <p:spPr>
          <a:xfrm>
            <a:off x="5181600" y="6515100"/>
            <a:ext cx="3962400" cy="342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16: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47" name="Google Shape;147;p16:notes"/>
          <p:cNvSpPr txBox="1"/>
          <p:nvPr>
            <p:ph idx="1" type="body"/>
          </p:nvPr>
        </p:nvSpPr>
        <p:spPr>
          <a:xfrm>
            <a:off x="1219200" y="3257550"/>
            <a:ext cx="6705600" cy="3086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We estimate the quality of the approaches by the predictive power of concept classifiers against test objects. Here the results show the AUC calculated from the f1-score performance of concept classifiers. All the results are averaged over 4-12 iterations. Logistic regression is used to create the concept classifiers. Random selection of data points is used as the baseline in our experiments. Here we are examining the results of three characteristics of real-world objects of varying difficulty. Color is the first characteristic, and it is the simplest in the group. And there is little variation in color concept description. Sometimes carrot is described as purple or rose, and it makes the learning problem difficult. Here we used RGB features of the object as visual features. Also, the visual features are not widely varied for color concepts. Here in the result table, we can see all the active learning approaches outperformed the random baseline. When the visual and linguistic properties are simple, any active learning technique that chooses informative or diverse points will exceed the performance.  Learning shape is a very complex problem. It varies from the viewing angle. The visual and linguistic features are highly complex and varied. So the f1-score is also low. Still, we can see that our active learning techniques are performing better than the baseline. The next component is the object type. It is even more complex visually but holds medium variation compared to color and shape concepts. Even in this classification, AL techniques are able to perform better. </a:t>
            </a:r>
            <a:endParaRPr/>
          </a:p>
        </p:txBody>
      </p:sp>
      <p:sp>
        <p:nvSpPr>
          <p:cNvPr id="148" name="Google Shape;148;p16:notes"/>
          <p:cNvSpPr txBox="1"/>
          <p:nvPr>
            <p:ph idx="12" type="sldNum"/>
          </p:nvPr>
        </p:nvSpPr>
        <p:spPr>
          <a:xfrm>
            <a:off x="5181600" y="6515100"/>
            <a:ext cx="3962400" cy="342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7: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55" name="Google Shape;155;p17:notes"/>
          <p:cNvSpPr txBox="1"/>
          <p:nvPr>
            <p:ph idx="1" type="body"/>
          </p:nvPr>
        </p:nvSpPr>
        <p:spPr>
          <a:xfrm>
            <a:off x="1219200" y="3257550"/>
            <a:ext cx="6705600" cy="3086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To find the effectiveness of traditional AL approaches, we compared the pool based and uncertainty based methods; Log Density-based pool sampling models representativeness, and Uncertainty models the diversity. Both are able to perform well in case of color and shape. Due to the unusual shape and color combination, high visual complexity could not model the diversity properly. We can see the Log Density-based pool sampling performs well in all cases. </a:t>
            </a:r>
            <a:endParaRPr/>
          </a:p>
        </p:txBody>
      </p:sp>
      <p:sp>
        <p:nvSpPr>
          <p:cNvPr id="156" name="Google Shape;156;p17:notes"/>
          <p:cNvSpPr txBox="1"/>
          <p:nvPr>
            <p:ph idx="12" type="sldNum"/>
          </p:nvPr>
        </p:nvSpPr>
        <p:spPr>
          <a:xfrm>
            <a:off x="5181600" y="6515100"/>
            <a:ext cx="3962400" cy="342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8: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63" name="Google Shape;163;p18:notes"/>
          <p:cNvSpPr txBox="1"/>
          <p:nvPr>
            <p:ph idx="1" type="body"/>
          </p:nvPr>
        </p:nvSpPr>
        <p:spPr>
          <a:xfrm>
            <a:off x="1219200" y="3257550"/>
            <a:ext cx="6705600" cy="3086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this evaluation, we aim to answer the influence of visual features in active learning approaches. Kernel descriptors are used as the traditional visual feature extraction approach. NasNetLarge CNN with pre-trained imagenet weights is used to extract 1024 dimension features. In the picture, the light green bar is the random baseline result; the blue bar is the Pool based log density; the yellow bar is the DPP approach, and the dark green is the GMM DPP sampling result. We can see that GMM DPP sampling lacks in performance for CNN visual features. The combination of GMM and DPP could not model the representativeness from the CNN features. </a:t>
            </a:r>
            <a:endParaRPr/>
          </a:p>
        </p:txBody>
      </p:sp>
      <p:sp>
        <p:nvSpPr>
          <p:cNvPr id="164" name="Google Shape;164;p18:notes"/>
          <p:cNvSpPr txBox="1"/>
          <p:nvPr>
            <p:ph idx="12" type="sldNum"/>
          </p:nvPr>
        </p:nvSpPr>
        <p:spPr>
          <a:xfrm>
            <a:off x="5181600" y="6515100"/>
            <a:ext cx="3962400" cy="342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9: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72" name="Google Shape;172;p19:notes"/>
          <p:cNvSpPr txBox="1"/>
          <p:nvPr>
            <p:ph idx="1" type="body"/>
          </p:nvPr>
        </p:nvSpPr>
        <p:spPr>
          <a:xfrm>
            <a:off x="1219200" y="3257550"/>
            <a:ext cx="6705600" cy="3086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the next evaluation, we are trying to find the effectiveness of different classification algorithms for the final language grounding classification task. SVM is one of the popular algorithms that is used as part of active learning systems that use supervised approaches. We also verify one hidden layer MLP (Multi-layer perceptron) along with logistic regression. Here the results show that SVM and MLP are not performing well along with our active learning approaches. This indicates the necessity of a careful selection of classification algorithms in active learning. </a:t>
            </a:r>
            <a:endParaRPr/>
          </a:p>
        </p:txBody>
      </p:sp>
      <p:sp>
        <p:nvSpPr>
          <p:cNvPr id="173" name="Google Shape;173;p19:notes"/>
          <p:cNvSpPr txBox="1"/>
          <p:nvPr>
            <p:ph idx="12" type="sldNum"/>
          </p:nvPr>
        </p:nvSpPr>
        <p:spPr>
          <a:xfrm>
            <a:off x="5181600" y="6515100"/>
            <a:ext cx="3962400" cy="342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20: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80" name="Google Shape;180;p20:notes"/>
          <p:cNvSpPr txBox="1"/>
          <p:nvPr>
            <p:ph idx="1" type="body"/>
          </p:nvPr>
        </p:nvSpPr>
        <p:spPr>
          <a:xfrm>
            <a:off x="1219200" y="3257550"/>
            <a:ext cx="6705600" cy="3086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To check the generalizability of our AL approaches, we tested them with the UW RGB-D+ dataset. It is a 300 object dataset with multi-color objects. There are 51 unique objects, and the description for the color concepts are highly noisy. In this picture, light green shows the random baseline, and the yellow bar shows the DPP sampling. With these multi-colored, highly noisy, and varied features, DPP could not model diversity well. But the GMM-DPP and Log Based Pool sampling performed well in all cases. </a:t>
            </a:r>
            <a:endParaRPr/>
          </a:p>
        </p:txBody>
      </p:sp>
      <p:sp>
        <p:nvSpPr>
          <p:cNvPr id="181" name="Google Shape;181;p20:notes"/>
          <p:cNvSpPr txBox="1"/>
          <p:nvPr>
            <p:ph idx="12" type="sldNum"/>
          </p:nvPr>
        </p:nvSpPr>
        <p:spPr>
          <a:xfrm>
            <a:off x="5181600" y="6515100"/>
            <a:ext cx="3962400" cy="342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21: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88" name="Google Shape;188;p21:notes"/>
          <p:cNvSpPr txBox="1"/>
          <p:nvPr>
            <p:ph idx="1" type="body"/>
          </p:nvPr>
        </p:nvSpPr>
        <p:spPr>
          <a:xfrm>
            <a:off x="1219200" y="3257550"/>
            <a:ext cx="6705600" cy="3086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Finally, we evaluated the influence of language along with vision in unsupervised clustering. We name it Vision-Language GMM sampling. Instead of using just visual features, we converted the descriptions as paragraph vectors and joined with visual features as the input to GMM clustering. Here we are comparing the vision only GMM pool based sampling and Vision-Language GMM pool based sampling. Both select the representative points, and both outperform baseline in all characteristic concept learning. But VL sampling is not suitable for large datasets as it requires the language, and annotation costs are high. </a:t>
            </a:r>
            <a:endParaRPr/>
          </a:p>
        </p:txBody>
      </p:sp>
      <p:sp>
        <p:nvSpPr>
          <p:cNvPr id="189" name="Google Shape;189;p21:notes"/>
          <p:cNvSpPr txBox="1"/>
          <p:nvPr>
            <p:ph idx="12" type="sldNum"/>
          </p:nvPr>
        </p:nvSpPr>
        <p:spPr>
          <a:xfrm>
            <a:off x="5181600" y="6515100"/>
            <a:ext cx="3962400" cy="342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22: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96" name="Google Shape;196;p22:notes"/>
          <p:cNvSpPr txBox="1"/>
          <p:nvPr>
            <p:ph idx="1" type="body"/>
          </p:nvPr>
        </p:nvSpPr>
        <p:spPr>
          <a:xfrm>
            <a:off x="1219200" y="3257550"/>
            <a:ext cx="6705600" cy="3086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Our last experiment was to find the effect of AL approaches with varying data sizes. Minimal data resources are utilized for that. We can see all AL approaches perform better than the baseline, which is the blue line for all data sizes. </a:t>
            </a:r>
            <a:endParaRPr/>
          </a:p>
        </p:txBody>
      </p:sp>
      <p:sp>
        <p:nvSpPr>
          <p:cNvPr id="197" name="Google Shape;197;p22:notes"/>
          <p:cNvSpPr txBox="1"/>
          <p:nvPr>
            <p:ph idx="12" type="sldNum"/>
          </p:nvPr>
        </p:nvSpPr>
        <p:spPr>
          <a:xfrm>
            <a:off x="5181600" y="6515100"/>
            <a:ext cx="3962400" cy="342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23:notes"/>
          <p:cNvSpPr txBox="1"/>
          <p:nvPr>
            <p:ph idx="1" type="body"/>
          </p:nvPr>
        </p:nvSpPr>
        <p:spPr>
          <a:xfrm>
            <a:off x="1219200" y="3257550"/>
            <a:ext cx="6705600" cy="3086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US"/>
              <a:t>Detailed analysis can be seen in the paper. Here are some points. All our AL approaches that choose representative and diverse points work well for neither visually complex nor linguistically varied features. But when the data is sparsely populated, uncertainty sampling is weak. AL methods set the right order, lower the annotation costs, fewer training data, and improve learning efficiency. We can see the Max Log Density based pool sampling is performing better in all cases. </a:t>
            </a:r>
            <a:endParaRPr/>
          </a:p>
        </p:txBody>
      </p:sp>
      <p:sp>
        <p:nvSpPr>
          <p:cNvPr id="204" name="Google Shape;204;p23: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24:notes"/>
          <p:cNvSpPr txBox="1"/>
          <p:nvPr>
            <p:ph idx="1" type="body"/>
          </p:nvPr>
        </p:nvSpPr>
        <p:spPr>
          <a:xfrm>
            <a:off x="1219200" y="3257550"/>
            <a:ext cx="6705600" cy="3086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US"/>
              <a:t>Our main contributions are robot-driven grounded language systems for human-robot interaction environment—a broad exploration of active learning techniques with various parameters. And a more efficient robot language acquisition system. </a:t>
            </a:r>
            <a:endParaRPr/>
          </a:p>
        </p:txBody>
      </p:sp>
      <p:sp>
        <p:nvSpPr>
          <p:cNvPr id="210" name="Google Shape;210;p24: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25:notes"/>
          <p:cNvSpPr txBox="1"/>
          <p:nvPr>
            <p:ph idx="1" type="body"/>
          </p:nvPr>
        </p:nvSpPr>
        <p:spPr>
          <a:xfrm>
            <a:off x="1219200" y="3257550"/>
            <a:ext cx="6705600" cy="3086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16" name="Google Shape;216;p25: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26: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23" name="Google Shape;223;p26:notes"/>
          <p:cNvSpPr txBox="1"/>
          <p:nvPr>
            <p:ph idx="1" type="body"/>
          </p:nvPr>
        </p:nvSpPr>
        <p:spPr>
          <a:xfrm>
            <a:off x="1219200" y="3257550"/>
            <a:ext cx="6705600" cy="3086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 name="Google Shape;224;p26:notes"/>
          <p:cNvSpPr txBox="1"/>
          <p:nvPr>
            <p:ph idx="12" type="sldNum"/>
          </p:nvPr>
        </p:nvSpPr>
        <p:spPr>
          <a:xfrm>
            <a:off x="5181600" y="6515100"/>
            <a:ext cx="3962400" cy="342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27: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33" name="Google Shape;233;p27:notes"/>
          <p:cNvSpPr txBox="1"/>
          <p:nvPr>
            <p:ph idx="1" type="body"/>
          </p:nvPr>
        </p:nvSpPr>
        <p:spPr>
          <a:xfrm>
            <a:off x="1219200" y="3257550"/>
            <a:ext cx="6705600" cy="3086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Let me give an overall idea how GMM model with EM works. For every attribute type, for example, color, shape or object type, we will have a pool of unlabeled data points. </a:t>
            </a:r>
            <a:endParaRPr/>
          </a:p>
        </p:txBody>
      </p:sp>
      <p:sp>
        <p:nvSpPr>
          <p:cNvPr id="234" name="Google Shape;234;p27:notes"/>
          <p:cNvSpPr txBox="1"/>
          <p:nvPr>
            <p:ph idx="12" type="sldNum"/>
          </p:nvPr>
        </p:nvSpPr>
        <p:spPr>
          <a:xfrm>
            <a:off x="5181600" y="6515100"/>
            <a:ext cx="3962400" cy="342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28: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42" name="Google Shape;242;p28:notes"/>
          <p:cNvSpPr txBox="1"/>
          <p:nvPr>
            <p:ph idx="1" type="body"/>
          </p:nvPr>
        </p:nvSpPr>
        <p:spPr>
          <a:xfrm>
            <a:off x="1219200" y="3257550"/>
            <a:ext cx="6705600" cy="3086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 name="Google Shape;243;p28:notes"/>
          <p:cNvSpPr txBox="1"/>
          <p:nvPr>
            <p:ph idx="12" type="sldNum"/>
          </p:nvPr>
        </p:nvSpPr>
        <p:spPr>
          <a:xfrm>
            <a:off x="5181600" y="6515100"/>
            <a:ext cx="3962400" cy="342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29:notes"/>
          <p:cNvSpPr txBox="1"/>
          <p:nvPr>
            <p:ph idx="1" type="body"/>
          </p:nvPr>
        </p:nvSpPr>
        <p:spPr>
          <a:xfrm>
            <a:off x="1219200" y="3257550"/>
            <a:ext cx="6705600" cy="3086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52" name="Google Shape;252;p29: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30:notes"/>
          <p:cNvSpPr txBox="1"/>
          <p:nvPr>
            <p:ph idx="1" type="body"/>
          </p:nvPr>
        </p:nvSpPr>
        <p:spPr>
          <a:xfrm>
            <a:off x="1219200" y="3257550"/>
            <a:ext cx="6705600" cy="3086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61" name="Google Shape;261;p30: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31: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69" name="Google Shape;269;p31:notes"/>
          <p:cNvSpPr txBox="1"/>
          <p:nvPr>
            <p:ph idx="1" type="body"/>
          </p:nvPr>
        </p:nvSpPr>
        <p:spPr>
          <a:xfrm>
            <a:off x="1219200" y="3257550"/>
            <a:ext cx="6705600" cy="3086100"/>
          </a:xfrm>
          <a:prstGeom prst="rect">
            <a:avLst/>
          </a:prstGeom>
          <a:noFill/>
          <a:ln>
            <a:noFill/>
          </a:ln>
        </p:spPr>
        <p:txBody>
          <a:bodyPr anchorCtr="0" anchor="t" bIns="45700" lIns="91425" spcFirstLastPara="1" rIns="91425" wrap="square" tIns="45700">
            <a:noAutofit/>
          </a:bodyPr>
          <a:lstStyle/>
          <a:p>
            <a:pPr indent="-228600" lvl="0" marL="228600" rtl="0" algn="l">
              <a:spcBef>
                <a:spcPts val="0"/>
              </a:spcBef>
              <a:spcAft>
                <a:spcPts val="0"/>
              </a:spcAft>
              <a:buClr>
                <a:srgbClr val="000000"/>
              </a:buClr>
              <a:buSzPts val="1000"/>
              <a:buFont typeface="Calibri"/>
              <a:buAutoNum type="arabicPeriod"/>
            </a:pPr>
            <a:r>
              <a:rPr b="0" i="0" lang="en-US" sz="1000" u="none" cap="none" strike="noStrike">
                <a:solidFill>
                  <a:srgbClr val="000000"/>
                </a:solidFill>
                <a:latin typeface="Gill Sans"/>
                <a:ea typeface="Gill Sans"/>
                <a:cs typeface="Gill Sans"/>
                <a:sym typeface="Gill Sans"/>
              </a:rPr>
              <a:t>My proposal is robot learning language effectively and efficiently. That brings to a question. What word means to a robot? In my work, it is about learning an association between language and visual percepts. We map visual percepts with the words from the natural description. As I stated before, we use the joint model of language and vision to identify object attributes; color, shape, and object. In this research, I mainly focus on learning 3 categories of objects; color, shape, and object type. </a:t>
            </a:r>
            <a:endParaRPr/>
          </a:p>
        </p:txBody>
      </p:sp>
      <p:sp>
        <p:nvSpPr>
          <p:cNvPr id="270" name="Google Shape;270;p31:notes"/>
          <p:cNvSpPr txBox="1"/>
          <p:nvPr>
            <p:ph idx="12" type="sldNum"/>
          </p:nvPr>
        </p:nvSpPr>
        <p:spPr>
          <a:xfrm>
            <a:off x="5181600" y="6515100"/>
            <a:ext cx="3962400" cy="342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5: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79" name="Google Shape;279;p5:notes"/>
          <p:cNvSpPr txBox="1"/>
          <p:nvPr>
            <p:ph idx="1" type="body"/>
          </p:nvPr>
        </p:nvSpPr>
        <p:spPr>
          <a:xfrm>
            <a:off x="1219200" y="3257550"/>
            <a:ext cx="6705600" cy="3086100"/>
          </a:xfrm>
          <a:prstGeom prst="rect">
            <a:avLst/>
          </a:prstGeom>
          <a:noFill/>
          <a:ln>
            <a:noFill/>
          </a:ln>
        </p:spPr>
        <p:txBody>
          <a:bodyPr anchorCtr="0" anchor="t" bIns="45700" lIns="91425" spcFirstLastPara="1" rIns="91425" wrap="square" tIns="45700">
            <a:noAutofit/>
          </a:bodyPr>
          <a:lstStyle/>
          <a:p>
            <a:pPr indent="-228600" lvl="0" marL="228600" rtl="0" algn="l">
              <a:spcBef>
                <a:spcPts val="0"/>
              </a:spcBef>
              <a:spcAft>
                <a:spcPts val="0"/>
              </a:spcAft>
              <a:buClr>
                <a:schemeClr val="dk1"/>
              </a:buClr>
              <a:buSzPts val="1200"/>
              <a:buFont typeface="Calibri"/>
              <a:buAutoNum type="arabicPeriod"/>
            </a:pPr>
            <a:r>
              <a:rPr lang="en-US"/>
              <a:t>I would like to draw your attention to a robot learning system where human tries to teach the robot. </a:t>
            </a:r>
            <a:endParaRPr/>
          </a:p>
          <a:p>
            <a:pPr indent="-152400" lvl="0" marL="228600" rtl="0" algn="l">
              <a:spcBef>
                <a:spcPts val="360"/>
              </a:spcBef>
              <a:spcAft>
                <a:spcPts val="0"/>
              </a:spcAft>
              <a:buClr>
                <a:schemeClr val="dk1"/>
              </a:buClr>
              <a:buSzPts val="1200"/>
              <a:buFont typeface="Calibri"/>
              <a:buNone/>
            </a:pPr>
            <a:r>
              <a:t/>
            </a:r>
            <a:endParaRPr/>
          </a:p>
          <a:p>
            <a:pPr indent="-228600" lvl="0" marL="228600" rtl="0" algn="l">
              <a:spcBef>
                <a:spcPts val="360"/>
              </a:spcBef>
              <a:spcAft>
                <a:spcPts val="0"/>
              </a:spcAft>
              <a:buClr>
                <a:schemeClr val="dk1"/>
              </a:buClr>
              <a:buSzPts val="1200"/>
              <a:buFont typeface="Calibri"/>
              <a:buAutoNum type="arabicPeriod"/>
            </a:pPr>
            <a:r>
              <a:rPr lang="en-US"/>
              <a:t>You might have noticed that this system is monotonous, not entertaining and need extensive manual supervision.</a:t>
            </a:r>
            <a:endParaRPr/>
          </a:p>
        </p:txBody>
      </p:sp>
      <p:sp>
        <p:nvSpPr>
          <p:cNvPr id="280" name="Google Shape;280;p5:notes"/>
          <p:cNvSpPr txBox="1"/>
          <p:nvPr>
            <p:ph idx="12" type="sldNum"/>
          </p:nvPr>
        </p:nvSpPr>
        <p:spPr>
          <a:xfrm>
            <a:off x="5181600" y="6515100"/>
            <a:ext cx="3962400" cy="342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12: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89" name="Google Shape;289;p12:notes"/>
          <p:cNvSpPr txBox="1"/>
          <p:nvPr>
            <p:ph idx="1" type="body"/>
          </p:nvPr>
        </p:nvSpPr>
        <p:spPr>
          <a:xfrm>
            <a:off x="1219200" y="3257550"/>
            <a:ext cx="6705600" cy="3086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p12:notes"/>
          <p:cNvSpPr txBox="1"/>
          <p:nvPr>
            <p:ph idx="12" type="sldNum"/>
          </p:nvPr>
        </p:nvSpPr>
        <p:spPr>
          <a:xfrm>
            <a:off x="5181600" y="6515100"/>
            <a:ext cx="3962400" cy="342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13:notes"/>
          <p:cNvSpPr txBox="1"/>
          <p:nvPr>
            <p:ph idx="1" type="body"/>
          </p:nvPr>
        </p:nvSpPr>
        <p:spPr>
          <a:xfrm>
            <a:off x="1219200" y="3257550"/>
            <a:ext cx="6705600" cy="3086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98" name="Google Shape;298;p13: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9: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06" name="Google Shape;306;p9:notes"/>
          <p:cNvSpPr txBox="1"/>
          <p:nvPr>
            <p:ph idx="1" type="body"/>
          </p:nvPr>
        </p:nvSpPr>
        <p:spPr>
          <a:xfrm>
            <a:off x="1219200" y="3257550"/>
            <a:ext cx="6705600" cy="3086100"/>
          </a:xfrm>
          <a:prstGeom prst="rect">
            <a:avLst/>
          </a:prstGeom>
          <a:noFill/>
          <a:ln>
            <a:noFill/>
          </a:ln>
        </p:spPr>
        <p:txBody>
          <a:bodyPr anchorCtr="0" anchor="t" bIns="45700" lIns="91425" spcFirstLastPara="1" rIns="91425" wrap="square" tIns="45700">
            <a:noAutofit/>
          </a:bodyPr>
          <a:lstStyle/>
          <a:p>
            <a:pPr indent="-228600" lvl="0" marL="228600" rtl="0" algn="l">
              <a:spcBef>
                <a:spcPts val="0"/>
              </a:spcBef>
              <a:spcAft>
                <a:spcPts val="0"/>
              </a:spcAft>
              <a:buClr>
                <a:schemeClr val="dk1"/>
              </a:buClr>
              <a:buSzPts val="1200"/>
              <a:buFont typeface="Calibri"/>
              <a:buAutoNum type="arabicPeriod"/>
            </a:pPr>
            <a:r>
              <a:rPr lang="en-US"/>
              <a:t>Our learning system utilizes natural description from humans to learn the language. Users describe the objects that robot should understand</a:t>
            </a:r>
            <a:endParaRPr/>
          </a:p>
          <a:p>
            <a:pPr indent="-228600" lvl="0" marL="228600" rtl="0" algn="l">
              <a:spcBef>
                <a:spcPts val="360"/>
              </a:spcBef>
              <a:spcAft>
                <a:spcPts val="0"/>
              </a:spcAft>
              <a:buClr>
                <a:schemeClr val="dk1"/>
              </a:buClr>
              <a:buSzPts val="1200"/>
              <a:buFont typeface="Calibri"/>
              <a:buAutoNum type="arabicPeriod"/>
            </a:pPr>
            <a:r>
              <a:rPr lang="en-US"/>
              <a:t>In this example, the user describes the object as "short green cube". So we create visual classifiers by mapping the words "short" or "green" or "cube" with the visual features of the object. </a:t>
            </a:r>
            <a:endParaRPr/>
          </a:p>
          <a:p>
            <a:pPr indent="-228600" lvl="0" marL="228600" rtl="0" algn="l">
              <a:spcBef>
                <a:spcPts val="360"/>
              </a:spcBef>
              <a:spcAft>
                <a:spcPts val="0"/>
              </a:spcAft>
              <a:buClr>
                <a:schemeClr val="dk1"/>
              </a:buClr>
              <a:buSzPts val="1200"/>
              <a:buFont typeface="Calibri"/>
              <a:buAutoNum type="arabicPeriod"/>
            </a:pPr>
            <a:r>
              <a:rPr lang="en-US"/>
              <a:t>We try to learn 3 attribute type.  Color, shape and object in this research. </a:t>
            </a:r>
            <a:endParaRPr/>
          </a:p>
        </p:txBody>
      </p:sp>
      <p:sp>
        <p:nvSpPr>
          <p:cNvPr id="307" name="Google Shape;307;p9:notes"/>
          <p:cNvSpPr txBox="1"/>
          <p:nvPr>
            <p:ph idx="12" type="sldNum"/>
          </p:nvPr>
        </p:nvSpPr>
        <p:spPr>
          <a:xfrm>
            <a:off x="5181600" y="6515100"/>
            <a:ext cx="3962400" cy="342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a31c0e3be3_0_19:notes"/>
          <p:cNvSpPr/>
          <p:nvPr>
            <p:ph idx="2" type="sldImg"/>
          </p:nvPr>
        </p:nvSpPr>
        <p:spPr>
          <a:xfrm>
            <a:off x="2857500" y="514350"/>
            <a:ext cx="3429000" cy="2571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23" name="Google Shape;323;ga31c0e3be3_0_19:notes"/>
          <p:cNvSpPr txBox="1"/>
          <p:nvPr>
            <p:ph idx="1" type="body"/>
          </p:nvPr>
        </p:nvSpPr>
        <p:spPr>
          <a:xfrm>
            <a:off x="1219200" y="3257550"/>
            <a:ext cx="6705600" cy="3086100"/>
          </a:xfrm>
          <a:prstGeom prst="rect">
            <a:avLst/>
          </a:prstGeom>
          <a:noFill/>
          <a:ln>
            <a:noFill/>
          </a:ln>
        </p:spPr>
        <p:txBody>
          <a:bodyPr anchorCtr="0" anchor="t" bIns="45700" lIns="91425" spcFirstLastPara="1" rIns="91425" wrap="square" tIns="45700">
            <a:noAutofit/>
          </a:bodyPr>
          <a:lstStyle/>
          <a:p>
            <a:pPr indent="-165100" lvl="0" marL="228600" rtl="0" algn="l">
              <a:spcBef>
                <a:spcPts val="0"/>
              </a:spcBef>
              <a:spcAft>
                <a:spcPts val="0"/>
              </a:spcAft>
              <a:buClr>
                <a:schemeClr val="dk1"/>
              </a:buClr>
              <a:buSzPts val="1000"/>
              <a:buFont typeface="Calibri"/>
              <a:buNone/>
            </a:pPr>
            <a:r>
              <a:rPr lang="en-US" sz="1000">
                <a:solidFill>
                  <a:srgbClr val="000000"/>
                </a:solidFill>
                <a:latin typeface="Gill Sans"/>
                <a:ea typeface="Gill Sans"/>
                <a:cs typeface="Gill Sans"/>
                <a:sym typeface="Gill Sans"/>
              </a:rPr>
              <a:t>Here is the overall architecture of our system, where the robot has no prior knowledge. Its job is to learn the semantic representation of the real-world objects it interacts with. The robot uses the visual feature extraction approaches and ranks the objects based on their informativeness or diversity. Then the robot seeks the help of a human it meets to know the description of the selected objects. The description is passed on to the language interpreter, and then the robot learning system associates the interpreted concepts with the visual features of the objects. </a:t>
            </a:r>
            <a:endParaRPr b="0" i="0" sz="1000" u="none" cap="none" strike="noStrike">
              <a:solidFill>
                <a:srgbClr val="000000"/>
              </a:solidFill>
              <a:latin typeface="Gill Sans"/>
              <a:ea typeface="Gill Sans"/>
              <a:cs typeface="Gill Sans"/>
              <a:sym typeface="Gill Sans"/>
            </a:endParaRPr>
          </a:p>
        </p:txBody>
      </p:sp>
      <p:sp>
        <p:nvSpPr>
          <p:cNvPr id="324" name="Google Shape;324;ga31c0e3be3_0_19:notes"/>
          <p:cNvSpPr txBox="1"/>
          <p:nvPr>
            <p:ph idx="12" type="sldNum"/>
          </p:nvPr>
        </p:nvSpPr>
        <p:spPr>
          <a:xfrm>
            <a:off x="5181600" y="6515100"/>
            <a:ext cx="3962400" cy="342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p:nvPr/>
        </p:nvSpPr>
        <p:spPr>
          <a:xfrm>
            <a:off x="-14070" y="6019800"/>
            <a:ext cx="9158069" cy="838200"/>
          </a:xfrm>
          <a:prstGeom prst="rect">
            <a:avLst/>
          </a:prstGeom>
          <a:solidFill>
            <a:srgbClr val="BA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chemeClr val="lt1"/>
                </a:solidFill>
                <a:latin typeface="Times New Roman"/>
                <a:ea typeface="Times New Roman"/>
                <a:cs typeface="Times New Roman"/>
                <a:sym typeface="Times New Roman"/>
              </a:rPr>
              <a:t>iral.cs.umbc.edu</a:t>
            </a:r>
            <a:endParaRPr b="1" i="0" sz="2000" u="none" cap="none" strike="noStrike">
              <a:solidFill>
                <a:schemeClr val="lt1"/>
              </a:solidFill>
              <a:latin typeface="Times New Roman"/>
              <a:ea typeface="Times New Roman"/>
              <a:cs typeface="Times New Roman"/>
              <a:sym typeface="Times New Roman"/>
            </a:endParaRPr>
          </a:p>
        </p:txBody>
      </p:sp>
      <p:sp>
        <p:nvSpPr>
          <p:cNvPr id="17" name="Google Shape;17;p2"/>
          <p:cNvSpPr/>
          <p:nvPr/>
        </p:nvSpPr>
        <p:spPr>
          <a:xfrm>
            <a:off x="-14069" y="0"/>
            <a:ext cx="9158069" cy="1447800"/>
          </a:xfrm>
          <a:prstGeom prst="rect">
            <a:avLst/>
          </a:prstGeom>
          <a:solidFill>
            <a:srgbClr val="BA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18" name="Google Shape;18;p2"/>
          <p:cNvSpPr txBox="1"/>
          <p:nvPr>
            <p:ph type="ctrTitle"/>
          </p:nvPr>
        </p:nvSpPr>
        <p:spPr>
          <a:xfrm>
            <a:off x="1143000" y="1735904"/>
            <a:ext cx="7010400" cy="1724867"/>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rgbClr val="8DA9DB"/>
              </a:buClr>
              <a:buSzPts val="5280"/>
              <a:buFont typeface="Noto Sans Symbols"/>
              <a:buNone/>
              <a:defRPr b="1" i="0" sz="4800" u="none" cap="none" strike="noStrike">
                <a:solidFill>
                  <a:srgbClr val="7F6000"/>
                </a:solidFill>
                <a:latin typeface="Avenir"/>
                <a:ea typeface="Avenir"/>
                <a:cs typeface="Avenir"/>
                <a:sym typeface="Avenir"/>
              </a:defRPr>
            </a:lvl1pPr>
            <a:lvl2pPr lvl="1" marR="0" rtl="0" algn="ctr">
              <a:spcBef>
                <a:spcPts val="0"/>
              </a:spcBef>
              <a:spcAft>
                <a:spcPts val="0"/>
              </a:spcAft>
              <a:buSzPts val="1400"/>
              <a:buNone/>
              <a:defRPr b="0" i="0" sz="4600" u="none" cap="none" strike="noStrike">
                <a:solidFill>
                  <a:srgbClr val="900000"/>
                </a:solidFill>
                <a:latin typeface="Source Sans Pro"/>
                <a:ea typeface="Source Sans Pro"/>
                <a:cs typeface="Source Sans Pro"/>
                <a:sym typeface="Source Sans Pro"/>
              </a:defRPr>
            </a:lvl2pPr>
            <a:lvl3pPr lvl="2" marR="0" rtl="0" algn="ctr">
              <a:spcBef>
                <a:spcPts val="0"/>
              </a:spcBef>
              <a:spcAft>
                <a:spcPts val="0"/>
              </a:spcAft>
              <a:buSzPts val="1400"/>
              <a:buNone/>
              <a:defRPr b="0" i="0" sz="4600" u="none" cap="none" strike="noStrike">
                <a:solidFill>
                  <a:srgbClr val="900000"/>
                </a:solidFill>
                <a:latin typeface="Source Sans Pro"/>
                <a:ea typeface="Source Sans Pro"/>
                <a:cs typeface="Source Sans Pro"/>
                <a:sym typeface="Source Sans Pro"/>
              </a:defRPr>
            </a:lvl3pPr>
            <a:lvl4pPr lvl="3" marR="0" rtl="0" algn="ctr">
              <a:spcBef>
                <a:spcPts val="0"/>
              </a:spcBef>
              <a:spcAft>
                <a:spcPts val="0"/>
              </a:spcAft>
              <a:buSzPts val="1400"/>
              <a:buNone/>
              <a:defRPr b="0" i="0" sz="4600" u="none" cap="none" strike="noStrike">
                <a:solidFill>
                  <a:srgbClr val="900000"/>
                </a:solidFill>
                <a:latin typeface="Source Sans Pro"/>
                <a:ea typeface="Source Sans Pro"/>
                <a:cs typeface="Source Sans Pro"/>
                <a:sym typeface="Source Sans Pro"/>
              </a:defRPr>
            </a:lvl4pPr>
            <a:lvl5pPr lvl="4" marR="0" rtl="0" algn="ctr">
              <a:spcBef>
                <a:spcPts val="0"/>
              </a:spcBef>
              <a:spcAft>
                <a:spcPts val="0"/>
              </a:spcAft>
              <a:buSzPts val="1400"/>
              <a:buNone/>
              <a:defRPr b="0" i="0" sz="4600" u="none" cap="none" strike="noStrike">
                <a:solidFill>
                  <a:srgbClr val="900000"/>
                </a:solidFill>
                <a:latin typeface="Source Sans Pro"/>
                <a:ea typeface="Source Sans Pro"/>
                <a:cs typeface="Source Sans Pro"/>
                <a:sym typeface="Source Sans Pro"/>
              </a:defRPr>
            </a:lvl5pPr>
            <a:lvl6pPr lvl="5" marR="0" rtl="0" algn="ctr">
              <a:spcBef>
                <a:spcPts val="0"/>
              </a:spcBef>
              <a:spcAft>
                <a:spcPts val="0"/>
              </a:spcAft>
              <a:buSzPts val="1400"/>
              <a:buNone/>
              <a:defRPr b="0" i="0" sz="4600" u="none" cap="none" strike="noStrike">
                <a:solidFill>
                  <a:schemeClr val="accent1"/>
                </a:solidFill>
                <a:latin typeface="Source Sans Pro"/>
                <a:ea typeface="Source Sans Pro"/>
                <a:cs typeface="Source Sans Pro"/>
                <a:sym typeface="Source Sans Pro"/>
              </a:defRPr>
            </a:lvl6pPr>
            <a:lvl7pPr lvl="6" marR="0" rtl="0" algn="ctr">
              <a:spcBef>
                <a:spcPts val="0"/>
              </a:spcBef>
              <a:spcAft>
                <a:spcPts val="0"/>
              </a:spcAft>
              <a:buSzPts val="1400"/>
              <a:buNone/>
              <a:defRPr b="0" i="0" sz="4600" u="none" cap="none" strike="noStrike">
                <a:solidFill>
                  <a:schemeClr val="accent1"/>
                </a:solidFill>
                <a:latin typeface="Source Sans Pro"/>
                <a:ea typeface="Source Sans Pro"/>
                <a:cs typeface="Source Sans Pro"/>
                <a:sym typeface="Source Sans Pro"/>
              </a:defRPr>
            </a:lvl7pPr>
            <a:lvl8pPr lvl="7" marR="0" rtl="0" algn="ctr">
              <a:spcBef>
                <a:spcPts val="0"/>
              </a:spcBef>
              <a:spcAft>
                <a:spcPts val="0"/>
              </a:spcAft>
              <a:buSzPts val="1400"/>
              <a:buNone/>
              <a:defRPr b="0" i="0" sz="4600" u="none" cap="none" strike="noStrike">
                <a:solidFill>
                  <a:schemeClr val="accent1"/>
                </a:solidFill>
                <a:latin typeface="Source Sans Pro"/>
                <a:ea typeface="Source Sans Pro"/>
                <a:cs typeface="Source Sans Pro"/>
                <a:sym typeface="Source Sans Pro"/>
              </a:defRPr>
            </a:lvl8pPr>
            <a:lvl9pPr lvl="8" marR="0" rtl="0" algn="ctr">
              <a:spcBef>
                <a:spcPts val="0"/>
              </a:spcBef>
              <a:spcAft>
                <a:spcPts val="0"/>
              </a:spcAft>
              <a:buSzPts val="1400"/>
              <a:buNone/>
              <a:defRPr b="0" i="0" sz="4600" u="none" cap="none" strike="noStrike">
                <a:solidFill>
                  <a:schemeClr val="accent1"/>
                </a:solidFill>
                <a:latin typeface="Source Sans Pro"/>
                <a:ea typeface="Source Sans Pro"/>
                <a:cs typeface="Source Sans Pro"/>
                <a:sym typeface="Source Sans Pro"/>
              </a:defRPr>
            </a:lvl9pPr>
          </a:lstStyle>
          <a:p/>
        </p:txBody>
      </p:sp>
      <p:sp>
        <p:nvSpPr>
          <p:cNvPr id="19" name="Google Shape;19;p2"/>
          <p:cNvSpPr txBox="1"/>
          <p:nvPr>
            <p:ph idx="1" type="subTitle"/>
          </p:nvPr>
        </p:nvSpPr>
        <p:spPr>
          <a:xfrm>
            <a:off x="1143000" y="4128610"/>
            <a:ext cx="7010400" cy="916641"/>
          </a:xfrm>
          <a:prstGeom prst="rect">
            <a:avLst/>
          </a:prstGeom>
          <a:noFill/>
          <a:ln>
            <a:noFill/>
          </a:ln>
        </p:spPr>
        <p:txBody>
          <a:bodyPr anchorCtr="0" anchor="t" bIns="45700" lIns="91425" spcFirstLastPara="1" rIns="91425" wrap="square" tIns="45700">
            <a:noAutofit/>
          </a:bodyPr>
          <a:lstStyle>
            <a:lvl1pPr lvl="0" algn="ctr">
              <a:lnSpc>
                <a:spcPct val="90000"/>
              </a:lnSpc>
              <a:spcBef>
                <a:spcPts val="300"/>
              </a:spcBef>
              <a:spcAft>
                <a:spcPts val="0"/>
              </a:spcAft>
              <a:buClr>
                <a:srgbClr val="8DA9DB"/>
              </a:buClr>
              <a:buSzPts val="1980"/>
              <a:buFont typeface="Noto Sans Symbols"/>
              <a:buNone/>
              <a:defRPr sz="1800">
                <a:solidFill>
                  <a:srgbClr val="595959"/>
                </a:solidFill>
                <a:latin typeface="Source Sans Pro"/>
                <a:ea typeface="Source Sans Pro"/>
                <a:cs typeface="Source Sans Pro"/>
                <a:sym typeface="Source Sans Pro"/>
              </a:defRPr>
            </a:lvl1pPr>
            <a:lvl2pPr lvl="1" algn="ctr">
              <a:lnSpc>
                <a:spcPct val="90000"/>
              </a:lnSpc>
              <a:spcBef>
                <a:spcPts val="600"/>
              </a:spcBef>
              <a:spcAft>
                <a:spcPts val="0"/>
              </a:spcAft>
              <a:buSzPts val="1680"/>
              <a:buNone/>
              <a:defRPr>
                <a:solidFill>
                  <a:srgbClr val="888888"/>
                </a:solidFill>
              </a:defRPr>
            </a:lvl2pPr>
            <a:lvl3pPr lvl="2" algn="ctr">
              <a:lnSpc>
                <a:spcPct val="90000"/>
              </a:lnSpc>
              <a:spcBef>
                <a:spcPts val="600"/>
              </a:spcBef>
              <a:spcAft>
                <a:spcPts val="0"/>
              </a:spcAft>
              <a:buSzPts val="1400"/>
              <a:buNone/>
              <a:defRPr>
                <a:solidFill>
                  <a:srgbClr val="888888"/>
                </a:solidFill>
              </a:defRPr>
            </a:lvl3pPr>
            <a:lvl4pPr lvl="3" algn="ctr">
              <a:lnSpc>
                <a:spcPct val="90000"/>
              </a:lnSpc>
              <a:spcBef>
                <a:spcPts val="600"/>
              </a:spcBef>
              <a:spcAft>
                <a:spcPts val="0"/>
              </a:spcAft>
              <a:buSzPts val="1260"/>
              <a:buNone/>
              <a:defRPr>
                <a:solidFill>
                  <a:srgbClr val="888888"/>
                </a:solidFill>
              </a:defRPr>
            </a:lvl4pPr>
            <a:lvl5pPr lvl="4" algn="ctr">
              <a:lnSpc>
                <a:spcPct val="90000"/>
              </a:lnSpc>
              <a:spcBef>
                <a:spcPts val="600"/>
              </a:spcBef>
              <a:spcAft>
                <a:spcPts val="0"/>
              </a:spcAft>
              <a:buSzPts val="1120"/>
              <a:buNone/>
              <a:defRPr>
                <a:solidFill>
                  <a:srgbClr val="888888"/>
                </a:solidFill>
              </a:defRPr>
            </a:lvl5pPr>
            <a:lvl6pPr lvl="5" algn="ctr">
              <a:spcBef>
                <a:spcPts val="360"/>
              </a:spcBef>
              <a:spcAft>
                <a:spcPts val="0"/>
              </a:spcAft>
              <a:buSzPts val="1980"/>
              <a:buNone/>
              <a:defRPr>
                <a:solidFill>
                  <a:srgbClr val="888888"/>
                </a:solidFill>
              </a:defRPr>
            </a:lvl6pPr>
            <a:lvl7pPr lvl="6" algn="ctr">
              <a:spcBef>
                <a:spcPts val="360"/>
              </a:spcBef>
              <a:spcAft>
                <a:spcPts val="0"/>
              </a:spcAft>
              <a:buSzPts val="1980"/>
              <a:buNone/>
              <a:defRPr>
                <a:solidFill>
                  <a:srgbClr val="888888"/>
                </a:solidFill>
              </a:defRPr>
            </a:lvl7pPr>
            <a:lvl8pPr lvl="7" algn="ctr">
              <a:spcBef>
                <a:spcPts val="360"/>
              </a:spcBef>
              <a:spcAft>
                <a:spcPts val="0"/>
              </a:spcAft>
              <a:buSzPts val="1980"/>
              <a:buNone/>
              <a:defRPr>
                <a:solidFill>
                  <a:srgbClr val="888888"/>
                </a:solidFill>
              </a:defRPr>
            </a:lvl8pPr>
            <a:lvl9pPr lvl="8" algn="ctr">
              <a:spcBef>
                <a:spcPts val="360"/>
              </a:spcBef>
              <a:spcAft>
                <a:spcPts val="0"/>
              </a:spcAft>
              <a:buSzPts val="1980"/>
              <a:buNone/>
              <a:defRPr>
                <a:solidFill>
                  <a:srgbClr val="888888"/>
                </a:solidFill>
              </a:defRPr>
            </a:lvl9pPr>
          </a:lstStyle>
          <a:p/>
        </p:txBody>
      </p:sp>
      <p:pic>
        <p:nvPicPr>
          <p:cNvPr id="20" name="Google Shape;20;p2"/>
          <p:cNvPicPr preferRelativeResize="0"/>
          <p:nvPr/>
        </p:nvPicPr>
        <p:blipFill rotWithShape="1">
          <a:blip r:embed="rId2">
            <a:alphaModFix/>
          </a:blip>
          <a:srcRect b="0" l="0" r="0" t="0"/>
          <a:stretch/>
        </p:blipFill>
        <p:spPr>
          <a:xfrm>
            <a:off x="7865010" y="235575"/>
            <a:ext cx="1073819" cy="1030763"/>
          </a:xfrm>
          <a:prstGeom prst="rect">
            <a:avLst/>
          </a:prstGeom>
          <a:noFill/>
          <a:ln cap="flat" cmpd="sng" w="47625">
            <a:solidFill>
              <a:schemeClr val="dk1"/>
            </a:solidFill>
            <a:prstDash val="solid"/>
            <a:round/>
            <a:headEnd len="sm" w="sm" type="none"/>
            <a:tailEnd len="sm" w="sm" type="none"/>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1" name="Shape 21"/>
        <p:cNvGrpSpPr/>
        <p:nvPr/>
      </p:nvGrpSpPr>
      <p:grpSpPr>
        <a:xfrm>
          <a:off x="0" y="0"/>
          <a:ext cx="0" cy="0"/>
          <a:chOff x="0" y="0"/>
          <a:chExt cx="0" cy="0"/>
        </a:xfrm>
      </p:grpSpPr>
      <p:sp>
        <p:nvSpPr>
          <p:cNvPr id="22" name="Google Shape;22;p3"/>
          <p:cNvSpPr txBox="1"/>
          <p:nvPr>
            <p:ph idx="1" type="body"/>
          </p:nvPr>
        </p:nvSpPr>
        <p:spPr>
          <a:xfrm>
            <a:off x="381000" y="1143000"/>
            <a:ext cx="8458200" cy="4648200"/>
          </a:xfrm>
          <a:prstGeom prst="rect">
            <a:avLst/>
          </a:prstGeom>
          <a:noFill/>
          <a:ln>
            <a:noFill/>
          </a:ln>
        </p:spPr>
        <p:txBody>
          <a:bodyPr anchorCtr="0" anchor="t" bIns="45700" lIns="91425" spcFirstLastPara="1" rIns="91425" wrap="square" tIns="45700">
            <a:noAutofit/>
          </a:bodyPr>
          <a:lstStyle>
            <a:lvl1pPr indent="-308610" lvl="0" marL="457200" algn="l">
              <a:lnSpc>
                <a:spcPct val="90000"/>
              </a:lnSpc>
              <a:spcBef>
                <a:spcPts val="2000"/>
              </a:spcBef>
              <a:spcAft>
                <a:spcPts val="0"/>
              </a:spcAft>
              <a:buSzPts val="1260"/>
              <a:buChar char="◆"/>
              <a:defRPr/>
            </a:lvl1pPr>
            <a:lvl2pPr indent="-308610" lvl="1" marL="914400" algn="l">
              <a:lnSpc>
                <a:spcPct val="90000"/>
              </a:lnSpc>
              <a:spcBef>
                <a:spcPts val="600"/>
              </a:spcBef>
              <a:spcAft>
                <a:spcPts val="0"/>
              </a:spcAft>
              <a:buSzPts val="1260"/>
              <a:buChar char="◆"/>
              <a:defRPr/>
            </a:lvl2pPr>
            <a:lvl3pPr indent="-308610" lvl="2" marL="1371600" algn="l">
              <a:lnSpc>
                <a:spcPct val="90000"/>
              </a:lnSpc>
              <a:spcBef>
                <a:spcPts val="600"/>
              </a:spcBef>
              <a:spcAft>
                <a:spcPts val="0"/>
              </a:spcAft>
              <a:buSzPts val="1260"/>
              <a:buChar char="◆"/>
              <a:defRPr/>
            </a:lvl3pPr>
            <a:lvl4pPr indent="-308610" lvl="3" marL="1828800" algn="l">
              <a:lnSpc>
                <a:spcPct val="90000"/>
              </a:lnSpc>
              <a:spcBef>
                <a:spcPts val="600"/>
              </a:spcBef>
              <a:spcAft>
                <a:spcPts val="0"/>
              </a:spcAft>
              <a:buSzPts val="1260"/>
              <a:buChar char="◆"/>
              <a:defRPr/>
            </a:lvl4pPr>
            <a:lvl5pPr indent="-299720" lvl="4" marL="2286000" algn="l">
              <a:lnSpc>
                <a:spcPct val="90000"/>
              </a:lnSpc>
              <a:spcBef>
                <a:spcPts val="600"/>
              </a:spcBef>
              <a:spcAft>
                <a:spcPts val="0"/>
              </a:spcAft>
              <a:buSzPts val="1120"/>
              <a:buChar char="◆"/>
              <a:defRPr/>
            </a:lvl5pPr>
            <a:lvl6pPr indent="-354329" lvl="5" marL="2743200" algn="l">
              <a:spcBef>
                <a:spcPts val="360"/>
              </a:spcBef>
              <a:spcAft>
                <a:spcPts val="0"/>
              </a:spcAft>
              <a:buSzPts val="1980"/>
              <a:buChar char="⚫"/>
              <a:defRPr/>
            </a:lvl6pPr>
            <a:lvl7pPr indent="-354329" lvl="6" marL="3200400" algn="l">
              <a:spcBef>
                <a:spcPts val="360"/>
              </a:spcBef>
              <a:spcAft>
                <a:spcPts val="0"/>
              </a:spcAft>
              <a:buSzPts val="1980"/>
              <a:buChar char="⚫"/>
              <a:defRPr/>
            </a:lvl7pPr>
            <a:lvl8pPr indent="-354329" lvl="7" marL="3657600" algn="l">
              <a:spcBef>
                <a:spcPts val="360"/>
              </a:spcBef>
              <a:spcAft>
                <a:spcPts val="0"/>
              </a:spcAft>
              <a:buSzPts val="1980"/>
              <a:buChar char="⚫"/>
              <a:defRPr/>
            </a:lvl8pPr>
            <a:lvl9pPr indent="-354329" lvl="8" marL="4114800" algn="l">
              <a:spcBef>
                <a:spcPts val="360"/>
              </a:spcBef>
              <a:spcAft>
                <a:spcPts val="0"/>
              </a:spcAft>
              <a:buSzPts val="1980"/>
              <a:buChar char="⚫"/>
              <a:defRPr/>
            </a:lvl9pPr>
          </a:lstStyle>
          <a:p/>
        </p:txBody>
      </p:sp>
      <p:sp>
        <p:nvSpPr>
          <p:cNvPr id="23" name="Google Shape;23;p3"/>
          <p:cNvSpPr txBox="1"/>
          <p:nvPr>
            <p:ph type="title"/>
          </p:nvPr>
        </p:nvSpPr>
        <p:spPr>
          <a:xfrm>
            <a:off x="152400" y="0"/>
            <a:ext cx="8763000" cy="88265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4800" u="none" cap="none" strike="noStrike">
                <a:solidFill>
                  <a:srgbClr val="7F6000"/>
                </a:solidFill>
                <a:latin typeface="Avenir"/>
                <a:ea typeface="Avenir"/>
                <a:cs typeface="Avenir"/>
                <a:sym typeface="Avenir"/>
              </a:defRPr>
            </a:lvl1pPr>
            <a:lvl2pPr lvl="1" marR="0" rtl="0" algn="ctr">
              <a:spcBef>
                <a:spcPts val="0"/>
              </a:spcBef>
              <a:spcAft>
                <a:spcPts val="0"/>
              </a:spcAft>
              <a:buSzPts val="1400"/>
              <a:buNone/>
              <a:defRPr b="0" i="0" sz="4600" u="none" cap="none" strike="noStrike">
                <a:solidFill>
                  <a:srgbClr val="900000"/>
                </a:solidFill>
                <a:latin typeface="Source Sans Pro"/>
                <a:ea typeface="Source Sans Pro"/>
                <a:cs typeface="Source Sans Pro"/>
                <a:sym typeface="Source Sans Pro"/>
              </a:defRPr>
            </a:lvl2pPr>
            <a:lvl3pPr lvl="2" marR="0" rtl="0" algn="ctr">
              <a:spcBef>
                <a:spcPts val="0"/>
              </a:spcBef>
              <a:spcAft>
                <a:spcPts val="0"/>
              </a:spcAft>
              <a:buSzPts val="1400"/>
              <a:buNone/>
              <a:defRPr b="0" i="0" sz="4600" u="none" cap="none" strike="noStrike">
                <a:solidFill>
                  <a:srgbClr val="900000"/>
                </a:solidFill>
                <a:latin typeface="Source Sans Pro"/>
                <a:ea typeface="Source Sans Pro"/>
                <a:cs typeface="Source Sans Pro"/>
                <a:sym typeface="Source Sans Pro"/>
              </a:defRPr>
            </a:lvl3pPr>
            <a:lvl4pPr lvl="3" marR="0" rtl="0" algn="ctr">
              <a:spcBef>
                <a:spcPts val="0"/>
              </a:spcBef>
              <a:spcAft>
                <a:spcPts val="0"/>
              </a:spcAft>
              <a:buSzPts val="1400"/>
              <a:buNone/>
              <a:defRPr b="0" i="0" sz="4600" u="none" cap="none" strike="noStrike">
                <a:solidFill>
                  <a:srgbClr val="900000"/>
                </a:solidFill>
                <a:latin typeface="Source Sans Pro"/>
                <a:ea typeface="Source Sans Pro"/>
                <a:cs typeface="Source Sans Pro"/>
                <a:sym typeface="Source Sans Pro"/>
              </a:defRPr>
            </a:lvl4pPr>
            <a:lvl5pPr lvl="4" marR="0" rtl="0" algn="ctr">
              <a:spcBef>
                <a:spcPts val="0"/>
              </a:spcBef>
              <a:spcAft>
                <a:spcPts val="0"/>
              </a:spcAft>
              <a:buSzPts val="1400"/>
              <a:buNone/>
              <a:defRPr b="0" i="0" sz="4600" u="none" cap="none" strike="noStrike">
                <a:solidFill>
                  <a:srgbClr val="900000"/>
                </a:solidFill>
                <a:latin typeface="Source Sans Pro"/>
                <a:ea typeface="Source Sans Pro"/>
                <a:cs typeface="Source Sans Pro"/>
                <a:sym typeface="Source Sans Pro"/>
              </a:defRPr>
            </a:lvl5pPr>
            <a:lvl6pPr lvl="5" marR="0" rtl="0" algn="ctr">
              <a:spcBef>
                <a:spcPts val="0"/>
              </a:spcBef>
              <a:spcAft>
                <a:spcPts val="0"/>
              </a:spcAft>
              <a:buSzPts val="1400"/>
              <a:buNone/>
              <a:defRPr b="0" i="0" sz="4600" u="none" cap="none" strike="noStrike">
                <a:solidFill>
                  <a:schemeClr val="accent1"/>
                </a:solidFill>
                <a:latin typeface="Source Sans Pro"/>
                <a:ea typeface="Source Sans Pro"/>
                <a:cs typeface="Source Sans Pro"/>
                <a:sym typeface="Source Sans Pro"/>
              </a:defRPr>
            </a:lvl6pPr>
            <a:lvl7pPr lvl="6" marR="0" rtl="0" algn="ctr">
              <a:spcBef>
                <a:spcPts val="0"/>
              </a:spcBef>
              <a:spcAft>
                <a:spcPts val="0"/>
              </a:spcAft>
              <a:buSzPts val="1400"/>
              <a:buNone/>
              <a:defRPr b="0" i="0" sz="4600" u="none" cap="none" strike="noStrike">
                <a:solidFill>
                  <a:schemeClr val="accent1"/>
                </a:solidFill>
                <a:latin typeface="Source Sans Pro"/>
                <a:ea typeface="Source Sans Pro"/>
                <a:cs typeface="Source Sans Pro"/>
                <a:sym typeface="Source Sans Pro"/>
              </a:defRPr>
            </a:lvl7pPr>
            <a:lvl8pPr lvl="7" marR="0" rtl="0" algn="ctr">
              <a:spcBef>
                <a:spcPts val="0"/>
              </a:spcBef>
              <a:spcAft>
                <a:spcPts val="0"/>
              </a:spcAft>
              <a:buSzPts val="1400"/>
              <a:buNone/>
              <a:defRPr b="0" i="0" sz="4600" u="none" cap="none" strike="noStrike">
                <a:solidFill>
                  <a:schemeClr val="accent1"/>
                </a:solidFill>
                <a:latin typeface="Source Sans Pro"/>
                <a:ea typeface="Source Sans Pro"/>
                <a:cs typeface="Source Sans Pro"/>
                <a:sym typeface="Source Sans Pro"/>
              </a:defRPr>
            </a:lvl8pPr>
            <a:lvl9pPr lvl="8" marR="0" rtl="0" algn="ctr">
              <a:spcBef>
                <a:spcPts val="0"/>
              </a:spcBef>
              <a:spcAft>
                <a:spcPts val="0"/>
              </a:spcAft>
              <a:buSzPts val="1400"/>
              <a:buNone/>
              <a:defRPr b="0" i="0" sz="4600" u="none" cap="none" strike="noStrike">
                <a:solidFill>
                  <a:schemeClr val="accent1"/>
                </a:solidFill>
                <a:latin typeface="Source Sans Pro"/>
                <a:ea typeface="Source Sans Pro"/>
                <a:cs typeface="Source Sans Pro"/>
                <a:sym typeface="Source Sans Pro"/>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idx="1" type="body"/>
          </p:nvPr>
        </p:nvSpPr>
        <p:spPr>
          <a:xfrm>
            <a:off x="304800" y="838199"/>
            <a:ext cx="8610600" cy="5697483"/>
          </a:xfrm>
          <a:prstGeom prst="rect">
            <a:avLst/>
          </a:prstGeom>
          <a:noFill/>
          <a:ln>
            <a:noFill/>
          </a:ln>
        </p:spPr>
        <p:txBody>
          <a:bodyPr anchorCtr="0" anchor="t" bIns="45700" lIns="91425" spcFirstLastPara="1" rIns="91425" wrap="square" tIns="45700">
            <a:noAutofit/>
          </a:bodyPr>
          <a:lstStyle>
            <a:lvl1pPr indent="-353060" lvl="0" marL="457200" marR="0" rtl="0" algn="l">
              <a:lnSpc>
                <a:spcPct val="90000"/>
              </a:lnSpc>
              <a:spcBef>
                <a:spcPts val="2000"/>
              </a:spcBef>
              <a:spcAft>
                <a:spcPts val="0"/>
              </a:spcAft>
              <a:buClr>
                <a:srgbClr val="595959"/>
              </a:buClr>
              <a:buSzPts val="1960"/>
              <a:buFont typeface="Noto Sans Symbols"/>
              <a:buChar char="◆"/>
              <a:defRPr b="0" i="0" sz="2800" u="none" cap="none" strike="noStrike">
                <a:solidFill>
                  <a:schemeClr val="dk1"/>
                </a:solidFill>
                <a:latin typeface="Gill Sans"/>
                <a:ea typeface="Gill Sans"/>
                <a:cs typeface="Gill Sans"/>
                <a:sym typeface="Gill Sans"/>
              </a:defRPr>
            </a:lvl1pPr>
            <a:lvl2pPr indent="-335280" lvl="1" marL="914400" marR="0" rtl="0" algn="l">
              <a:lnSpc>
                <a:spcPct val="90000"/>
              </a:lnSpc>
              <a:spcBef>
                <a:spcPts val="600"/>
              </a:spcBef>
              <a:spcAft>
                <a:spcPts val="0"/>
              </a:spcAft>
              <a:buClr>
                <a:srgbClr val="595959"/>
              </a:buClr>
              <a:buSzPts val="1680"/>
              <a:buFont typeface="Noto Sans Symbols"/>
              <a:buChar char="◆"/>
              <a:defRPr b="0" i="0" sz="2400" u="none" cap="none" strike="noStrike">
                <a:solidFill>
                  <a:schemeClr val="dk1"/>
                </a:solidFill>
                <a:latin typeface="Gill Sans"/>
                <a:ea typeface="Gill Sans"/>
                <a:cs typeface="Gill Sans"/>
                <a:sym typeface="Gill Sans"/>
              </a:defRPr>
            </a:lvl2pPr>
            <a:lvl3pPr indent="-317500" lvl="2" marL="1371600" marR="0" rtl="0" algn="l">
              <a:lnSpc>
                <a:spcPct val="90000"/>
              </a:lnSpc>
              <a:spcBef>
                <a:spcPts val="600"/>
              </a:spcBef>
              <a:spcAft>
                <a:spcPts val="0"/>
              </a:spcAft>
              <a:buClr>
                <a:srgbClr val="595959"/>
              </a:buClr>
              <a:buSzPts val="1400"/>
              <a:buFont typeface="Noto Sans Symbols"/>
              <a:buChar char="◆"/>
              <a:defRPr b="0" i="0" sz="2000" u="none" cap="none" strike="noStrike">
                <a:solidFill>
                  <a:schemeClr val="dk1"/>
                </a:solidFill>
                <a:latin typeface="Gill Sans"/>
                <a:ea typeface="Gill Sans"/>
                <a:cs typeface="Gill Sans"/>
                <a:sym typeface="Gill Sans"/>
              </a:defRPr>
            </a:lvl3pPr>
            <a:lvl4pPr indent="-308610" lvl="3" marL="1828800" marR="0" rtl="0" algn="l">
              <a:lnSpc>
                <a:spcPct val="90000"/>
              </a:lnSpc>
              <a:spcBef>
                <a:spcPts val="600"/>
              </a:spcBef>
              <a:spcAft>
                <a:spcPts val="0"/>
              </a:spcAft>
              <a:buClr>
                <a:srgbClr val="595959"/>
              </a:buClr>
              <a:buSzPts val="1260"/>
              <a:buFont typeface="Noto Sans Symbols"/>
              <a:buChar char="◆"/>
              <a:defRPr b="0" i="0" sz="1800" u="none" cap="none" strike="noStrike">
                <a:solidFill>
                  <a:schemeClr val="dk1"/>
                </a:solidFill>
                <a:latin typeface="Gill Sans"/>
                <a:ea typeface="Gill Sans"/>
                <a:cs typeface="Gill Sans"/>
                <a:sym typeface="Gill Sans"/>
              </a:defRPr>
            </a:lvl4pPr>
            <a:lvl5pPr indent="-299720" lvl="4" marL="2286000" marR="0" rtl="0" algn="l">
              <a:lnSpc>
                <a:spcPct val="90000"/>
              </a:lnSpc>
              <a:spcBef>
                <a:spcPts val="600"/>
              </a:spcBef>
              <a:spcAft>
                <a:spcPts val="0"/>
              </a:spcAft>
              <a:buClr>
                <a:srgbClr val="595959"/>
              </a:buClr>
              <a:buSzPts val="1120"/>
              <a:buFont typeface="Noto Sans Symbols"/>
              <a:buChar char="◆"/>
              <a:defRPr b="0" i="0" sz="1600" u="none" cap="none" strike="noStrike">
                <a:solidFill>
                  <a:schemeClr val="dk1"/>
                </a:solidFill>
                <a:latin typeface="Gill Sans"/>
                <a:ea typeface="Gill Sans"/>
                <a:cs typeface="Gill Sans"/>
                <a:sym typeface="Gill Sans"/>
              </a:defRPr>
            </a:lvl5pPr>
            <a:lvl6pPr indent="-354329" lvl="5" marL="2743200" marR="0" rtl="0" algn="l">
              <a:spcBef>
                <a:spcPts val="360"/>
              </a:spcBef>
              <a:spcAft>
                <a:spcPts val="0"/>
              </a:spcAft>
              <a:buClr>
                <a:schemeClr val="accent2"/>
              </a:buClr>
              <a:buSzPts val="1980"/>
              <a:buFont typeface="Noto Sans Symbols"/>
              <a:buChar char="⚫"/>
              <a:defRPr b="0" i="0" sz="1800" u="none" cap="none" strike="noStrike">
                <a:solidFill>
                  <a:srgbClr val="595959"/>
                </a:solidFill>
                <a:latin typeface="Source Sans Pro"/>
                <a:ea typeface="Source Sans Pro"/>
                <a:cs typeface="Source Sans Pro"/>
                <a:sym typeface="Source Sans Pro"/>
              </a:defRPr>
            </a:lvl6pPr>
            <a:lvl7pPr indent="-354329" lvl="6" marL="3200400" marR="0" rtl="0" algn="l">
              <a:spcBef>
                <a:spcPts val="360"/>
              </a:spcBef>
              <a:spcAft>
                <a:spcPts val="0"/>
              </a:spcAft>
              <a:buClr>
                <a:srgbClr val="8DA9DB"/>
              </a:buClr>
              <a:buSzPts val="1980"/>
              <a:buFont typeface="Noto Sans Symbols"/>
              <a:buChar char="⚫"/>
              <a:defRPr b="0" i="0" sz="1800" u="none" cap="none" strike="noStrike">
                <a:solidFill>
                  <a:srgbClr val="595959"/>
                </a:solidFill>
                <a:latin typeface="Source Sans Pro"/>
                <a:ea typeface="Source Sans Pro"/>
                <a:cs typeface="Source Sans Pro"/>
                <a:sym typeface="Source Sans Pro"/>
              </a:defRPr>
            </a:lvl7pPr>
            <a:lvl8pPr indent="-354329" lvl="7" marL="3657600" marR="0" rtl="0" algn="l">
              <a:spcBef>
                <a:spcPts val="360"/>
              </a:spcBef>
              <a:spcAft>
                <a:spcPts val="0"/>
              </a:spcAft>
              <a:buClr>
                <a:schemeClr val="accent2"/>
              </a:buClr>
              <a:buSzPts val="1980"/>
              <a:buFont typeface="Noto Sans Symbols"/>
              <a:buChar char="⚫"/>
              <a:defRPr b="0" i="0" sz="1800" u="none" cap="none" strike="noStrike">
                <a:solidFill>
                  <a:srgbClr val="595959"/>
                </a:solidFill>
                <a:latin typeface="Source Sans Pro"/>
                <a:ea typeface="Source Sans Pro"/>
                <a:cs typeface="Source Sans Pro"/>
                <a:sym typeface="Source Sans Pro"/>
              </a:defRPr>
            </a:lvl8pPr>
            <a:lvl9pPr indent="-354329" lvl="8" marL="4114800" marR="0" rtl="0" algn="l">
              <a:spcBef>
                <a:spcPts val="360"/>
              </a:spcBef>
              <a:spcAft>
                <a:spcPts val="0"/>
              </a:spcAft>
              <a:buClr>
                <a:srgbClr val="8DA9DB"/>
              </a:buClr>
              <a:buSzPts val="1980"/>
              <a:buFont typeface="Noto Sans Symbols"/>
              <a:buChar char="⚫"/>
              <a:defRPr b="0" i="0" sz="1800" u="none" cap="none" strike="noStrike">
                <a:solidFill>
                  <a:srgbClr val="595959"/>
                </a:solidFill>
                <a:latin typeface="Source Sans Pro"/>
                <a:ea typeface="Source Sans Pro"/>
                <a:cs typeface="Source Sans Pro"/>
                <a:sym typeface="Source Sans Pro"/>
              </a:defRPr>
            </a:lvl9pPr>
          </a:lstStyle>
          <a:p/>
        </p:txBody>
      </p:sp>
      <p:sp>
        <p:nvSpPr>
          <p:cNvPr id="11" name="Google Shape;11;p1"/>
          <p:cNvSpPr/>
          <p:nvPr/>
        </p:nvSpPr>
        <p:spPr>
          <a:xfrm>
            <a:off x="1" y="762000"/>
            <a:ext cx="9144000" cy="103242"/>
          </a:xfrm>
          <a:prstGeom prst="rect">
            <a:avLst/>
          </a:prstGeom>
          <a:solidFill>
            <a:srgbClr val="BA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2400" u="none" cap="none" strike="noStrike">
              <a:solidFill>
                <a:schemeClr val="dk1"/>
              </a:solidFill>
              <a:latin typeface="Arial"/>
              <a:ea typeface="Arial"/>
              <a:cs typeface="Arial"/>
              <a:sym typeface="Arial"/>
            </a:endParaRPr>
          </a:p>
        </p:txBody>
      </p:sp>
      <p:pic>
        <p:nvPicPr>
          <p:cNvPr id="12" name="Google Shape;12;p1"/>
          <p:cNvPicPr preferRelativeResize="0"/>
          <p:nvPr/>
        </p:nvPicPr>
        <p:blipFill rotWithShape="1">
          <a:blip r:embed="rId1">
            <a:alphaModFix/>
          </a:blip>
          <a:srcRect b="0" l="0" r="0" t="0"/>
          <a:stretch/>
        </p:blipFill>
        <p:spPr>
          <a:xfrm>
            <a:off x="8480765" y="0"/>
            <a:ext cx="663236" cy="636642"/>
          </a:xfrm>
          <a:prstGeom prst="rect">
            <a:avLst/>
          </a:prstGeom>
          <a:noFill/>
          <a:ln>
            <a:noFill/>
          </a:ln>
        </p:spPr>
      </p:pic>
      <p:sp>
        <p:nvSpPr>
          <p:cNvPr id="13" name="Google Shape;13;p1"/>
          <p:cNvSpPr txBox="1"/>
          <p:nvPr/>
        </p:nvSpPr>
        <p:spPr>
          <a:xfrm>
            <a:off x="4978483" y="4038600"/>
            <a:ext cx="20574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lt1"/>
                </a:solidFill>
                <a:latin typeface="Arial"/>
                <a:ea typeface="Arial"/>
                <a:cs typeface="Arial"/>
                <a:sym typeface="Arial"/>
              </a:rPr>
              <a:t>‹#›</a:t>
            </a:fld>
            <a:endParaRPr b="0" i="0" sz="1200" u="none" cap="none" strike="noStrike">
              <a:solidFill>
                <a:schemeClr val="lt1"/>
              </a:solidFill>
              <a:latin typeface="Arial"/>
              <a:ea typeface="Arial"/>
              <a:cs typeface="Arial"/>
              <a:sym typeface="Arial"/>
            </a:endParaRPr>
          </a:p>
        </p:txBody>
      </p:sp>
      <p:sp>
        <p:nvSpPr>
          <p:cNvPr id="14" name="Google Shape;14;p1"/>
          <p:cNvSpPr txBox="1"/>
          <p:nvPr/>
        </p:nvSpPr>
        <p:spPr>
          <a:xfrm>
            <a:off x="0" y="6434825"/>
            <a:ext cx="9144000" cy="365100"/>
          </a:xfrm>
          <a:prstGeom prst="rect">
            <a:avLst/>
          </a:prstGeom>
          <a:noFill/>
          <a:ln>
            <a:noFill/>
          </a:ln>
        </p:spPr>
        <p:txBody>
          <a:bodyPr anchorCtr="0" anchor="t" bIns="91425" lIns="91425" spcFirstLastPara="1" rIns="91425" wrap="square" tIns="91425">
            <a:noAutofit/>
          </a:bodyPr>
          <a:lstStyle/>
          <a:p>
            <a:pPr indent="457200" lvl="0" marL="2743200" rtl="0" algn="ctr">
              <a:spcBef>
                <a:spcPts val="0"/>
              </a:spcBef>
              <a:spcAft>
                <a:spcPts val="0"/>
              </a:spcAft>
              <a:buNone/>
            </a:pPr>
            <a:r>
              <a:rPr lang="en-US" sz="1600">
                <a:solidFill>
                  <a:srgbClr val="999999"/>
                </a:solidFill>
                <a:latin typeface="Times New Roman"/>
                <a:ea typeface="Times New Roman"/>
                <a:cs typeface="Times New Roman"/>
                <a:sym typeface="Times New Roman"/>
              </a:rPr>
              <a:t>iral.cs.umbc.edu 								</a:t>
            </a:r>
            <a:fld id="{00000000-1234-1234-1234-123412341234}" type="slidenum">
              <a:rPr lang="en-US" sz="1600">
                <a:solidFill>
                  <a:srgbClr val="999999"/>
                </a:solidFill>
                <a:latin typeface="Times New Roman"/>
                <a:ea typeface="Times New Roman"/>
                <a:cs typeface="Times New Roman"/>
                <a:sym typeface="Times New Roman"/>
              </a:rPr>
              <a:t>‹#›</a:t>
            </a:fld>
            <a:endParaRPr sz="1600">
              <a:solidFill>
                <a:srgbClr val="999999"/>
              </a:solidFill>
              <a:latin typeface="Times New Roman"/>
              <a:ea typeface="Times New Roman"/>
              <a:cs typeface="Times New Roman"/>
              <a:sym typeface="Times New Roman"/>
            </a:endParaRPr>
          </a:p>
          <a:p>
            <a:pPr indent="0" lvl="0" marL="0" rtl="0" algn="ctr">
              <a:spcBef>
                <a:spcPts val="0"/>
              </a:spcBef>
              <a:spcAft>
                <a:spcPts val="0"/>
              </a:spcAft>
              <a:buNone/>
            </a:pPr>
            <a:r>
              <a:t/>
            </a:r>
            <a:endParaRPr sz="1600">
              <a:solidFill>
                <a:srgbClr val="999999"/>
              </a:solidFill>
              <a:latin typeface="Times New Roman"/>
              <a:ea typeface="Times New Roman"/>
              <a:cs typeface="Times New Roman"/>
              <a:sym typeface="Times New Roman"/>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1.png"/><Relationship Id="rId5"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8.pn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 name="Shape 28"/>
        <p:cNvGrpSpPr/>
        <p:nvPr/>
      </p:nvGrpSpPr>
      <p:grpSpPr>
        <a:xfrm>
          <a:off x="0" y="0"/>
          <a:ext cx="0" cy="0"/>
          <a:chOff x="0" y="0"/>
          <a:chExt cx="0" cy="0"/>
        </a:xfrm>
      </p:grpSpPr>
      <p:sp>
        <p:nvSpPr>
          <p:cNvPr id="29" name="Google Shape;29;p4"/>
          <p:cNvSpPr txBox="1"/>
          <p:nvPr>
            <p:ph type="ctrTitle"/>
          </p:nvPr>
        </p:nvSpPr>
        <p:spPr>
          <a:xfrm>
            <a:off x="1143000" y="1735904"/>
            <a:ext cx="7010400" cy="1725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8DA9DB"/>
              </a:buClr>
              <a:buSzPts val="3850"/>
              <a:buFont typeface="Noto Sans Symbols"/>
              <a:buNone/>
            </a:pPr>
            <a:r>
              <a:rPr lang="en-US" sz="3500">
                <a:solidFill>
                  <a:schemeClr val="dk1"/>
                </a:solidFill>
                <a:latin typeface="Garamond"/>
                <a:ea typeface="Garamond"/>
                <a:cs typeface="Garamond"/>
                <a:sym typeface="Garamond"/>
              </a:rPr>
              <a:t>Sampling Approach Matters: Active Learning for Robotic Language Acquisition </a:t>
            </a:r>
            <a:endParaRPr sz="3000">
              <a:solidFill>
                <a:schemeClr val="dk1"/>
              </a:solidFill>
              <a:latin typeface="Garamond"/>
              <a:ea typeface="Garamond"/>
              <a:cs typeface="Garamond"/>
              <a:sym typeface="Garamond"/>
            </a:endParaRPr>
          </a:p>
        </p:txBody>
      </p:sp>
      <p:sp>
        <p:nvSpPr>
          <p:cNvPr id="30" name="Google Shape;30;p4"/>
          <p:cNvSpPr txBox="1"/>
          <p:nvPr>
            <p:ph idx="1" type="subTitle"/>
          </p:nvPr>
        </p:nvSpPr>
        <p:spPr>
          <a:xfrm>
            <a:off x="1143000" y="4128610"/>
            <a:ext cx="7010400" cy="9165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8DA9DB"/>
              </a:buClr>
              <a:buSzPts val="3520"/>
              <a:buFont typeface="Noto Sans Symbols"/>
              <a:buNone/>
            </a:pPr>
            <a:r>
              <a:rPr b="1" lang="en-US" sz="2500">
                <a:solidFill>
                  <a:srgbClr val="000000"/>
                </a:solidFill>
                <a:latin typeface="Times New Roman"/>
                <a:ea typeface="Times New Roman"/>
                <a:cs typeface="Times New Roman"/>
                <a:sym typeface="Times New Roman"/>
              </a:rPr>
              <a:t>Nisha Pillai 			</a:t>
            </a:r>
            <a:r>
              <a:rPr b="1" lang="en-US" sz="2500">
                <a:solidFill>
                  <a:srgbClr val="666666"/>
                </a:solidFill>
                <a:latin typeface="Times New Roman"/>
                <a:ea typeface="Times New Roman"/>
                <a:cs typeface="Times New Roman"/>
                <a:sym typeface="Times New Roman"/>
              </a:rPr>
              <a:t>{</a:t>
            </a:r>
            <a:r>
              <a:rPr lang="en-US" sz="2300">
                <a:solidFill>
                  <a:srgbClr val="666666"/>
                </a:solidFill>
                <a:latin typeface="Times New Roman"/>
                <a:ea typeface="Times New Roman"/>
                <a:cs typeface="Times New Roman"/>
                <a:sym typeface="Times New Roman"/>
              </a:rPr>
              <a:t>npillai1@umbc.edu}</a:t>
            </a:r>
            <a:endParaRPr sz="2300">
              <a:solidFill>
                <a:srgbClr val="666666"/>
              </a:solidFill>
              <a:latin typeface="Times New Roman"/>
              <a:ea typeface="Times New Roman"/>
              <a:cs typeface="Times New Roman"/>
              <a:sym typeface="Times New Roman"/>
            </a:endParaRPr>
          </a:p>
          <a:p>
            <a:pPr indent="0" lvl="0" marL="0" rtl="0" algn="l">
              <a:lnSpc>
                <a:spcPct val="90000"/>
              </a:lnSpc>
              <a:spcBef>
                <a:spcPts val="300"/>
              </a:spcBef>
              <a:spcAft>
                <a:spcPts val="0"/>
              </a:spcAft>
              <a:buClr>
                <a:srgbClr val="8DA9DB"/>
              </a:buClr>
              <a:buSzPts val="3520"/>
              <a:buFont typeface="Noto Sans Symbols"/>
              <a:buNone/>
            </a:pPr>
            <a:r>
              <a:rPr b="1" lang="en-US" sz="2500">
                <a:solidFill>
                  <a:srgbClr val="000000"/>
                </a:solidFill>
                <a:latin typeface="Times New Roman"/>
                <a:ea typeface="Times New Roman"/>
                <a:cs typeface="Times New Roman"/>
                <a:sym typeface="Times New Roman"/>
              </a:rPr>
              <a:t>Edward Raff			</a:t>
            </a:r>
            <a:r>
              <a:rPr b="1" lang="en-US" sz="2300">
                <a:solidFill>
                  <a:srgbClr val="666666"/>
                </a:solidFill>
                <a:latin typeface="Times New Roman"/>
                <a:ea typeface="Times New Roman"/>
                <a:cs typeface="Times New Roman"/>
                <a:sym typeface="Times New Roman"/>
              </a:rPr>
              <a:t>{</a:t>
            </a:r>
            <a:r>
              <a:rPr lang="en-US" sz="2300">
                <a:solidFill>
                  <a:srgbClr val="666666"/>
                </a:solidFill>
                <a:highlight>
                  <a:srgbClr val="FFFFFF"/>
                </a:highlight>
                <a:latin typeface="Times New Roman"/>
                <a:ea typeface="Times New Roman"/>
                <a:cs typeface="Times New Roman"/>
                <a:sym typeface="Times New Roman"/>
              </a:rPr>
              <a:t>Raff_Edward@bah.com}</a:t>
            </a:r>
            <a:endParaRPr sz="2300">
              <a:solidFill>
                <a:srgbClr val="666666"/>
              </a:solidFill>
              <a:latin typeface="Times New Roman"/>
              <a:ea typeface="Times New Roman"/>
              <a:cs typeface="Times New Roman"/>
              <a:sym typeface="Times New Roman"/>
            </a:endParaRPr>
          </a:p>
          <a:p>
            <a:pPr indent="0" lvl="0" marL="0" rtl="0" algn="l">
              <a:lnSpc>
                <a:spcPct val="90000"/>
              </a:lnSpc>
              <a:spcBef>
                <a:spcPts val="300"/>
              </a:spcBef>
              <a:spcAft>
                <a:spcPts val="0"/>
              </a:spcAft>
              <a:buClr>
                <a:srgbClr val="8DA9DB"/>
              </a:buClr>
              <a:buSzPts val="3520"/>
              <a:buFont typeface="Noto Sans Symbols"/>
              <a:buNone/>
            </a:pPr>
            <a:r>
              <a:rPr b="1" lang="en-US" sz="2500">
                <a:solidFill>
                  <a:srgbClr val="000000"/>
                </a:solidFill>
                <a:latin typeface="Times New Roman"/>
                <a:ea typeface="Times New Roman"/>
                <a:cs typeface="Times New Roman"/>
                <a:sym typeface="Times New Roman"/>
              </a:rPr>
              <a:t>Francis Ferraro 		</a:t>
            </a:r>
            <a:r>
              <a:rPr b="1" lang="en-US" sz="2300">
                <a:solidFill>
                  <a:srgbClr val="666666"/>
                </a:solidFill>
                <a:latin typeface="Times New Roman"/>
                <a:ea typeface="Times New Roman"/>
                <a:cs typeface="Times New Roman"/>
                <a:sym typeface="Times New Roman"/>
              </a:rPr>
              <a:t>{</a:t>
            </a:r>
            <a:r>
              <a:rPr lang="en-US" sz="2300">
                <a:solidFill>
                  <a:srgbClr val="666666"/>
                </a:solidFill>
                <a:highlight>
                  <a:srgbClr val="FFFFFF"/>
                </a:highlight>
                <a:latin typeface="Times New Roman"/>
                <a:ea typeface="Times New Roman"/>
                <a:cs typeface="Times New Roman"/>
                <a:sym typeface="Times New Roman"/>
              </a:rPr>
              <a:t>ferraro@umbc.edu}</a:t>
            </a:r>
            <a:endParaRPr sz="2300">
              <a:solidFill>
                <a:srgbClr val="666666"/>
              </a:solidFill>
              <a:latin typeface="Times New Roman"/>
              <a:ea typeface="Times New Roman"/>
              <a:cs typeface="Times New Roman"/>
              <a:sym typeface="Times New Roman"/>
            </a:endParaRPr>
          </a:p>
          <a:p>
            <a:pPr indent="0" lvl="0" marL="0" rtl="0" algn="l">
              <a:lnSpc>
                <a:spcPct val="90000"/>
              </a:lnSpc>
              <a:spcBef>
                <a:spcPts val="300"/>
              </a:spcBef>
              <a:spcAft>
                <a:spcPts val="0"/>
              </a:spcAft>
              <a:buClr>
                <a:srgbClr val="8DA9DB"/>
              </a:buClr>
              <a:buSzPts val="3520"/>
              <a:buFont typeface="Noto Sans Symbols"/>
              <a:buNone/>
            </a:pPr>
            <a:r>
              <a:rPr b="1" lang="en-US" sz="2500">
                <a:solidFill>
                  <a:srgbClr val="000000"/>
                </a:solidFill>
                <a:latin typeface="Times New Roman"/>
                <a:ea typeface="Times New Roman"/>
                <a:cs typeface="Times New Roman"/>
                <a:sym typeface="Times New Roman"/>
              </a:rPr>
              <a:t>Cynthia Matuszek 	</a:t>
            </a:r>
            <a:r>
              <a:rPr b="1" lang="en-US" sz="2300">
                <a:solidFill>
                  <a:srgbClr val="666666"/>
                </a:solidFill>
                <a:latin typeface="Times New Roman"/>
                <a:ea typeface="Times New Roman"/>
                <a:cs typeface="Times New Roman"/>
                <a:sym typeface="Times New Roman"/>
              </a:rPr>
              <a:t>{</a:t>
            </a:r>
            <a:r>
              <a:rPr lang="en-US" sz="2300">
                <a:solidFill>
                  <a:srgbClr val="666666"/>
                </a:solidFill>
                <a:latin typeface="Times New Roman"/>
                <a:ea typeface="Times New Roman"/>
                <a:cs typeface="Times New Roman"/>
                <a:sym typeface="Times New Roman"/>
              </a:rPr>
              <a:t>cmat@umbc.edu}</a:t>
            </a:r>
            <a:endParaRPr sz="2300">
              <a:solidFill>
                <a:srgbClr val="666666"/>
              </a:solidFill>
              <a:latin typeface="Times New Roman"/>
              <a:ea typeface="Times New Roman"/>
              <a:cs typeface="Times New Roman"/>
              <a:sym typeface="Times New Roman"/>
            </a:endParaRPr>
          </a:p>
        </p:txBody>
      </p:sp>
      <p:pic>
        <p:nvPicPr>
          <p:cNvPr id="31" name="Google Shape;31;p4"/>
          <p:cNvPicPr preferRelativeResize="0"/>
          <p:nvPr/>
        </p:nvPicPr>
        <p:blipFill>
          <a:blip r:embed="rId3">
            <a:alphaModFix/>
          </a:blip>
          <a:stretch>
            <a:fillRect/>
          </a:stretch>
        </p:blipFill>
        <p:spPr>
          <a:xfrm>
            <a:off x="8506700" y="6250460"/>
            <a:ext cx="419100" cy="4095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 name="Shape 36"/>
        <p:cNvGrpSpPr/>
        <p:nvPr/>
      </p:nvGrpSpPr>
      <p:grpSpPr>
        <a:xfrm>
          <a:off x="0" y="0"/>
          <a:ext cx="0" cy="0"/>
          <a:chOff x="0" y="0"/>
          <a:chExt cx="0" cy="0"/>
        </a:xfrm>
      </p:grpSpPr>
      <p:sp>
        <p:nvSpPr>
          <p:cNvPr id="37" name="Google Shape;37;p5"/>
          <p:cNvSpPr txBox="1"/>
          <p:nvPr>
            <p:ph idx="1" type="body"/>
          </p:nvPr>
        </p:nvSpPr>
        <p:spPr>
          <a:xfrm>
            <a:off x="381000" y="1143000"/>
            <a:ext cx="8458200" cy="4648200"/>
          </a:xfrm>
          <a:prstGeom prst="rect">
            <a:avLst/>
          </a:prstGeom>
          <a:noFill/>
          <a:ln>
            <a:noFill/>
          </a:ln>
        </p:spPr>
        <p:txBody>
          <a:bodyPr anchorCtr="0" anchor="t" bIns="45700" lIns="91425" spcFirstLastPara="1" rIns="91425" wrap="square" tIns="45700">
            <a:noAutofit/>
          </a:bodyPr>
          <a:lstStyle/>
          <a:p>
            <a:pPr indent="-349250" lvl="0" marL="349250" rtl="0" algn="l">
              <a:lnSpc>
                <a:spcPct val="90000"/>
              </a:lnSpc>
              <a:spcBef>
                <a:spcPts val="0"/>
              </a:spcBef>
              <a:spcAft>
                <a:spcPts val="0"/>
              </a:spcAft>
              <a:buSzPts val="1960"/>
              <a:buFont typeface="Avenir"/>
              <a:buChar char="◆"/>
            </a:pPr>
            <a:r>
              <a:rPr lang="en-US">
                <a:latin typeface="Avenir"/>
                <a:ea typeface="Avenir"/>
                <a:cs typeface="Avenir"/>
                <a:sym typeface="Avenir"/>
              </a:rPr>
              <a:t>Smooth interaction with untrained users: </a:t>
            </a:r>
            <a:r>
              <a:rPr i="1" lang="en-US">
                <a:solidFill>
                  <a:srgbClr val="FF0000"/>
                </a:solidFill>
                <a:latin typeface="Avenir"/>
                <a:ea typeface="Avenir"/>
                <a:cs typeface="Avenir"/>
                <a:sym typeface="Avenir"/>
              </a:rPr>
              <a:t>language</a:t>
            </a:r>
            <a:endParaRPr i="1">
              <a:latin typeface="Avenir"/>
              <a:ea typeface="Avenir"/>
              <a:cs typeface="Avenir"/>
              <a:sym typeface="Avenir"/>
            </a:endParaRPr>
          </a:p>
          <a:p>
            <a:pPr indent="-349250" lvl="0" marL="349250" rtl="0" algn="l">
              <a:lnSpc>
                <a:spcPct val="90000"/>
              </a:lnSpc>
              <a:spcBef>
                <a:spcPts val="2000"/>
              </a:spcBef>
              <a:spcAft>
                <a:spcPts val="0"/>
              </a:spcAft>
              <a:buSzPts val="1960"/>
              <a:buFont typeface="Avenir"/>
              <a:buChar char="◆"/>
            </a:pPr>
            <a:r>
              <a:rPr lang="en-US">
                <a:latin typeface="Avenir"/>
                <a:ea typeface="Avenir"/>
                <a:cs typeface="Avenir"/>
                <a:sym typeface="Avenir"/>
              </a:rPr>
              <a:t>Make ubiquitous robots </a:t>
            </a:r>
            <a:r>
              <a:rPr i="1" lang="en-US">
                <a:solidFill>
                  <a:srgbClr val="FF0000"/>
                </a:solidFill>
                <a:latin typeface="Avenir"/>
                <a:ea typeface="Avenir"/>
                <a:cs typeface="Avenir"/>
                <a:sym typeface="Avenir"/>
              </a:rPr>
              <a:t>capable</a:t>
            </a:r>
            <a:endParaRPr i="1">
              <a:latin typeface="Avenir"/>
              <a:ea typeface="Avenir"/>
              <a:cs typeface="Avenir"/>
              <a:sym typeface="Avenir"/>
            </a:endParaRPr>
          </a:p>
          <a:p>
            <a:pPr indent="-336549" lvl="1" marL="685800" rtl="0" algn="l">
              <a:lnSpc>
                <a:spcPct val="90000"/>
              </a:lnSpc>
              <a:spcBef>
                <a:spcPts val="600"/>
              </a:spcBef>
              <a:spcAft>
                <a:spcPts val="0"/>
              </a:spcAft>
              <a:buSzPts val="1680"/>
              <a:buFont typeface="Avenir"/>
              <a:buChar char="◆"/>
            </a:pPr>
            <a:r>
              <a:rPr lang="en-US">
                <a:latin typeface="Avenir"/>
                <a:ea typeface="Avenir"/>
                <a:cs typeface="Avenir"/>
                <a:sym typeface="Avenir"/>
              </a:rPr>
              <a:t>Interpret and execute upon human input</a:t>
            </a:r>
            <a:endParaRPr>
              <a:latin typeface="Avenir"/>
              <a:ea typeface="Avenir"/>
              <a:cs typeface="Avenir"/>
              <a:sym typeface="Avenir"/>
            </a:endParaRPr>
          </a:p>
          <a:p>
            <a:pPr indent="-349250" lvl="0" marL="349250" rtl="0" algn="l">
              <a:lnSpc>
                <a:spcPct val="90000"/>
              </a:lnSpc>
              <a:spcBef>
                <a:spcPts val="2000"/>
              </a:spcBef>
              <a:spcAft>
                <a:spcPts val="0"/>
              </a:spcAft>
              <a:buSzPts val="1960"/>
              <a:buFont typeface="Avenir"/>
              <a:buChar char="◆"/>
            </a:pPr>
            <a:r>
              <a:rPr lang="en-US">
                <a:solidFill>
                  <a:srgbClr val="FF0000"/>
                </a:solidFill>
                <a:latin typeface="Avenir"/>
                <a:ea typeface="Avenir"/>
                <a:cs typeface="Avenir"/>
                <a:sym typeface="Avenir"/>
              </a:rPr>
              <a:t>Grounded Language Acquisition</a:t>
            </a:r>
            <a:endParaRPr>
              <a:latin typeface="Avenir"/>
              <a:ea typeface="Avenir"/>
              <a:cs typeface="Avenir"/>
              <a:sym typeface="Avenir"/>
            </a:endParaRPr>
          </a:p>
          <a:p>
            <a:pPr indent="-336549" lvl="1" marL="685800" rtl="0" algn="l">
              <a:lnSpc>
                <a:spcPct val="90000"/>
              </a:lnSpc>
              <a:spcBef>
                <a:spcPts val="600"/>
              </a:spcBef>
              <a:spcAft>
                <a:spcPts val="0"/>
              </a:spcAft>
              <a:buSzPts val="1680"/>
              <a:buFont typeface="Avenir"/>
              <a:buChar char="◆"/>
            </a:pPr>
            <a:r>
              <a:rPr lang="en-US">
                <a:latin typeface="Avenir"/>
                <a:ea typeface="Avenir"/>
                <a:cs typeface="Avenir"/>
                <a:sym typeface="Avenir"/>
              </a:rPr>
              <a:t>Learn language by interacting with </a:t>
            </a:r>
            <a:endParaRPr>
              <a:latin typeface="Avenir"/>
              <a:ea typeface="Avenir"/>
              <a:cs typeface="Avenir"/>
              <a:sym typeface="Avenir"/>
            </a:endParaRPr>
          </a:p>
          <a:p>
            <a:pPr indent="0" lvl="0" marL="685800" rtl="0" algn="l">
              <a:lnSpc>
                <a:spcPct val="90000"/>
              </a:lnSpc>
              <a:spcBef>
                <a:spcPts val="600"/>
              </a:spcBef>
              <a:spcAft>
                <a:spcPts val="0"/>
              </a:spcAft>
              <a:buNone/>
            </a:pPr>
            <a:r>
              <a:rPr lang="en-US" sz="2400">
                <a:solidFill>
                  <a:srgbClr val="000000"/>
                </a:solidFill>
                <a:latin typeface="Avenir"/>
                <a:ea typeface="Avenir"/>
                <a:cs typeface="Avenir"/>
                <a:sym typeface="Avenir"/>
              </a:rPr>
              <a:t>people and the </a:t>
            </a:r>
            <a:r>
              <a:rPr lang="en-US" sz="2400">
                <a:latin typeface="Avenir"/>
                <a:ea typeface="Avenir"/>
                <a:cs typeface="Avenir"/>
                <a:sym typeface="Avenir"/>
              </a:rPr>
              <a:t>world</a:t>
            </a:r>
            <a:endParaRPr sz="2400">
              <a:latin typeface="Avenir"/>
              <a:ea typeface="Avenir"/>
              <a:cs typeface="Avenir"/>
              <a:sym typeface="Avenir"/>
            </a:endParaRPr>
          </a:p>
          <a:p>
            <a:pPr indent="-336549" lvl="1" marL="685800" rtl="0" algn="l">
              <a:spcBef>
                <a:spcPts val="600"/>
              </a:spcBef>
              <a:spcAft>
                <a:spcPts val="0"/>
              </a:spcAft>
              <a:buSzPts val="1680"/>
              <a:buFont typeface="Avenir"/>
              <a:buChar char="◆"/>
            </a:pPr>
            <a:r>
              <a:rPr lang="en-US">
                <a:latin typeface="Avenir"/>
                <a:ea typeface="Avenir"/>
                <a:cs typeface="Avenir"/>
                <a:sym typeface="Avenir"/>
              </a:rPr>
              <a:t>High a</a:t>
            </a:r>
            <a:r>
              <a:rPr lang="en-US" sz="2400">
                <a:latin typeface="Avenir"/>
                <a:ea typeface="Avenir"/>
                <a:cs typeface="Avenir"/>
                <a:sym typeface="Avenir"/>
              </a:rPr>
              <a:t>nnotation costs </a:t>
            </a:r>
            <a:endParaRPr sz="2400">
              <a:latin typeface="Avenir"/>
              <a:ea typeface="Avenir"/>
              <a:cs typeface="Avenir"/>
              <a:sym typeface="Avenir"/>
            </a:endParaRPr>
          </a:p>
          <a:p>
            <a:pPr indent="-349250" lvl="0" marL="349250" rtl="0" algn="l">
              <a:lnSpc>
                <a:spcPct val="90000"/>
              </a:lnSpc>
              <a:spcBef>
                <a:spcPts val="2000"/>
              </a:spcBef>
              <a:spcAft>
                <a:spcPts val="0"/>
              </a:spcAft>
              <a:buSzPts val="1960"/>
              <a:buFont typeface="Avenir"/>
              <a:buChar char="◆"/>
            </a:pPr>
            <a:r>
              <a:rPr lang="en-US">
                <a:solidFill>
                  <a:srgbClr val="FF0000"/>
                </a:solidFill>
                <a:latin typeface="Avenir"/>
                <a:ea typeface="Avenir"/>
                <a:cs typeface="Avenir"/>
                <a:sym typeface="Avenir"/>
              </a:rPr>
              <a:t>Data is limited</a:t>
            </a:r>
            <a:r>
              <a:rPr lang="en-US">
                <a:latin typeface="Avenir"/>
                <a:ea typeface="Avenir"/>
                <a:cs typeface="Avenir"/>
                <a:sym typeface="Avenir"/>
              </a:rPr>
              <a:t> in real-world interaction</a:t>
            </a:r>
            <a:endParaRPr>
              <a:latin typeface="Avenir"/>
              <a:ea typeface="Avenir"/>
              <a:cs typeface="Avenir"/>
              <a:sym typeface="Avenir"/>
            </a:endParaRPr>
          </a:p>
          <a:p>
            <a:pPr indent="-336549" lvl="1" marL="685800" rtl="0" algn="l">
              <a:lnSpc>
                <a:spcPct val="90000"/>
              </a:lnSpc>
              <a:spcBef>
                <a:spcPts val="600"/>
              </a:spcBef>
              <a:spcAft>
                <a:spcPts val="0"/>
              </a:spcAft>
              <a:buSzPts val="1680"/>
              <a:buFont typeface="Avenir"/>
              <a:buChar char="◆"/>
            </a:pPr>
            <a:r>
              <a:rPr lang="en-US">
                <a:latin typeface="Avenir"/>
                <a:ea typeface="Avenir"/>
                <a:cs typeface="Avenir"/>
                <a:sym typeface="Avenir"/>
              </a:rPr>
              <a:t>Noisy, natural language learning</a:t>
            </a:r>
            <a:endParaRPr>
              <a:latin typeface="Avenir"/>
              <a:ea typeface="Avenir"/>
              <a:cs typeface="Avenir"/>
              <a:sym typeface="Avenir"/>
            </a:endParaRPr>
          </a:p>
          <a:p>
            <a:pPr indent="-336549" lvl="1" marL="685800" rtl="0" algn="l">
              <a:lnSpc>
                <a:spcPct val="90000"/>
              </a:lnSpc>
              <a:spcBef>
                <a:spcPts val="600"/>
              </a:spcBef>
              <a:spcAft>
                <a:spcPts val="0"/>
              </a:spcAft>
              <a:buSzPts val="1680"/>
              <a:buFont typeface="Avenir"/>
              <a:buChar char="◆"/>
            </a:pPr>
            <a:r>
              <a:rPr lang="en-US">
                <a:latin typeface="Avenir"/>
                <a:ea typeface="Avenir"/>
                <a:cs typeface="Avenir"/>
                <a:sym typeface="Avenir"/>
              </a:rPr>
              <a:t>Limitation to access big data sources. </a:t>
            </a:r>
            <a:endParaRPr>
              <a:latin typeface="Avenir"/>
              <a:ea typeface="Avenir"/>
              <a:cs typeface="Avenir"/>
              <a:sym typeface="Avenir"/>
            </a:endParaRPr>
          </a:p>
          <a:p>
            <a:pPr indent="-224790" lvl="0" marL="349250" rtl="0" algn="l">
              <a:lnSpc>
                <a:spcPct val="90000"/>
              </a:lnSpc>
              <a:spcBef>
                <a:spcPts val="2000"/>
              </a:spcBef>
              <a:spcAft>
                <a:spcPts val="0"/>
              </a:spcAft>
              <a:buSzPts val="1960"/>
              <a:buNone/>
            </a:pPr>
            <a:r>
              <a:t/>
            </a:r>
            <a:endParaRPr>
              <a:latin typeface="Avenir"/>
              <a:ea typeface="Avenir"/>
              <a:cs typeface="Avenir"/>
              <a:sym typeface="Avenir"/>
            </a:endParaRPr>
          </a:p>
          <a:p>
            <a:pPr indent="-224790" lvl="0" marL="349250" rtl="0" algn="l">
              <a:lnSpc>
                <a:spcPct val="90000"/>
              </a:lnSpc>
              <a:spcBef>
                <a:spcPts val="2000"/>
              </a:spcBef>
              <a:spcAft>
                <a:spcPts val="0"/>
              </a:spcAft>
              <a:buSzPts val="1960"/>
              <a:buNone/>
            </a:pPr>
            <a:r>
              <a:t/>
            </a:r>
            <a:endParaRPr>
              <a:latin typeface="Avenir"/>
              <a:ea typeface="Avenir"/>
              <a:cs typeface="Avenir"/>
              <a:sym typeface="Avenir"/>
            </a:endParaRPr>
          </a:p>
        </p:txBody>
      </p:sp>
      <p:sp>
        <p:nvSpPr>
          <p:cNvPr id="38" name="Google Shape;38;p5"/>
          <p:cNvSpPr txBox="1"/>
          <p:nvPr>
            <p:ph type="title"/>
          </p:nvPr>
        </p:nvSpPr>
        <p:spPr>
          <a:xfrm>
            <a:off x="152400" y="0"/>
            <a:ext cx="8763000" cy="8826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Robotic language acquisition</a:t>
            </a:r>
            <a:endParaRPr/>
          </a:p>
        </p:txBody>
      </p:sp>
      <p:pic>
        <p:nvPicPr>
          <p:cNvPr id="39" name="Google Shape;39;p5"/>
          <p:cNvPicPr preferRelativeResize="0"/>
          <p:nvPr/>
        </p:nvPicPr>
        <p:blipFill rotWithShape="1">
          <a:blip r:embed="rId3">
            <a:alphaModFix/>
          </a:blip>
          <a:srcRect b="0" l="0" r="0" t="0"/>
          <a:stretch/>
        </p:blipFill>
        <p:spPr>
          <a:xfrm>
            <a:off x="6851075" y="2373775"/>
            <a:ext cx="2046750" cy="22247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 name="Shape 44"/>
        <p:cNvGrpSpPr/>
        <p:nvPr/>
      </p:nvGrpSpPr>
      <p:grpSpPr>
        <a:xfrm>
          <a:off x="0" y="0"/>
          <a:ext cx="0" cy="0"/>
          <a:chOff x="0" y="0"/>
          <a:chExt cx="0" cy="0"/>
        </a:xfrm>
      </p:grpSpPr>
      <p:sp>
        <p:nvSpPr>
          <p:cNvPr id="45" name="Google Shape;45;p6"/>
          <p:cNvSpPr txBox="1"/>
          <p:nvPr>
            <p:ph type="title"/>
          </p:nvPr>
        </p:nvSpPr>
        <p:spPr>
          <a:xfrm>
            <a:off x="152400" y="0"/>
            <a:ext cx="8763000" cy="8826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Proposed Endeavor</a:t>
            </a:r>
            <a:endParaRPr/>
          </a:p>
        </p:txBody>
      </p:sp>
      <p:sp>
        <p:nvSpPr>
          <p:cNvPr id="46" name="Google Shape;46;p6"/>
          <p:cNvSpPr txBox="1"/>
          <p:nvPr>
            <p:ph idx="1" type="body"/>
          </p:nvPr>
        </p:nvSpPr>
        <p:spPr>
          <a:xfrm>
            <a:off x="381000" y="1143000"/>
            <a:ext cx="8458200" cy="4648200"/>
          </a:xfrm>
          <a:prstGeom prst="rect">
            <a:avLst/>
          </a:prstGeom>
          <a:noFill/>
          <a:ln>
            <a:noFill/>
          </a:ln>
        </p:spPr>
        <p:txBody>
          <a:bodyPr anchorCtr="0" anchor="t" bIns="45700" lIns="91425" spcFirstLastPara="1" rIns="91425" wrap="square" tIns="45700">
            <a:noAutofit/>
          </a:bodyPr>
          <a:lstStyle/>
          <a:p>
            <a:pPr indent="-349250" lvl="0" marL="349250" rtl="0" algn="l">
              <a:lnSpc>
                <a:spcPct val="90000"/>
              </a:lnSpc>
              <a:spcBef>
                <a:spcPts val="0"/>
              </a:spcBef>
              <a:spcAft>
                <a:spcPts val="0"/>
              </a:spcAft>
              <a:buSzPts val="1960"/>
              <a:buFont typeface="Avenir"/>
              <a:buChar char="◆"/>
            </a:pPr>
            <a:r>
              <a:rPr i="1" lang="en-US">
                <a:solidFill>
                  <a:srgbClr val="C00000"/>
                </a:solidFill>
                <a:latin typeface="Avenir"/>
                <a:ea typeface="Avenir"/>
                <a:cs typeface="Avenir"/>
                <a:sym typeface="Avenir"/>
              </a:rPr>
              <a:t>Efficient </a:t>
            </a:r>
            <a:r>
              <a:rPr lang="en-US">
                <a:latin typeface="Avenir"/>
                <a:ea typeface="Avenir"/>
                <a:cs typeface="Avenir"/>
                <a:sym typeface="Avenir"/>
              </a:rPr>
              <a:t>robotic language learning system</a:t>
            </a:r>
            <a:endParaRPr>
              <a:latin typeface="Avenir"/>
              <a:ea typeface="Avenir"/>
              <a:cs typeface="Avenir"/>
              <a:sym typeface="Avenir"/>
            </a:endParaRPr>
          </a:p>
          <a:p>
            <a:pPr indent="-336549" lvl="1" marL="685800" rtl="0" algn="l">
              <a:lnSpc>
                <a:spcPct val="90000"/>
              </a:lnSpc>
              <a:spcBef>
                <a:spcPts val="600"/>
              </a:spcBef>
              <a:spcAft>
                <a:spcPts val="0"/>
              </a:spcAft>
              <a:buSzPts val="1680"/>
              <a:buFont typeface="Avenir"/>
              <a:buChar char="◆"/>
            </a:pPr>
            <a:r>
              <a:rPr lang="en-US">
                <a:latin typeface="Avenir"/>
                <a:ea typeface="Avenir"/>
                <a:cs typeface="Avenir"/>
                <a:sym typeface="Avenir"/>
              </a:rPr>
              <a:t>System initiated</a:t>
            </a:r>
            <a:endParaRPr>
              <a:latin typeface="Avenir"/>
              <a:ea typeface="Avenir"/>
              <a:cs typeface="Avenir"/>
              <a:sym typeface="Avenir"/>
            </a:endParaRPr>
          </a:p>
          <a:p>
            <a:pPr indent="-336549" lvl="1" marL="685800" rtl="0" algn="l">
              <a:lnSpc>
                <a:spcPct val="90000"/>
              </a:lnSpc>
              <a:spcBef>
                <a:spcPts val="600"/>
              </a:spcBef>
              <a:spcAft>
                <a:spcPts val="0"/>
              </a:spcAft>
              <a:buSzPts val="1680"/>
              <a:buFont typeface="Avenir"/>
              <a:buChar char="◆"/>
            </a:pPr>
            <a:r>
              <a:rPr lang="en-US">
                <a:latin typeface="Avenir"/>
                <a:ea typeface="Avenir"/>
                <a:cs typeface="Avenir"/>
                <a:sym typeface="Avenir"/>
              </a:rPr>
              <a:t>Less number of annotation</a:t>
            </a:r>
            <a:endParaRPr>
              <a:latin typeface="Avenir"/>
              <a:ea typeface="Avenir"/>
              <a:cs typeface="Avenir"/>
              <a:sym typeface="Avenir"/>
            </a:endParaRPr>
          </a:p>
          <a:p>
            <a:pPr indent="0" lvl="1" marL="349250" rtl="0" algn="l">
              <a:lnSpc>
                <a:spcPct val="90000"/>
              </a:lnSpc>
              <a:spcBef>
                <a:spcPts val="600"/>
              </a:spcBef>
              <a:spcAft>
                <a:spcPts val="0"/>
              </a:spcAft>
              <a:buSzPts val="1680"/>
              <a:buNone/>
            </a:pPr>
            <a:r>
              <a:t/>
            </a:r>
            <a:endParaRPr>
              <a:latin typeface="Avenir"/>
              <a:ea typeface="Avenir"/>
              <a:cs typeface="Avenir"/>
              <a:sym typeface="Avenir"/>
            </a:endParaRPr>
          </a:p>
          <a:p>
            <a:pPr indent="-349250" lvl="0" marL="349250" rtl="0" algn="l">
              <a:lnSpc>
                <a:spcPct val="90000"/>
              </a:lnSpc>
              <a:spcBef>
                <a:spcPts val="2000"/>
              </a:spcBef>
              <a:spcAft>
                <a:spcPts val="0"/>
              </a:spcAft>
              <a:buSzPts val="1960"/>
              <a:buFont typeface="Avenir"/>
              <a:buChar char="◆"/>
            </a:pPr>
            <a:r>
              <a:rPr lang="en-US">
                <a:solidFill>
                  <a:srgbClr val="C00000"/>
                </a:solidFill>
                <a:latin typeface="Avenir"/>
                <a:ea typeface="Avenir"/>
                <a:cs typeface="Avenir"/>
                <a:sym typeface="Avenir"/>
              </a:rPr>
              <a:t>Active learning (AL)</a:t>
            </a:r>
            <a:endParaRPr>
              <a:latin typeface="Avenir"/>
              <a:ea typeface="Avenir"/>
              <a:cs typeface="Avenir"/>
              <a:sym typeface="Avenir"/>
            </a:endParaRPr>
          </a:p>
          <a:p>
            <a:pPr indent="-301625" lvl="2" marL="968375" rtl="0" algn="l">
              <a:lnSpc>
                <a:spcPct val="90000"/>
              </a:lnSpc>
              <a:spcBef>
                <a:spcPts val="600"/>
              </a:spcBef>
              <a:spcAft>
                <a:spcPts val="0"/>
              </a:spcAft>
              <a:buSzPts val="1700"/>
              <a:buFont typeface="Avenir"/>
              <a:buChar char="◆"/>
            </a:pPr>
            <a:r>
              <a:rPr lang="en-US" sz="2300">
                <a:latin typeface="Avenir"/>
                <a:ea typeface="Avenir"/>
                <a:cs typeface="Avenir"/>
                <a:sym typeface="Avenir"/>
              </a:rPr>
              <a:t>Robot actively queries about the world</a:t>
            </a:r>
            <a:endParaRPr sz="2300">
              <a:latin typeface="Avenir"/>
              <a:ea typeface="Avenir"/>
              <a:cs typeface="Avenir"/>
              <a:sym typeface="Avenir"/>
            </a:endParaRPr>
          </a:p>
          <a:p>
            <a:pPr indent="-301625" lvl="2" marL="968375" rtl="0" algn="l">
              <a:lnSpc>
                <a:spcPct val="90000"/>
              </a:lnSpc>
              <a:spcBef>
                <a:spcPts val="600"/>
              </a:spcBef>
              <a:spcAft>
                <a:spcPts val="0"/>
              </a:spcAft>
              <a:buSzPts val="1700"/>
              <a:buFont typeface="Avenir"/>
              <a:buChar char="◆"/>
            </a:pPr>
            <a:r>
              <a:rPr lang="en-US" sz="2300">
                <a:latin typeface="Avenir"/>
                <a:ea typeface="Avenir"/>
                <a:cs typeface="Avenir"/>
                <a:sym typeface="Avenir"/>
              </a:rPr>
              <a:t>Resolve uncertainties</a:t>
            </a:r>
            <a:endParaRPr sz="2300">
              <a:latin typeface="Avenir"/>
              <a:ea typeface="Avenir"/>
              <a:cs typeface="Avenir"/>
              <a:sym typeface="Avenir"/>
            </a:endParaRPr>
          </a:p>
          <a:p>
            <a:pPr indent="-301625" lvl="2" marL="968375" rtl="0" algn="l">
              <a:lnSpc>
                <a:spcPct val="90000"/>
              </a:lnSpc>
              <a:spcBef>
                <a:spcPts val="600"/>
              </a:spcBef>
              <a:spcAft>
                <a:spcPts val="0"/>
              </a:spcAft>
              <a:buSzPts val="1700"/>
              <a:buFont typeface="Avenir"/>
              <a:buChar char="◆"/>
            </a:pPr>
            <a:r>
              <a:rPr lang="en-US" sz="2300">
                <a:latin typeface="Avenir"/>
                <a:ea typeface="Avenir"/>
                <a:cs typeface="Avenir"/>
                <a:sym typeface="Avenir"/>
              </a:rPr>
              <a:t>Minimum manual supervision</a:t>
            </a:r>
            <a:endParaRPr sz="2300">
              <a:latin typeface="Avenir"/>
              <a:ea typeface="Avenir"/>
              <a:cs typeface="Avenir"/>
              <a:sym typeface="Avenir"/>
            </a:endParaRPr>
          </a:p>
          <a:p>
            <a:pPr indent="-301625" lvl="2" marL="968375" rtl="0" algn="l">
              <a:lnSpc>
                <a:spcPct val="90000"/>
              </a:lnSpc>
              <a:spcBef>
                <a:spcPts val="600"/>
              </a:spcBef>
              <a:spcAft>
                <a:spcPts val="0"/>
              </a:spcAft>
              <a:buSzPts val="1700"/>
              <a:buFont typeface="Avenir"/>
              <a:buChar char="◆"/>
            </a:pPr>
            <a:r>
              <a:rPr lang="en-US" sz="2300">
                <a:latin typeface="Avenir"/>
                <a:ea typeface="Avenir"/>
                <a:cs typeface="Avenir"/>
                <a:sym typeface="Avenir"/>
              </a:rPr>
              <a:t>Selection of informative points</a:t>
            </a:r>
            <a:endParaRPr sz="2300">
              <a:latin typeface="Avenir"/>
              <a:ea typeface="Avenir"/>
              <a:cs typeface="Avenir"/>
              <a:sym typeface="Avenir"/>
            </a:endParaRPr>
          </a:p>
        </p:txBody>
      </p:sp>
      <p:pic>
        <p:nvPicPr>
          <p:cNvPr id="47" name="Google Shape;47;p6"/>
          <p:cNvPicPr preferRelativeResize="0"/>
          <p:nvPr/>
        </p:nvPicPr>
        <p:blipFill rotWithShape="1">
          <a:blip r:embed="rId3">
            <a:alphaModFix/>
          </a:blip>
          <a:srcRect b="0" l="0" r="0" t="0"/>
          <a:stretch/>
        </p:blipFill>
        <p:spPr>
          <a:xfrm>
            <a:off x="6513163" y="4664591"/>
            <a:ext cx="2097437" cy="1431409"/>
          </a:xfrm>
          <a:prstGeom prst="rect">
            <a:avLst/>
          </a:prstGeom>
          <a:noFill/>
          <a:ln>
            <a:noFill/>
          </a:ln>
        </p:spPr>
      </p:pic>
      <p:pic>
        <p:nvPicPr>
          <p:cNvPr id="48" name="Google Shape;48;p6"/>
          <p:cNvPicPr preferRelativeResize="0"/>
          <p:nvPr/>
        </p:nvPicPr>
        <p:blipFill rotWithShape="1">
          <a:blip r:embed="rId4">
            <a:alphaModFix/>
          </a:blip>
          <a:srcRect b="0" l="0" r="0" t="0"/>
          <a:stretch/>
        </p:blipFill>
        <p:spPr>
          <a:xfrm>
            <a:off x="6079878" y="2222338"/>
            <a:ext cx="2797421" cy="108108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 name="Shape 52"/>
        <p:cNvGrpSpPr/>
        <p:nvPr/>
      </p:nvGrpSpPr>
      <p:grpSpPr>
        <a:xfrm>
          <a:off x="0" y="0"/>
          <a:ext cx="0" cy="0"/>
          <a:chOff x="0" y="0"/>
          <a:chExt cx="0" cy="0"/>
        </a:xfrm>
      </p:grpSpPr>
      <p:pic>
        <p:nvPicPr>
          <p:cNvPr id="53" name="Google Shape;53;p7"/>
          <p:cNvPicPr preferRelativeResize="0"/>
          <p:nvPr/>
        </p:nvPicPr>
        <p:blipFill>
          <a:blip r:embed="rId3">
            <a:alphaModFix/>
          </a:blip>
          <a:stretch>
            <a:fillRect/>
          </a:stretch>
        </p:blipFill>
        <p:spPr>
          <a:xfrm>
            <a:off x="7045025" y="3140850"/>
            <a:ext cx="2098975" cy="1514275"/>
          </a:xfrm>
          <a:prstGeom prst="rect">
            <a:avLst/>
          </a:prstGeom>
          <a:noFill/>
          <a:ln>
            <a:noFill/>
          </a:ln>
        </p:spPr>
      </p:pic>
      <p:sp>
        <p:nvSpPr>
          <p:cNvPr id="54" name="Google Shape;54;p7"/>
          <p:cNvSpPr txBox="1"/>
          <p:nvPr>
            <p:ph idx="1" type="body"/>
          </p:nvPr>
        </p:nvSpPr>
        <p:spPr>
          <a:xfrm>
            <a:off x="381000" y="1143000"/>
            <a:ext cx="8458200" cy="4648200"/>
          </a:xfrm>
          <a:prstGeom prst="rect">
            <a:avLst/>
          </a:prstGeom>
          <a:noFill/>
          <a:ln>
            <a:noFill/>
          </a:ln>
        </p:spPr>
        <p:txBody>
          <a:bodyPr anchorCtr="0" anchor="t" bIns="45700" lIns="91425" spcFirstLastPara="1" rIns="91425" wrap="square" tIns="45700">
            <a:noAutofit/>
          </a:bodyPr>
          <a:lstStyle/>
          <a:p>
            <a:pPr indent="-349250" lvl="0" marL="349250" rtl="0" algn="l">
              <a:lnSpc>
                <a:spcPct val="90000"/>
              </a:lnSpc>
              <a:spcBef>
                <a:spcPts val="0"/>
              </a:spcBef>
              <a:spcAft>
                <a:spcPts val="0"/>
              </a:spcAft>
              <a:buSzPts val="1960"/>
              <a:buFont typeface="Avenir"/>
              <a:buChar char="◆"/>
            </a:pPr>
            <a:r>
              <a:rPr lang="en-US">
                <a:latin typeface="Avenir"/>
                <a:ea typeface="Avenir"/>
                <a:cs typeface="Avenir"/>
                <a:sym typeface="Avenir"/>
              </a:rPr>
              <a:t>Broad </a:t>
            </a:r>
            <a:r>
              <a:rPr b="1" lang="en-US">
                <a:solidFill>
                  <a:srgbClr val="980000"/>
                </a:solidFill>
                <a:latin typeface="Avenir"/>
                <a:ea typeface="Avenir"/>
                <a:cs typeface="Avenir"/>
                <a:sym typeface="Avenir"/>
              </a:rPr>
              <a:t>exploration</a:t>
            </a:r>
            <a:r>
              <a:rPr lang="en-US">
                <a:latin typeface="Avenir"/>
                <a:ea typeface="Avenir"/>
                <a:cs typeface="Avenir"/>
                <a:sym typeface="Avenir"/>
              </a:rPr>
              <a:t> of the </a:t>
            </a:r>
            <a:r>
              <a:rPr b="1" lang="en-US">
                <a:solidFill>
                  <a:srgbClr val="980000"/>
                </a:solidFill>
                <a:latin typeface="Avenir"/>
                <a:ea typeface="Avenir"/>
                <a:cs typeface="Avenir"/>
                <a:sym typeface="Avenir"/>
              </a:rPr>
              <a:t>best AL </a:t>
            </a:r>
            <a:r>
              <a:rPr lang="en-US">
                <a:latin typeface="Avenir"/>
                <a:ea typeface="Avenir"/>
                <a:cs typeface="Avenir"/>
                <a:sym typeface="Avenir"/>
              </a:rPr>
              <a:t>methods.</a:t>
            </a:r>
            <a:endParaRPr>
              <a:latin typeface="Avenir"/>
              <a:ea typeface="Avenir"/>
              <a:cs typeface="Avenir"/>
              <a:sym typeface="Avenir"/>
            </a:endParaRPr>
          </a:p>
          <a:p>
            <a:pPr indent="0" lvl="0" marL="349250" rtl="0" algn="l">
              <a:lnSpc>
                <a:spcPct val="90000"/>
              </a:lnSpc>
              <a:spcBef>
                <a:spcPts val="0"/>
              </a:spcBef>
              <a:spcAft>
                <a:spcPts val="0"/>
              </a:spcAft>
              <a:buNone/>
            </a:pPr>
            <a:r>
              <a:t/>
            </a:r>
            <a:endParaRPr>
              <a:latin typeface="Avenir"/>
              <a:ea typeface="Avenir"/>
              <a:cs typeface="Avenir"/>
              <a:sym typeface="Avenir"/>
            </a:endParaRPr>
          </a:p>
          <a:p>
            <a:pPr indent="-349250" lvl="0" marL="349250" rtl="0" algn="l">
              <a:lnSpc>
                <a:spcPct val="90000"/>
              </a:lnSpc>
              <a:spcBef>
                <a:spcPts val="2000"/>
              </a:spcBef>
              <a:spcAft>
                <a:spcPts val="0"/>
              </a:spcAft>
              <a:buSzPts val="1960"/>
              <a:buFont typeface="Avenir"/>
              <a:buChar char="◆"/>
            </a:pPr>
            <a:r>
              <a:rPr lang="en-US">
                <a:latin typeface="Avenir"/>
                <a:ea typeface="Avenir"/>
                <a:cs typeface="Avenir"/>
                <a:sym typeface="Avenir"/>
              </a:rPr>
              <a:t>What methods can </a:t>
            </a:r>
            <a:r>
              <a:rPr b="1" lang="en-US">
                <a:solidFill>
                  <a:srgbClr val="980000"/>
                </a:solidFill>
                <a:latin typeface="Avenir"/>
                <a:ea typeface="Avenir"/>
                <a:cs typeface="Avenir"/>
                <a:sym typeface="Avenir"/>
              </a:rPr>
              <a:t>reduce the amount of training</a:t>
            </a:r>
            <a:r>
              <a:rPr lang="en-US">
                <a:latin typeface="Avenir"/>
                <a:ea typeface="Avenir"/>
                <a:cs typeface="Avenir"/>
                <a:sym typeface="Avenir"/>
              </a:rPr>
              <a:t> data?</a:t>
            </a:r>
            <a:endParaRPr>
              <a:latin typeface="Avenir"/>
              <a:ea typeface="Avenir"/>
              <a:cs typeface="Avenir"/>
              <a:sym typeface="Avenir"/>
            </a:endParaRPr>
          </a:p>
          <a:p>
            <a:pPr indent="-381000" lvl="1" marL="685800" rtl="0" algn="l">
              <a:lnSpc>
                <a:spcPct val="90000"/>
              </a:lnSpc>
              <a:spcBef>
                <a:spcPts val="2000"/>
              </a:spcBef>
              <a:spcAft>
                <a:spcPts val="0"/>
              </a:spcAft>
              <a:buSzPts val="1960"/>
              <a:buFont typeface="Avenir"/>
              <a:buChar char="◆"/>
            </a:pPr>
            <a:r>
              <a:rPr lang="en-US">
                <a:latin typeface="Avenir"/>
                <a:ea typeface="Avenir"/>
                <a:cs typeface="Avenir"/>
                <a:sym typeface="Avenir"/>
              </a:rPr>
              <a:t>non-simulated, real-world sensor data.</a:t>
            </a:r>
            <a:endParaRPr>
              <a:latin typeface="Avenir"/>
              <a:ea typeface="Avenir"/>
              <a:cs typeface="Avenir"/>
              <a:sym typeface="Avenir"/>
            </a:endParaRPr>
          </a:p>
          <a:p>
            <a:pPr indent="0" lvl="0" marL="685800" rtl="0" algn="l">
              <a:lnSpc>
                <a:spcPct val="90000"/>
              </a:lnSpc>
              <a:spcBef>
                <a:spcPts val="2000"/>
              </a:spcBef>
              <a:spcAft>
                <a:spcPts val="0"/>
              </a:spcAft>
              <a:buNone/>
            </a:pPr>
            <a:r>
              <a:t/>
            </a:r>
            <a:endParaRPr>
              <a:latin typeface="Avenir"/>
              <a:ea typeface="Avenir"/>
              <a:cs typeface="Avenir"/>
              <a:sym typeface="Avenir"/>
            </a:endParaRPr>
          </a:p>
          <a:p>
            <a:pPr indent="-349250" lvl="0" marL="349250" rtl="0" algn="l">
              <a:lnSpc>
                <a:spcPct val="90000"/>
              </a:lnSpc>
              <a:spcBef>
                <a:spcPts val="2000"/>
              </a:spcBef>
              <a:spcAft>
                <a:spcPts val="0"/>
              </a:spcAft>
              <a:buSzPts val="1960"/>
              <a:buFont typeface="Avenir"/>
              <a:buChar char="◆"/>
            </a:pPr>
            <a:r>
              <a:rPr lang="en-US">
                <a:latin typeface="Avenir"/>
                <a:ea typeface="Avenir"/>
                <a:cs typeface="Avenir"/>
                <a:sym typeface="Avenir"/>
              </a:rPr>
              <a:t>Principled analysis of using active learning methods as </a:t>
            </a:r>
            <a:r>
              <a:rPr b="1" lang="en-US">
                <a:solidFill>
                  <a:srgbClr val="980000"/>
                </a:solidFill>
                <a:latin typeface="Avenir"/>
                <a:ea typeface="Avenir"/>
                <a:cs typeface="Avenir"/>
                <a:sym typeface="Avenir"/>
              </a:rPr>
              <a:t>unsupervised data sampling</a:t>
            </a:r>
            <a:r>
              <a:rPr lang="en-US">
                <a:latin typeface="Avenir"/>
                <a:ea typeface="Avenir"/>
                <a:cs typeface="Avenir"/>
                <a:sym typeface="Avenir"/>
              </a:rPr>
              <a:t> methods.</a:t>
            </a:r>
            <a:endParaRPr>
              <a:latin typeface="Avenir"/>
              <a:ea typeface="Avenir"/>
              <a:cs typeface="Avenir"/>
              <a:sym typeface="Avenir"/>
            </a:endParaRPr>
          </a:p>
        </p:txBody>
      </p:sp>
      <p:sp>
        <p:nvSpPr>
          <p:cNvPr id="55" name="Google Shape;55;p7"/>
          <p:cNvSpPr txBox="1"/>
          <p:nvPr>
            <p:ph type="title"/>
          </p:nvPr>
        </p:nvSpPr>
        <p:spPr>
          <a:xfrm>
            <a:off x="152400" y="0"/>
            <a:ext cx="8763000" cy="8826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Research Contributions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8"/>
          <p:cNvSpPr txBox="1"/>
          <p:nvPr>
            <p:ph idx="1" type="body"/>
          </p:nvPr>
        </p:nvSpPr>
        <p:spPr>
          <a:xfrm>
            <a:off x="381000" y="1143000"/>
            <a:ext cx="8458200" cy="4648200"/>
          </a:xfrm>
          <a:prstGeom prst="rect">
            <a:avLst/>
          </a:prstGeom>
          <a:noFill/>
          <a:ln>
            <a:noFill/>
          </a:ln>
        </p:spPr>
        <p:txBody>
          <a:bodyPr anchorCtr="0" anchor="t" bIns="45700" lIns="91425" spcFirstLastPara="1" rIns="91425" wrap="square" tIns="45700">
            <a:noAutofit/>
          </a:bodyPr>
          <a:lstStyle/>
          <a:p>
            <a:pPr indent="-349250" lvl="0" marL="349250" rtl="0" algn="l">
              <a:lnSpc>
                <a:spcPct val="90000"/>
              </a:lnSpc>
              <a:spcBef>
                <a:spcPts val="2000"/>
              </a:spcBef>
              <a:spcAft>
                <a:spcPts val="0"/>
              </a:spcAft>
              <a:buSzPts val="1960"/>
              <a:buFont typeface="Avenir"/>
              <a:buChar char="◆"/>
            </a:pPr>
            <a:r>
              <a:rPr lang="en-US">
                <a:latin typeface="Avenir"/>
                <a:ea typeface="Avenir"/>
                <a:cs typeface="Avenir"/>
                <a:sym typeface="Avenir"/>
              </a:rPr>
              <a:t>Evaluation of d</a:t>
            </a:r>
            <a:r>
              <a:rPr lang="en-US">
                <a:latin typeface="Avenir"/>
                <a:ea typeface="Avenir"/>
                <a:cs typeface="Avenir"/>
                <a:sym typeface="Avenir"/>
              </a:rPr>
              <a:t>ifferent active learning methods</a:t>
            </a:r>
            <a:endParaRPr>
              <a:latin typeface="Avenir"/>
              <a:ea typeface="Avenir"/>
              <a:cs typeface="Avenir"/>
              <a:sym typeface="Avenir"/>
            </a:endParaRPr>
          </a:p>
          <a:p>
            <a:pPr indent="-336549" lvl="1" marL="685800" rtl="0" algn="l">
              <a:lnSpc>
                <a:spcPct val="90000"/>
              </a:lnSpc>
              <a:spcBef>
                <a:spcPts val="600"/>
              </a:spcBef>
              <a:spcAft>
                <a:spcPts val="0"/>
              </a:spcAft>
              <a:buSzPts val="1680"/>
              <a:buFont typeface="Avenir"/>
              <a:buChar char="◆"/>
            </a:pPr>
            <a:r>
              <a:rPr lang="en-US">
                <a:latin typeface="Avenir"/>
                <a:ea typeface="Avenir"/>
                <a:cs typeface="Avenir"/>
                <a:sym typeface="Avenir"/>
              </a:rPr>
              <a:t>Pool based  and Uncertainty based</a:t>
            </a:r>
            <a:endParaRPr>
              <a:latin typeface="Avenir"/>
              <a:ea typeface="Avenir"/>
              <a:cs typeface="Avenir"/>
              <a:sym typeface="Avenir"/>
            </a:endParaRPr>
          </a:p>
          <a:p>
            <a:pPr indent="-349250" lvl="0" marL="349250" rtl="0" algn="l">
              <a:lnSpc>
                <a:spcPct val="90000"/>
              </a:lnSpc>
              <a:spcBef>
                <a:spcPts val="2000"/>
              </a:spcBef>
              <a:spcAft>
                <a:spcPts val="0"/>
              </a:spcAft>
              <a:buSzPts val="1960"/>
              <a:buFont typeface="Avenir"/>
              <a:buChar char="◆"/>
            </a:pPr>
            <a:r>
              <a:rPr lang="en-US">
                <a:latin typeface="Avenir"/>
                <a:ea typeface="Avenir"/>
                <a:cs typeface="Avenir"/>
                <a:sym typeface="Avenir"/>
              </a:rPr>
              <a:t>Analyze various characteristic grounding quality</a:t>
            </a:r>
            <a:endParaRPr>
              <a:latin typeface="Avenir"/>
              <a:ea typeface="Avenir"/>
              <a:cs typeface="Avenir"/>
              <a:sym typeface="Avenir"/>
            </a:endParaRPr>
          </a:p>
          <a:p>
            <a:pPr indent="-336549" lvl="1" marL="685800" rtl="0" algn="l">
              <a:lnSpc>
                <a:spcPct val="90000"/>
              </a:lnSpc>
              <a:spcBef>
                <a:spcPts val="600"/>
              </a:spcBef>
              <a:spcAft>
                <a:spcPts val="0"/>
              </a:spcAft>
              <a:buSzPts val="1680"/>
              <a:buFont typeface="Avenir"/>
              <a:buChar char="◆"/>
            </a:pPr>
            <a:r>
              <a:rPr lang="en-US">
                <a:latin typeface="Avenir"/>
                <a:ea typeface="Avenir"/>
                <a:cs typeface="Avenir"/>
                <a:sym typeface="Avenir"/>
              </a:rPr>
              <a:t>Color, Shape, and Object type</a:t>
            </a:r>
            <a:endParaRPr>
              <a:latin typeface="Avenir"/>
              <a:ea typeface="Avenir"/>
              <a:cs typeface="Avenir"/>
              <a:sym typeface="Avenir"/>
            </a:endParaRPr>
          </a:p>
          <a:p>
            <a:pPr indent="-349250" lvl="0" marL="349250" rtl="0" algn="l">
              <a:lnSpc>
                <a:spcPct val="90000"/>
              </a:lnSpc>
              <a:spcBef>
                <a:spcPts val="2000"/>
              </a:spcBef>
              <a:spcAft>
                <a:spcPts val="0"/>
              </a:spcAft>
              <a:buSzPts val="1960"/>
              <a:buFont typeface="Avenir"/>
              <a:buChar char="◆"/>
            </a:pPr>
            <a:r>
              <a:rPr lang="en-US">
                <a:latin typeface="Avenir"/>
                <a:ea typeface="Avenir"/>
                <a:cs typeface="Avenir"/>
                <a:sym typeface="Avenir"/>
              </a:rPr>
              <a:t>Compare with different visual features.</a:t>
            </a:r>
            <a:endParaRPr>
              <a:latin typeface="Avenir"/>
              <a:ea typeface="Avenir"/>
              <a:cs typeface="Avenir"/>
              <a:sym typeface="Avenir"/>
            </a:endParaRPr>
          </a:p>
          <a:p>
            <a:pPr indent="-336549" lvl="1" marL="685800" rtl="0" algn="l">
              <a:lnSpc>
                <a:spcPct val="90000"/>
              </a:lnSpc>
              <a:spcBef>
                <a:spcPts val="600"/>
              </a:spcBef>
              <a:spcAft>
                <a:spcPts val="0"/>
              </a:spcAft>
              <a:buSzPts val="1680"/>
              <a:buFont typeface="Avenir"/>
              <a:buChar char="◆"/>
            </a:pPr>
            <a:r>
              <a:rPr lang="en-US">
                <a:latin typeface="Avenir"/>
                <a:ea typeface="Avenir"/>
                <a:cs typeface="Avenir"/>
                <a:sym typeface="Avenir"/>
              </a:rPr>
              <a:t>Neural based and Non-Neural Based</a:t>
            </a:r>
            <a:endParaRPr>
              <a:latin typeface="Avenir"/>
              <a:ea typeface="Avenir"/>
              <a:cs typeface="Avenir"/>
              <a:sym typeface="Avenir"/>
            </a:endParaRPr>
          </a:p>
          <a:p>
            <a:pPr indent="-349250" lvl="0" marL="349250" rtl="0" algn="l">
              <a:lnSpc>
                <a:spcPct val="90000"/>
              </a:lnSpc>
              <a:spcBef>
                <a:spcPts val="2000"/>
              </a:spcBef>
              <a:spcAft>
                <a:spcPts val="0"/>
              </a:spcAft>
              <a:buSzPts val="1960"/>
              <a:buFont typeface="Avenir"/>
              <a:buChar char="◆"/>
            </a:pPr>
            <a:r>
              <a:rPr lang="en-US">
                <a:latin typeface="Avenir"/>
                <a:ea typeface="Avenir"/>
                <a:cs typeface="Avenir"/>
                <a:sym typeface="Avenir"/>
              </a:rPr>
              <a:t>Different Unsupervised techniques</a:t>
            </a:r>
            <a:endParaRPr>
              <a:latin typeface="Avenir"/>
              <a:ea typeface="Avenir"/>
              <a:cs typeface="Avenir"/>
              <a:sym typeface="Avenir"/>
            </a:endParaRPr>
          </a:p>
          <a:p>
            <a:pPr indent="-336549" lvl="1" marL="685800" rtl="0" algn="l">
              <a:lnSpc>
                <a:spcPct val="90000"/>
              </a:lnSpc>
              <a:spcBef>
                <a:spcPts val="600"/>
              </a:spcBef>
              <a:spcAft>
                <a:spcPts val="0"/>
              </a:spcAft>
              <a:buSzPts val="1680"/>
              <a:buFont typeface="Avenir"/>
              <a:buChar char="◆"/>
            </a:pPr>
            <a:r>
              <a:rPr lang="en-US">
                <a:latin typeface="Avenir"/>
                <a:ea typeface="Avenir"/>
                <a:cs typeface="Avenir"/>
                <a:sym typeface="Avenir"/>
              </a:rPr>
              <a:t>Probabilistic clustering</a:t>
            </a:r>
            <a:endParaRPr>
              <a:latin typeface="Avenir"/>
              <a:ea typeface="Avenir"/>
              <a:cs typeface="Avenir"/>
              <a:sym typeface="Avenir"/>
            </a:endParaRPr>
          </a:p>
          <a:p>
            <a:pPr indent="-336549" lvl="1" marL="685800" rtl="0" algn="l">
              <a:lnSpc>
                <a:spcPct val="90000"/>
              </a:lnSpc>
              <a:spcBef>
                <a:spcPts val="600"/>
              </a:spcBef>
              <a:spcAft>
                <a:spcPts val="0"/>
              </a:spcAft>
              <a:buSzPts val="1680"/>
              <a:buFont typeface="Avenir"/>
              <a:buChar char="◆"/>
            </a:pPr>
            <a:r>
              <a:rPr lang="en-US">
                <a:latin typeface="Avenir"/>
                <a:ea typeface="Avenir"/>
                <a:cs typeface="Avenir"/>
                <a:sym typeface="Avenir"/>
              </a:rPr>
              <a:t>Point Process modelling</a:t>
            </a:r>
            <a:endParaRPr>
              <a:latin typeface="Avenir"/>
              <a:ea typeface="Avenir"/>
              <a:cs typeface="Avenir"/>
              <a:sym typeface="Avenir"/>
            </a:endParaRPr>
          </a:p>
          <a:p>
            <a:pPr indent="-224790" lvl="0" marL="349250" rtl="0" algn="l">
              <a:lnSpc>
                <a:spcPct val="90000"/>
              </a:lnSpc>
              <a:spcBef>
                <a:spcPts val="2000"/>
              </a:spcBef>
              <a:spcAft>
                <a:spcPts val="0"/>
              </a:spcAft>
              <a:buSzPts val="1960"/>
              <a:buNone/>
            </a:pPr>
            <a:r>
              <a:t/>
            </a:r>
            <a:endParaRPr>
              <a:latin typeface="Avenir"/>
              <a:ea typeface="Avenir"/>
              <a:cs typeface="Avenir"/>
              <a:sym typeface="Avenir"/>
            </a:endParaRPr>
          </a:p>
          <a:p>
            <a:pPr indent="-224790" lvl="0" marL="349250" rtl="0" algn="l">
              <a:lnSpc>
                <a:spcPct val="90000"/>
              </a:lnSpc>
              <a:spcBef>
                <a:spcPts val="2000"/>
              </a:spcBef>
              <a:spcAft>
                <a:spcPts val="0"/>
              </a:spcAft>
              <a:buSzPts val="1960"/>
              <a:buNone/>
            </a:pPr>
            <a:r>
              <a:t/>
            </a:r>
            <a:endParaRPr>
              <a:latin typeface="Avenir"/>
              <a:ea typeface="Avenir"/>
              <a:cs typeface="Avenir"/>
              <a:sym typeface="Avenir"/>
            </a:endParaRPr>
          </a:p>
          <a:p>
            <a:pPr indent="-224790" lvl="0" marL="349250" rtl="0" algn="l">
              <a:lnSpc>
                <a:spcPct val="90000"/>
              </a:lnSpc>
              <a:spcBef>
                <a:spcPts val="2000"/>
              </a:spcBef>
              <a:spcAft>
                <a:spcPts val="0"/>
              </a:spcAft>
              <a:buSzPts val="1960"/>
              <a:buNone/>
            </a:pPr>
            <a:r>
              <a:t/>
            </a:r>
            <a:endParaRPr>
              <a:latin typeface="Avenir"/>
              <a:ea typeface="Avenir"/>
              <a:cs typeface="Avenir"/>
              <a:sym typeface="Avenir"/>
            </a:endParaRPr>
          </a:p>
        </p:txBody>
      </p:sp>
      <p:sp>
        <p:nvSpPr>
          <p:cNvPr id="62" name="Google Shape;62;p8"/>
          <p:cNvSpPr txBox="1"/>
          <p:nvPr>
            <p:ph type="title"/>
          </p:nvPr>
        </p:nvSpPr>
        <p:spPr>
          <a:xfrm>
            <a:off x="152400" y="0"/>
            <a:ext cx="8763000" cy="8826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Approach</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9"/>
          <p:cNvSpPr txBox="1"/>
          <p:nvPr>
            <p:ph idx="1" type="body"/>
          </p:nvPr>
        </p:nvSpPr>
        <p:spPr>
          <a:xfrm>
            <a:off x="381000" y="1143000"/>
            <a:ext cx="8458200" cy="4648200"/>
          </a:xfrm>
          <a:prstGeom prst="rect">
            <a:avLst/>
          </a:prstGeom>
          <a:noFill/>
          <a:ln>
            <a:noFill/>
          </a:ln>
        </p:spPr>
        <p:txBody>
          <a:bodyPr anchorCtr="0" anchor="t" bIns="45700" lIns="91425" spcFirstLastPara="1" rIns="91425" wrap="square" tIns="45700">
            <a:noAutofit/>
          </a:bodyPr>
          <a:lstStyle/>
          <a:p>
            <a:pPr indent="-349250" lvl="0" marL="349250" rtl="0" algn="l">
              <a:lnSpc>
                <a:spcPct val="90000"/>
              </a:lnSpc>
              <a:spcBef>
                <a:spcPts val="0"/>
              </a:spcBef>
              <a:spcAft>
                <a:spcPts val="0"/>
              </a:spcAft>
              <a:buSzPts val="1960"/>
              <a:buFont typeface="Avenir"/>
              <a:buAutoNum type="romanUcPeriod"/>
            </a:pPr>
            <a:r>
              <a:rPr b="1" lang="en-US">
                <a:solidFill>
                  <a:srgbClr val="980000"/>
                </a:solidFill>
                <a:latin typeface="Avenir"/>
                <a:ea typeface="Avenir"/>
                <a:cs typeface="Avenir"/>
                <a:sym typeface="Avenir"/>
              </a:rPr>
              <a:t>How much</a:t>
            </a:r>
            <a:r>
              <a:rPr lang="en-US">
                <a:latin typeface="Avenir"/>
                <a:ea typeface="Avenir"/>
                <a:cs typeface="Avenir"/>
                <a:sym typeface="Avenir"/>
              </a:rPr>
              <a:t> does active learning </a:t>
            </a:r>
            <a:r>
              <a:rPr b="1" lang="en-US">
                <a:solidFill>
                  <a:srgbClr val="980000"/>
                </a:solidFill>
                <a:latin typeface="Avenir"/>
                <a:ea typeface="Avenir"/>
                <a:cs typeface="Avenir"/>
                <a:sym typeface="Avenir"/>
              </a:rPr>
              <a:t>help in limited data</a:t>
            </a:r>
            <a:r>
              <a:rPr lang="en-US">
                <a:latin typeface="Avenir"/>
                <a:ea typeface="Avenir"/>
                <a:cs typeface="Avenir"/>
                <a:sym typeface="Avenir"/>
              </a:rPr>
              <a:t> settings?</a:t>
            </a:r>
            <a:endParaRPr>
              <a:latin typeface="Avenir"/>
              <a:ea typeface="Avenir"/>
              <a:cs typeface="Avenir"/>
              <a:sym typeface="Avenir"/>
            </a:endParaRPr>
          </a:p>
          <a:p>
            <a:pPr indent="-349250" lvl="0" marL="349250" rtl="0" algn="l">
              <a:lnSpc>
                <a:spcPct val="90000"/>
              </a:lnSpc>
              <a:spcBef>
                <a:spcPts val="2000"/>
              </a:spcBef>
              <a:spcAft>
                <a:spcPts val="0"/>
              </a:spcAft>
              <a:buSzPts val="1960"/>
              <a:buFont typeface="Avenir"/>
              <a:buAutoNum type="romanUcPeriod"/>
            </a:pPr>
            <a:r>
              <a:rPr b="1" lang="en-US">
                <a:solidFill>
                  <a:srgbClr val="980000"/>
                </a:solidFill>
                <a:latin typeface="Avenir"/>
                <a:ea typeface="Avenir"/>
                <a:cs typeface="Avenir"/>
                <a:sym typeface="Avenir"/>
              </a:rPr>
              <a:t>Neural vs Non-Neural</a:t>
            </a:r>
            <a:r>
              <a:rPr lang="en-US">
                <a:latin typeface="Avenir"/>
                <a:ea typeface="Avenir"/>
                <a:cs typeface="Avenir"/>
                <a:sym typeface="Avenir"/>
              </a:rPr>
              <a:t> methods</a:t>
            </a:r>
            <a:endParaRPr>
              <a:latin typeface="Avenir"/>
              <a:ea typeface="Avenir"/>
              <a:cs typeface="Avenir"/>
              <a:sym typeface="Avenir"/>
            </a:endParaRPr>
          </a:p>
          <a:p>
            <a:pPr indent="-349250" lvl="0" marL="349250" rtl="0" algn="l">
              <a:lnSpc>
                <a:spcPct val="90000"/>
              </a:lnSpc>
              <a:spcBef>
                <a:spcPts val="2000"/>
              </a:spcBef>
              <a:spcAft>
                <a:spcPts val="0"/>
              </a:spcAft>
              <a:buSzPts val="1960"/>
              <a:buFont typeface="Avenir"/>
              <a:buAutoNum type="romanUcPeriod"/>
            </a:pPr>
            <a:r>
              <a:rPr lang="en-US">
                <a:latin typeface="Avenir"/>
                <a:ea typeface="Avenir"/>
                <a:cs typeface="Avenir"/>
                <a:sym typeface="Avenir"/>
              </a:rPr>
              <a:t>Influence of </a:t>
            </a:r>
            <a:r>
              <a:rPr lang="en-US">
                <a:solidFill>
                  <a:srgbClr val="980000"/>
                </a:solidFill>
                <a:latin typeface="Avenir"/>
                <a:ea typeface="Avenir"/>
                <a:cs typeface="Avenir"/>
                <a:sym typeface="Avenir"/>
              </a:rPr>
              <a:t>Classifiers</a:t>
            </a:r>
            <a:endParaRPr>
              <a:solidFill>
                <a:srgbClr val="980000"/>
              </a:solidFill>
              <a:latin typeface="Avenir"/>
              <a:ea typeface="Avenir"/>
              <a:cs typeface="Avenir"/>
              <a:sym typeface="Avenir"/>
            </a:endParaRPr>
          </a:p>
          <a:p>
            <a:pPr indent="-349250" lvl="0" marL="349250" rtl="0" algn="l">
              <a:lnSpc>
                <a:spcPct val="90000"/>
              </a:lnSpc>
              <a:spcBef>
                <a:spcPts val="2000"/>
              </a:spcBef>
              <a:spcAft>
                <a:spcPts val="0"/>
              </a:spcAft>
              <a:buSzPts val="1960"/>
              <a:buFont typeface="Avenir"/>
              <a:buAutoNum type="romanUcPeriod"/>
            </a:pPr>
            <a:r>
              <a:rPr lang="en-US">
                <a:latin typeface="Avenir"/>
                <a:ea typeface="Avenir"/>
                <a:cs typeface="Avenir"/>
                <a:sym typeface="Avenir"/>
              </a:rPr>
              <a:t>How </a:t>
            </a:r>
            <a:r>
              <a:rPr b="1" lang="en-US">
                <a:solidFill>
                  <a:srgbClr val="980000"/>
                </a:solidFill>
                <a:latin typeface="Avenir"/>
                <a:ea typeface="Avenir"/>
                <a:cs typeface="Avenir"/>
                <a:sym typeface="Avenir"/>
              </a:rPr>
              <a:t>different characteristics</a:t>
            </a:r>
            <a:r>
              <a:rPr lang="en-US">
                <a:latin typeface="Avenir"/>
                <a:ea typeface="Avenir"/>
                <a:cs typeface="Avenir"/>
                <a:sym typeface="Avenir"/>
              </a:rPr>
              <a:t> affect the learning performance?</a:t>
            </a:r>
            <a:endParaRPr>
              <a:latin typeface="Avenir"/>
              <a:ea typeface="Avenir"/>
              <a:cs typeface="Avenir"/>
              <a:sym typeface="Avenir"/>
            </a:endParaRPr>
          </a:p>
          <a:p>
            <a:pPr indent="-349250" lvl="0" marL="349250" rtl="0" algn="l">
              <a:lnSpc>
                <a:spcPct val="90000"/>
              </a:lnSpc>
              <a:spcBef>
                <a:spcPts val="2000"/>
              </a:spcBef>
              <a:spcAft>
                <a:spcPts val="0"/>
              </a:spcAft>
              <a:buSzPts val="1960"/>
              <a:buFont typeface="Avenir"/>
              <a:buAutoNum type="romanUcPeriod"/>
            </a:pPr>
            <a:r>
              <a:rPr lang="en-US">
                <a:latin typeface="Avenir"/>
                <a:ea typeface="Avenir"/>
                <a:cs typeface="Avenir"/>
                <a:sym typeface="Avenir"/>
              </a:rPr>
              <a:t>Incorporation of </a:t>
            </a:r>
            <a:r>
              <a:rPr b="1" lang="en-US">
                <a:solidFill>
                  <a:srgbClr val="980000"/>
                </a:solidFill>
                <a:latin typeface="Avenir"/>
                <a:ea typeface="Avenir"/>
                <a:cs typeface="Avenir"/>
                <a:sym typeface="Avenir"/>
              </a:rPr>
              <a:t>seed language</a:t>
            </a:r>
            <a:r>
              <a:rPr lang="en-US">
                <a:latin typeface="Avenir"/>
                <a:ea typeface="Avenir"/>
                <a:cs typeface="Avenir"/>
                <a:sym typeface="Avenir"/>
              </a:rPr>
              <a:t> and its effect in learning performance.</a:t>
            </a:r>
            <a:endParaRPr>
              <a:latin typeface="Avenir"/>
              <a:ea typeface="Avenir"/>
              <a:cs typeface="Avenir"/>
              <a:sym typeface="Avenir"/>
            </a:endParaRPr>
          </a:p>
        </p:txBody>
      </p:sp>
      <p:sp>
        <p:nvSpPr>
          <p:cNvPr id="68" name="Google Shape;68;p9"/>
          <p:cNvSpPr txBox="1"/>
          <p:nvPr>
            <p:ph type="title"/>
          </p:nvPr>
        </p:nvSpPr>
        <p:spPr>
          <a:xfrm>
            <a:off x="152400" y="0"/>
            <a:ext cx="8763000" cy="8826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Research Questions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0"/>
          <p:cNvSpPr txBox="1"/>
          <p:nvPr>
            <p:ph type="title"/>
          </p:nvPr>
        </p:nvSpPr>
        <p:spPr>
          <a:xfrm>
            <a:off x="152400" y="0"/>
            <a:ext cx="8763000" cy="8826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Architecture</a:t>
            </a:r>
            <a:endParaRPr/>
          </a:p>
        </p:txBody>
      </p:sp>
      <p:sp>
        <p:nvSpPr>
          <p:cNvPr id="75" name="Google Shape;75;p10"/>
          <p:cNvSpPr txBox="1"/>
          <p:nvPr/>
        </p:nvSpPr>
        <p:spPr>
          <a:xfrm>
            <a:off x="159450" y="2365700"/>
            <a:ext cx="3657600" cy="1620000"/>
          </a:xfrm>
          <a:prstGeom prst="rect">
            <a:avLst/>
          </a:prstGeom>
          <a:noFill/>
          <a:ln>
            <a:noFill/>
          </a:ln>
        </p:spPr>
        <p:txBody>
          <a:bodyPr anchorCtr="0" anchor="t" bIns="45700" lIns="91425" spcFirstLastPara="1" rIns="91425" wrap="square" tIns="45700">
            <a:noAutofit/>
          </a:bodyPr>
          <a:lstStyle/>
          <a:p>
            <a:pPr indent="-349250" lvl="0" marL="349250" marR="0" rtl="0" algn="l">
              <a:lnSpc>
                <a:spcPct val="90000"/>
              </a:lnSpc>
              <a:spcBef>
                <a:spcPts val="2000"/>
              </a:spcBef>
              <a:spcAft>
                <a:spcPts val="0"/>
              </a:spcAft>
              <a:buClr>
                <a:srgbClr val="595959"/>
              </a:buClr>
              <a:buSzPts val="1540"/>
              <a:buFont typeface="Avenir"/>
              <a:buChar char="◆"/>
            </a:pPr>
            <a:r>
              <a:rPr i="0" lang="en-US" sz="2200" u="none" cap="none" strike="noStrike">
                <a:solidFill>
                  <a:schemeClr val="dk1"/>
                </a:solidFill>
                <a:latin typeface="Avenir"/>
                <a:ea typeface="Avenir"/>
                <a:cs typeface="Avenir"/>
                <a:sym typeface="Avenir"/>
              </a:rPr>
              <a:t> </a:t>
            </a:r>
            <a:r>
              <a:rPr b="1" i="0" lang="en-US" sz="2200" u="none" cap="none" strike="noStrike">
                <a:solidFill>
                  <a:schemeClr val="dk1"/>
                </a:solidFill>
                <a:latin typeface="Avenir"/>
                <a:ea typeface="Avenir"/>
                <a:cs typeface="Avenir"/>
                <a:sym typeface="Avenir"/>
              </a:rPr>
              <a:t>Query: </a:t>
            </a:r>
            <a:r>
              <a:rPr i="0" lang="en-US" sz="2200" u="none" cap="none" strike="noStrike">
                <a:solidFill>
                  <a:schemeClr val="dk1"/>
                </a:solidFill>
                <a:latin typeface="Avenir"/>
                <a:ea typeface="Avenir"/>
                <a:cs typeface="Avenir"/>
                <a:sym typeface="Avenir"/>
              </a:rPr>
              <a:t>Request description </a:t>
            </a:r>
            <a:endParaRPr sz="2200">
              <a:solidFill>
                <a:schemeClr val="dk1"/>
              </a:solidFill>
              <a:latin typeface="Avenir"/>
              <a:ea typeface="Avenir"/>
              <a:cs typeface="Avenir"/>
              <a:sym typeface="Avenir"/>
            </a:endParaRPr>
          </a:p>
          <a:p>
            <a:pPr indent="-349250" lvl="0" marL="349250" marR="0" rtl="0" algn="l">
              <a:lnSpc>
                <a:spcPct val="90000"/>
              </a:lnSpc>
              <a:spcBef>
                <a:spcPts val="2000"/>
              </a:spcBef>
              <a:spcAft>
                <a:spcPts val="0"/>
              </a:spcAft>
              <a:buClr>
                <a:srgbClr val="595959"/>
              </a:buClr>
              <a:buSzPts val="1540"/>
              <a:buFont typeface="Avenir"/>
              <a:buChar char="◆"/>
            </a:pPr>
            <a:r>
              <a:rPr b="1" i="0" lang="en-US" sz="2200" u="none" cap="none" strike="noStrike">
                <a:solidFill>
                  <a:schemeClr val="dk1"/>
                </a:solidFill>
                <a:latin typeface="Avenir"/>
                <a:ea typeface="Avenir"/>
                <a:cs typeface="Avenir"/>
                <a:sym typeface="Avenir"/>
              </a:rPr>
              <a:t>Response: </a:t>
            </a:r>
            <a:r>
              <a:rPr i="0" lang="en-US" sz="2200" u="none" cap="none" strike="noStrike">
                <a:solidFill>
                  <a:schemeClr val="dk1"/>
                </a:solidFill>
                <a:latin typeface="Avenir"/>
                <a:ea typeface="Avenir"/>
                <a:cs typeface="Avenir"/>
                <a:sym typeface="Avenir"/>
              </a:rPr>
              <a:t> </a:t>
            </a:r>
            <a:r>
              <a:rPr lang="en-US" sz="2200">
                <a:solidFill>
                  <a:schemeClr val="dk1"/>
                </a:solidFill>
                <a:latin typeface="Avenir"/>
                <a:ea typeface="Avenir"/>
                <a:cs typeface="Avenir"/>
                <a:sym typeface="Avenir"/>
              </a:rPr>
              <a:t>Noisy description</a:t>
            </a:r>
            <a:endParaRPr>
              <a:latin typeface="Avenir"/>
              <a:ea typeface="Avenir"/>
              <a:cs typeface="Avenir"/>
              <a:sym typeface="Avenir"/>
            </a:endParaRPr>
          </a:p>
        </p:txBody>
      </p:sp>
      <p:pic>
        <p:nvPicPr>
          <p:cNvPr id="76" name="Google Shape;76;p10"/>
          <p:cNvPicPr preferRelativeResize="0"/>
          <p:nvPr/>
        </p:nvPicPr>
        <p:blipFill rotWithShape="1">
          <a:blip r:embed="rId3">
            <a:alphaModFix/>
          </a:blip>
          <a:srcRect b="70238" l="85679" r="0" t="0"/>
          <a:stretch/>
        </p:blipFill>
        <p:spPr>
          <a:xfrm>
            <a:off x="8097976" y="1442004"/>
            <a:ext cx="681899" cy="1133249"/>
          </a:xfrm>
          <a:prstGeom prst="rect">
            <a:avLst/>
          </a:prstGeom>
          <a:noFill/>
          <a:ln>
            <a:noFill/>
          </a:ln>
        </p:spPr>
      </p:pic>
      <p:pic>
        <p:nvPicPr>
          <p:cNvPr id="77" name="Google Shape;77;p10"/>
          <p:cNvPicPr preferRelativeResize="0"/>
          <p:nvPr/>
        </p:nvPicPr>
        <p:blipFill rotWithShape="1">
          <a:blip r:embed="rId3">
            <a:alphaModFix/>
          </a:blip>
          <a:srcRect b="74431" l="2830" r="67711" t="5102"/>
          <a:stretch/>
        </p:blipFill>
        <p:spPr>
          <a:xfrm>
            <a:off x="4121723" y="1571800"/>
            <a:ext cx="1572600" cy="873658"/>
          </a:xfrm>
          <a:prstGeom prst="rect">
            <a:avLst/>
          </a:prstGeom>
          <a:noFill/>
          <a:ln>
            <a:noFill/>
          </a:ln>
        </p:spPr>
      </p:pic>
      <p:pic>
        <p:nvPicPr>
          <p:cNvPr id="78" name="Google Shape;78;p10"/>
          <p:cNvPicPr preferRelativeResize="0"/>
          <p:nvPr/>
        </p:nvPicPr>
        <p:blipFill rotWithShape="1">
          <a:blip r:embed="rId3">
            <a:alphaModFix/>
          </a:blip>
          <a:srcRect b="0" l="83207" r="0" t="64781"/>
          <a:stretch/>
        </p:blipFill>
        <p:spPr>
          <a:xfrm>
            <a:off x="8039100" y="4195374"/>
            <a:ext cx="799650" cy="1341051"/>
          </a:xfrm>
          <a:prstGeom prst="rect">
            <a:avLst/>
          </a:prstGeom>
          <a:noFill/>
          <a:ln>
            <a:noFill/>
          </a:ln>
        </p:spPr>
      </p:pic>
      <p:cxnSp>
        <p:nvCxnSpPr>
          <p:cNvPr id="79" name="Google Shape;79;p10"/>
          <p:cNvCxnSpPr>
            <a:stCxn id="77" idx="3"/>
            <a:endCxn id="76" idx="1"/>
          </p:cNvCxnSpPr>
          <p:nvPr/>
        </p:nvCxnSpPr>
        <p:spPr>
          <a:xfrm>
            <a:off x="5694323" y="2008629"/>
            <a:ext cx="2403600" cy="0"/>
          </a:xfrm>
          <a:prstGeom prst="straightConnector1">
            <a:avLst/>
          </a:prstGeom>
          <a:noFill/>
          <a:ln cap="flat" cmpd="sng" w="19050">
            <a:solidFill>
              <a:srgbClr val="000000"/>
            </a:solidFill>
            <a:prstDash val="solid"/>
            <a:round/>
            <a:headEnd len="med" w="med" type="none"/>
            <a:tailEnd len="med" w="med" type="none"/>
          </a:ln>
          <a:effectLst>
            <a:reflection blurRad="0" dir="5400000" dist="38100" endA="0" endPos="30000" fadeDir="5400012" kx="0" rotWithShape="0" algn="bl" stPos="0" sy="-100000" ky="0"/>
          </a:effectLst>
        </p:spPr>
      </p:cxnSp>
      <p:sp>
        <p:nvSpPr>
          <p:cNvPr id="80" name="Google Shape;80;p10"/>
          <p:cNvSpPr txBox="1"/>
          <p:nvPr/>
        </p:nvSpPr>
        <p:spPr>
          <a:xfrm>
            <a:off x="6151400" y="1618925"/>
            <a:ext cx="1402800" cy="77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800">
                <a:latin typeface="Times New Roman"/>
                <a:ea typeface="Times New Roman"/>
                <a:cs typeface="Times New Roman"/>
                <a:sym typeface="Times New Roman"/>
              </a:rPr>
              <a:t>Visual</a:t>
            </a:r>
            <a:endParaRPr sz="1800">
              <a:latin typeface="Times New Roman"/>
              <a:ea typeface="Times New Roman"/>
              <a:cs typeface="Times New Roman"/>
              <a:sym typeface="Times New Roman"/>
            </a:endParaRPr>
          </a:p>
          <a:p>
            <a:pPr indent="0" lvl="0" marL="0" rtl="0" algn="ctr">
              <a:spcBef>
                <a:spcPts val="0"/>
              </a:spcBef>
              <a:spcAft>
                <a:spcPts val="0"/>
              </a:spcAft>
              <a:buNone/>
            </a:pPr>
            <a:r>
              <a:rPr lang="en-US" sz="1800">
                <a:latin typeface="Times New Roman"/>
                <a:ea typeface="Times New Roman"/>
                <a:cs typeface="Times New Roman"/>
                <a:sym typeface="Times New Roman"/>
              </a:rPr>
              <a:t>Information</a:t>
            </a:r>
            <a:endParaRPr sz="1800">
              <a:latin typeface="Times New Roman"/>
              <a:ea typeface="Times New Roman"/>
              <a:cs typeface="Times New Roman"/>
              <a:sym typeface="Times New Roman"/>
            </a:endParaRPr>
          </a:p>
        </p:txBody>
      </p:sp>
      <p:sp>
        <p:nvSpPr>
          <p:cNvPr id="81" name="Google Shape;81;p10"/>
          <p:cNvSpPr/>
          <p:nvPr/>
        </p:nvSpPr>
        <p:spPr>
          <a:xfrm>
            <a:off x="4121727" y="2949600"/>
            <a:ext cx="1572600" cy="8826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2000">
                <a:latin typeface="Times New Roman"/>
                <a:ea typeface="Times New Roman"/>
                <a:cs typeface="Times New Roman"/>
                <a:sym typeface="Times New Roman"/>
              </a:rPr>
              <a:t>Visual</a:t>
            </a:r>
            <a:endParaRPr b="1" sz="2000">
              <a:latin typeface="Times New Roman"/>
              <a:ea typeface="Times New Roman"/>
              <a:cs typeface="Times New Roman"/>
              <a:sym typeface="Times New Roman"/>
            </a:endParaRPr>
          </a:p>
          <a:p>
            <a:pPr indent="0" lvl="0" marL="0" rtl="0" algn="ctr">
              <a:spcBef>
                <a:spcPts val="0"/>
              </a:spcBef>
              <a:spcAft>
                <a:spcPts val="0"/>
              </a:spcAft>
              <a:buNone/>
            </a:pPr>
            <a:r>
              <a:rPr b="1" lang="en-US" sz="2000">
                <a:latin typeface="Times New Roman"/>
                <a:ea typeface="Times New Roman"/>
                <a:cs typeface="Times New Roman"/>
                <a:sym typeface="Times New Roman"/>
              </a:rPr>
              <a:t>Features</a:t>
            </a:r>
            <a:endParaRPr b="1" sz="2000">
              <a:latin typeface="Times New Roman"/>
              <a:ea typeface="Times New Roman"/>
              <a:cs typeface="Times New Roman"/>
              <a:sym typeface="Times New Roman"/>
            </a:endParaRPr>
          </a:p>
        </p:txBody>
      </p:sp>
      <p:sp>
        <p:nvSpPr>
          <p:cNvPr id="82" name="Google Shape;82;p10"/>
          <p:cNvSpPr/>
          <p:nvPr/>
        </p:nvSpPr>
        <p:spPr>
          <a:xfrm>
            <a:off x="4197926" y="4481925"/>
            <a:ext cx="1572600" cy="8826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2000">
                <a:latin typeface="Times New Roman"/>
                <a:ea typeface="Times New Roman"/>
                <a:cs typeface="Times New Roman"/>
                <a:sym typeface="Times New Roman"/>
              </a:rPr>
              <a:t>Language </a:t>
            </a:r>
            <a:endParaRPr b="1" sz="2000">
              <a:latin typeface="Times New Roman"/>
              <a:ea typeface="Times New Roman"/>
              <a:cs typeface="Times New Roman"/>
              <a:sym typeface="Times New Roman"/>
            </a:endParaRPr>
          </a:p>
          <a:p>
            <a:pPr indent="0" lvl="0" marL="0" rtl="0" algn="ctr">
              <a:spcBef>
                <a:spcPts val="0"/>
              </a:spcBef>
              <a:spcAft>
                <a:spcPts val="0"/>
              </a:spcAft>
              <a:buNone/>
            </a:pPr>
            <a:r>
              <a:rPr b="1" lang="en-US" sz="2000">
                <a:latin typeface="Times New Roman"/>
                <a:ea typeface="Times New Roman"/>
                <a:cs typeface="Times New Roman"/>
                <a:sym typeface="Times New Roman"/>
              </a:rPr>
              <a:t>Interpreter</a:t>
            </a:r>
            <a:endParaRPr b="1" sz="2000">
              <a:latin typeface="Times New Roman"/>
              <a:ea typeface="Times New Roman"/>
              <a:cs typeface="Times New Roman"/>
              <a:sym typeface="Times New Roman"/>
            </a:endParaRPr>
          </a:p>
        </p:txBody>
      </p:sp>
      <p:sp>
        <p:nvSpPr>
          <p:cNvPr id="83" name="Google Shape;83;p10"/>
          <p:cNvSpPr/>
          <p:nvPr/>
        </p:nvSpPr>
        <p:spPr>
          <a:xfrm>
            <a:off x="6179125" y="2805525"/>
            <a:ext cx="1572600" cy="1046100"/>
          </a:xfrm>
          <a:prstGeom prst="roundRect">
            <a:avLst>
              <a:gd fmla="val 16667" name="adj"/>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2000">
                <a:latin typeface="Times New Roman"/>
                <a:ea typeface="Times New Roman"/>
                <a:cs typeface="Times New Roman"/>
                <a:sym typeface="Times New Roman"/>
              </a:rPr>
              <a:t>Learning System</a:t>
            </a:r>
            <a:endParaRPr b="1" sz="2000">
              <a:latin typeface="Times New Roman"/>
              <a:ea typeface="Times New Roman"/>
              <a:cs typeface="Times New Roman"/>
              <a:sym typeface="Times New Roman"/>
            </a:endParaRPr>
          </a:p>
        </p:txBody>
      </p:sp>
      <p:cxnSp>
        <p:nvCxnSpPr>
          <p:cNvPr id="84" name="Google Shape;84;p10"/>
          <p:cNvCxnSpPr>
            <a:endCxn id="81" idx="0"/>
          </p:cNvCxnSpPr>
          <p:nvPr/>
        </p:nvCxnSpPr>
        <p:spPr>
          <a:xfrm>
            <a:off x="4908027" y="2369400"/>
            <a:ext cx="0" cy="580200"/>
          </a:xfrm>
          <a:prstGeom prst="straightConnector1">
            <a:avLst/>
          </a:prstGeom>
          <a:noFill/>
          <a:ln cap="flat" cmpd="sng" w="19050">
            <a:solidFill>
              <a:schemeClr val="dk2"/>
            </a:solidFill>
            <a:prstDash val="solid"/>
            <a:round/>
            <a:headEnd len="med" w="med" type="none"/>
            <a:tailEnd len="med" w="med" type="triangle"/>
          </a:ln>
        </p:spPr>
      </p:cxnSp>
      <p:cxnSp>
        <p:nvCxnSpPr>
          <p:cNvPr id="85" name="Google Shape;85;p10"/>
          <p:cNvCxnSpPr>
            <a:endCxn id="83" idx="1"/>
          </p:cNvCxnSpPr>
          <p:nvPr/>
        </p:nvCxnSpPr>
        <p:spPr>
          <a:xfrm>
            <a:off x="5694325" y="3328575"/>
            <a:ext cx="484800" cy="0"/>
          </a:xfrm>
          <a:prstGeom prst="straightConnector1">
            <a:avLst/>
          </a:prstGeom>
          <a:noFill/>
          <a:ln cap="flat" cmpd="sng" w="19050">
            <a:solidFill>
              <a:schemeClr val="dk2"/>
            </a:solidFill>
            <a:prstDash val="solid"/>
            <a:round/>
            <a:headEnd len="med" w="med" type="none"/>
            <a:tailEnd len="med" w="med" type="triangle"/>
          </a:ln>
        </p:spPr>
      </p:cxnSp>
      <p:cxnSp>
        <p:nvCxnSpPr>
          <p:cNvPr id="86" name="Google Shape;86;p10"/>
          <p:cNvCxnSpPr>
            <a:stCxn id="78" idx="1"/>
            <a:endCxn id="82" idx="3"/>
          </p:cNvCxnSpPr>
          <p:nvPr/>
        </p:nvCxnSpPr>
        <p:spPr>
          <a:xfrm flipH="1">
            <a:off x="5770500" y="4865900"/>
            <a:ext cx="2268600" cy="57300"/>
          </a:xfrm>
          <a:prstGeom prst="straightConnector1">
            <a:avLst/>
          </a:prstGeom>
          <a:noFill/>
          <a:ln cap="flat" cmpd="sng" w="19050">
            <a:solidFill>
              <a:schemeClr val="dk2"/>
            </a:solidFill>
            <a:prstDash val="solid"/>
            <a:round/>
            <a:headEnd len="med" w="med" type="none"/>
            <a:tailEnd len="med" w="med" type="triangle"/>
          </a:ln>
        </p:spPr>
      </p:cxnSp>
      <p:cxnSp>
        <p:nvCxnSpPr>
          <p:cNvPr id="87" name="Google Shape;87;p10"/>
          <p:cNvCxnSpPr/>
          <p:nvPr/>
        </p:nvCxnSpPr>
        <p:spPr>
          <a:xfrm flipH="1" rot="10800000">
            <a:off x="5818900" y="3865400"/>
            <a:ext cx="457200" cy="602700"/>
          </a:xfrm>
          <a:prstGeom prst="straightConnector1">
            <a:avLst/>
          </a:prstGeom>
          <a:noFill/>
          <a:ln cap="flat" cmpd="sng" w="19050">
            <a:solidFill>
              <a:schemeClr val="dk2"/>
            </a:solidFill>
            <a:prstDash val="solid"/>
            <a:round/>
            <a:headEnd len="med" w="med" type="none"/>
            <a:tailEnd len="med" w="med" type="triangle"/>
          </a:ln>
        </p:spPr>
      </p:cxnSp>
      <p:cxnSp>
        <p:nvCxnSpPr>
          <p:cNvPr id="88" name="Google Shape;88;p10"/>
          <p:cNvCxnSpPr/>
          <p:nvPr/>
        </p:nvCxnSpPr>
        <p:spPr>
          <a:xfrm flipH="1" rot="10800000">
            <a:off x="7751725" y="2320750"/>
            <a:ext cx="353400" cy="436500"/>
          </a:xfrm>
          <a:prstGeom prst="straightConnector1">
            <a:avLst/>
          </a:prstGeom>
          <a:noFill/>
          <a:ln cap="flat" cmpd="sng" w="19050">
            <a:solidFill>
              <a:schemeClr val="dk2"/>
            </a:solidFill>
            <a:prstDash val="solid"/>
            <a:round/>
            <a:headEnd len="med" w="med" type="none"/>
            <a:tailEnd len="med" w="med" type="triangle"/>
          </a:ln>
        </p:spPr>
      </p:cxnSp>
      <p:cxnSp>
        <p:nvCxnSpPr>
          <p:cNvPr id="89" name="Google Shape;89;p10"/>
          <p:cNvCxnSpPr>
            <a:endCxn id="78" idx="0"/>
          </p:cNvCxnSpPr>
          <p:nvPr/>
        </p:nvCxnSpPr>
        <p:spPr>
          <a:xfrm>
            <a:off x="8438925" y="2575374"/>
            <a:ext cx="0" cy="1620000"/>
          </a:xfrm>
          <a:prstGeom prst="straightConnector1">
            <a:avLst/>
          </a:prstGeom>
          <a:noFill/>
          <a:ln cap="flat" cmpd="sng" w="28575">
            <a:solidFill>
              <a:schemeClr val="dk2"/>
            </a:solidFill>
            <a:prstDash val="solid"/>
            <a:round/>
            <a:headEnd len="med" w="med" type="stealth"/>
            <a:tailEnd len="med" w="med" type="triangle"/>
          </a:ln>
        </p:spPr>
      </p:cxnSp>
      <p:sp>
        <p:nvSpPr>
          <p:cNvPr id="90" name="Google Shape;90;p10"/>
          <p:cNvSpPr txBox="1"/>
          <p:nvPr/>
        </p:nvSpPr>
        <p:spPr>
          <a:xfrm rot="-5400000">
            <a:off x="7744700" y="2995600"/>
            <a:ext cx="1402800" cy="77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1800">
                <a:latin typeface="Times New Roman"/>
                <a:ea typeface="Times New Roman"/>
                <a:cs typeface="Times New Roman"/>
                <a:sym typeface="Times New Roman"/>
              </a:rPr>
              <a:t>Query</a:t>
            </a:r>
            <a:endParaRPr b="1" sz="1800">
              <a:latin typeface="Times New Roman"/>
              <a:ea typeface="Times New Roman"/>
              <a:cs typeface="Times New Roman"/>
              <a:sym typeface="Times New Roman"/>
            </a:endParaRPr>
          </a:p>
          <a:p>
            <a:pPr indent="0" lvl="0" marL="0" rtl="0" algn="ctr">
              <a:spcBef>
                <a:spcPts val="0"/>
              </a:spcBef>
              <a:spcAft>
                <a:spcPts val="0"/>
              </a:spcAft>
              <a:buNone/>
            </a:pPr>
            <a:r>
              <a:rPr b="1" lang="en-US" sz="1800">
                <a:latin typeface="Times New Roman"/>
                <a:ea typeface="Times New Roman"/>
                <a:cs typeface="Times New Roman"/>
                <a:sym typeface="Times New Roman"/>
              </a:rPr>
              <a:t>Response</a:t>
            </a:r>
            <a:endParaRPr b="1" sz="1800">
              <a:latin typeface="Times New Roman"/>
              <a:ea typeface="Times New Roman"/>
              <a:cs typeface="Times New Roman"/>
              <a:sym typeface="Times New Roman"/>
            </a:endParaRPr>
          </a:p>
        </p:txBody>
      </p:sp>
      <p:sp>
        <p:nvSpPr>
          <p:cNvPr id="91" name="Google Shape;91;p10"/>
          <p:cNvSpPr txBox="1"/>
          <p:nvPr/>
        </p:nvSpPr>
        <p:spPr>
          <a:xfrm>
            <a:off x="159450" y="1191500"/>
            <a:ext cx="3657600" cy="1402800"/>
          </a:xfrm>
          <a:prstGeom prst="rect">
            <a:avLst/>
          </a:prstGeom>
          <a:noFill/>
          <a:ln>
            <a:noFill/>
          </a:ln>
        </p:spPr>
        <p:txBody>
          <a:bodyPr anchorCtr="0" anchor="t" bIns="45700" lIns="91425" spcFirstLastPara="1" rIns="91425" wrap="square" tIns="45700">
            <a:noAutofit/>
          </a:bodyPr>
          <a:lstStyle/>
          <a:p>
            <a:pPr indent="-349250" lvl="0" marL="349250" marR="0" rtl="0" algn="l">
              <a:lnSpc>
                <a:spcPct val="90000"/>
              </a:lnSpc>
              <a:spcBef>
                <a:spcPts val="0"/>
              </a:spcBef>
              <a:spcAft>
                <a:spcPts val="0"/>
              </a:spcAft>
              <a:buClr>
                <a:srgbClr val="595959"/>
              </a:buClr>
              <a:buSzPts val="1540"/>
              <a:buFont typeface="Avenir"/>
              <a:buChar char="◆"/>
            </a:pPr>
            <a:r>
              <a:rPr b="1" i="0" lang="en-US" sz="2200" u="none" cap="none" strike="noStrike">
                <a:solidFill>
                  <a:schemeClr val="dk1"/>
                </a:solidFill>
                <a:latin typeface="Avenir"/>
                <a:ea typeface="Avenir"/>
                <a:cs typeface="Avenir"/>
                <a:sym typeface="Avenir"/>
              </a:rPr>
              <a:t>Visual Features: </a:t>
            </a:r>
            <a:r>
              <a:rPr i="0" lang="en-US" sz="2200" u="none" cap="none" strike="noStrike">
                <a:solidFill>
                  <a:schemeClr val="dk1"/>
                </a:solidFill>
                <a:latin typeface="Avenir"/>
                <a:ea typeface="Avenir"/>
                <a:cs typeface="Avenir"/>
                <a:sym typeface="Avenir"/>
              </a:rPr>
              <a:t>color, shape, and object features segmented from depth channel</a:t>
            </a:r>
            <a:endParaRPr>
              <a:latin typeface="Avenir"/>
              <a:ea typeface="Avenir"/>
              <a:cs typeface="Avenir"/>
              <a:sym typeface="Avenir"/>
            </a:endParaRPr>
          </a:p>
        </p:txBody>
      </p:sp>
      <p:sp>
        <p:nvSpPr>
          <p:cNvPr id="92" name="Google Shape;92;p10"/>
          <p:cNvSpPr txBox="1"/>
          <p:nvPr/>
        </p:nvSpPr>
        <p:spPr>
          <a:xfrm>
            <a:off x="159450" y="4023675"/>
            <a:ext cx="3657600" cy="1046100"/>
          </a:xfrm>
          <a:prstGeom prst="rect">
            <a:avLst/>
          </a:prstGeom>
          <a:noFill/>
          <a:ln>
            <a:noFill/>
          </a:ln>
        </p:spPr>
        <p:txBody>
          <a:bodyPr anchorCtr="0" anchor="t" bIns="45700" lIns="91425" spcFirstLastPara="1" rIns="91425" wrap="square" tIns="45700">
            <a:noAutofit/>
          </a:bodyPr>
          <a:lstStyle/>
          <a:p>
            <a:pPr indent="-349250" lvl="0" marL="349250" marR="0" rtl="0" algn="l">
              <a:lnSpc>
                <a:spcPct val="90000"/>
              </a:lnSpc>
              <a:spcBef>
                <a:spcPts val="2000"/>
              </a:spcBef>
              <a:spcAft>
                <a:spcPts val="0"/>
              </a:spcAft>
              <a:buClr>
                <a:srgbClr val="595959"/>
              </a:buClr>
              <a:buSzPts val="1540"/>
              <a:buFont typeface="Avenir"/>
              <a:buChar char="◆"/>
            </a:pPr>
            <a:r>
              <a:rPr b="1" i="0" lang="en-US" sz="2200" u="none" cap="none" strike="noStrike">
                <a:solidFill>
                  <a:schemeClr val="dk1"/>
                </a:solidFill>
                <a:latin typeface="Avenir"/>
                <a:ea typeface="Avenir"/>
                <a:cs typeface="Avenir"/>
                <a:sym typeface="Avenir"/>
              </a:rPr>
              <a:t>Interpreter:</a:t>
            </a:r>
            <a:r>
              <a:rPr i="0" lang="en-US" sz="2200" u="none" cap="none" strike="noStrike">
                <a:solidFill>
                  <a:schemeClr val="dk1"/>
                </a:solidFill>
                <a:latin typeface="Avenir"/>
                <a:ea typeface="Avenir"/>
                <a:cs typeface="Avenir"/>
                <a:sym typeface="Avenir"/>
              </a:rPr>
              <a:t> Extract tokens</a:t>
            </a:r>
            <a:endParaRPr>
              <a:latin typeface="Avenir"/>
              <a:ea typeface="Avenir"/>
              <a:cs typeface="Avenir"/>
              <a:sym typeface="Avenir"/>
            </a:endParaRPr>
          </a:p>
        </p:txBody>
      </p:sp>
      <p:sp>
        <p:nvSpPr>
          <p:cNvPr id="93" name="Google Shape;93;p10"/>
          <p:cNvSpPr txBox="1"/>
          <p:nvPr/>
        </p:nvSpPr>
        <p:spPr>
          <a:xfrm>
            <a:off x="159450" y="4858300"/>
            <a:ext cx="3657600" cy="1241100"/>
          </a:xfrm>
          <a:prstGeom prst="rect">
            <a:avLst/>
          </a:prstGeom>
          <a:noFill/>
          <a:ln>
            <a:noFill/>
          </a:ln>
        </p:spPr>
        <p:txBody>
          <a:bodyPr anchorCtr="0" anchor="t" bIns="45700" lIns="91425" spcFirstLastPara="1" rIns="91425" wrap="square" tIns="45700">
            <a:noAutofit/>
          </a:bodyPr>
          <a:lstStyle/>
          <a:p>
            <a:pPr indent="-349250" lvl="0" marL="349250" marR="0" rtl="0" algn="l">
              <a:lnSpc>
                <a:spcPct val="90000"/>
              </a:lnSpc>
              <a:spcBef>
                <a:spcPts val="2000"/>
              </a:spcBef>
              <a:spcAft>
                <a:spcPts val="0"/>
              </a:spcAft>
              <a:buClr>
                <a:srgbClr val="595959"/>
              </a:buClr>
              <a:buSzPts val="1540"/>
              <a:buFont typeface="Avenir"/>
              <a:buChar char="◆"/>
            </a:pPr>
            <a:r>
              <a:rPr b="1" i="0" lang="en-US" sz="2200" u="none" cap="none" strike="noStrike">
                <a:solidFill>
                  <a:schemeClr val="dk1"/>
                </a:solidFill>
                <a:latin typeface="Avenir"/>
                <a:ea typeface="Avenir"/>
                <a:cs typeface="Avenir"/>
                <a:sym typeface="Avenir"/>
              </a:rPr>
              <a:t>Learning System: </a:t>
            </a:r>
            <a:r>
              <a:rPr i="0" lang="en-US" sz="2200" u="none" cap="none" strike="noStrike">
                <a:solidFill>
                  <a:schemeClr val="dk1"/>
                </a:solidFill>
                <a:latin typeface="Avenir"/>
                <a:ea typeface="Avenir"/>
                <a:cs typeface="Avenir"/>
                <a:sym typeface="Avenir"/>
              </a:rPr>
              <a:t>Train on all objects labeled with tokens</a:t>
            </a:r>
            <a:endParaRPr>
              <a:latin typeface="Avenir"/>
              <a:ea typeface="Avenir"/>
              <a:cs typeface="Avenir"/>
              <a:sym typeface="Aveni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
                                        </p:tgtEl>
                                        <p:attrNameLst>
                                          <p:attrName>style.visibility</p:attrName>
                                        </p:attrNameLst>
                                      </p:cBhvr>
                                      <p:to>
                                        <p:strVal val="visible"/>
                                      </p:to>
                                    </p:set>
                                    <p:animEffect filter="fade" transition="in">
                                      <p:cBhvr>
                                        <p:cTn dur="1000"/>
                                        <p:tgtEl>
                                          <p:spTgt spid="77"/>
                                        </p:tgtEl>
                                      </p:cBhvr>
                                    </p:animEffect>
                                  </p:childTnLst>
                                </p:cTn>
                              </p:par>
                              <p:par>
                                <p:cTn fill="hold" nodeType="withEffect" presetClass="entr" presetID="10" presetSubtype="0">
                                  <p:stCondLst>
                                    <p:cond delay="0"/>
                                  </p:stCondLst>
                                  <p:childTnLst>
                                    <p:set>
                                      <p:cBhvr>
                                        <p:cTn dur="1" fill="hold">
                                          <p:stCondLst>
                                            <p:cond delay="0"/>
                                          </p:stCondLst>
                                        </p:cTn>
                                        <p:tgtEl>
                                          <p:spTgt spid="79"/>
                                        </p:tgtEl>
                                        <p:attrNameLst>
                                          <p:attrName>style.visibility</p:attrName>
                                        </p:attrNameLst>
                                      </p:cBhvr>
                                      <p:to>
                                        <p:strVal val="visible"/>
                                      </p:to>
                                    </p:set>
                                    <p:animEffect filter="fade" transition="in">
                                      <p:cBhvr>
                                        <p:cTn dur="1000"/>
                                        <p:tgtEl>
                                          <p:spTgt spid="79"/>
                                        </p:tgtEl>
                                      </p:cBhvr>
                                    </p:animEffect>
                                  </p:childTnLst>
                                </p:cTn>
                              </p:par>
                              <p:par>
                                <p:cTn fill="hold" nodeType="withEffect" presetClass="entr" presetID="10" presetSubtype="0">
                                  <p:stCondLst>
                                    <p:cond delay="0"/>
                                  </p:stCondLst>
                                  <p:childTnLst>
                                    <p:set>
                                      <p:cBhvr>
                                        <p:cTn dur="1" fill="hold">
                                          <p:stCondLst>
                                            <p:cond delay="0"/>
                                          </p:stCondLst>
                                        </p:cTn>
                                        <p:tgtEl>
                                          <p:spTgt spid="80"/>
                                        </p:tgtEl>
                                        <p:attrNameLst>
                                          <p:attrName>style.visibility</p:attrName>
                                        </p:attrNameLst>
                                      </p:cBhvr>
                                      <p:to>
                                        <p:strVal val="visible"/>
                                      </p:to>
                                    </p:set>
                                    <p:animEffect filter="fade" transition="in">
                                      <p:cBhvr>
                                        <p:cTn dur="1000"/>
                                        <p:tgtEl>
                                          <p:spTgt spid="80"/>
                                        </p:tgtEl>
                                      </p:cBhvr>
                                    </p:animEffect>
                                  </p:childTnLst>
                                </p:cTn>
                              </p:par>
                              <p:par>
                                <p:cTn fill="hold" nodeType="withEffect" presetClass="entr" presetID="10" presetSubtype="0">
                                  <p:stCondLst>
                                    <p:cond delay="0"/>
                                  </p:stCondLst>
                                  <p:childTnLst>
                                    <p:set>
                                      <p:cBhvr>
                                        <p:cTn dur="1" fill="hold">
                                          <p:stCondLst>
                                            <p:cond delay="0"/>
                                          </p:stCondLst>
                                        </p:cTn>
                                        <p:tgtEl>
                                          <p:spTgt spid="76"/>
                                        </p:tgtEl>
                                        <p:attrNameLst>
                                          <p:attrName>style.visibility</p:attrName>
                                        </p:attrNameLst>
                                      </p:cBhvr>
                                      <p:to>
                                        <p:strVal val="visible"/>
                                      </p:to>
                                    </p:set>
                                    <p:animEffect filter="fade" transition="in">
                                      <p:cBhvr>
                                        <p:cTn dur="1000"/>
                                        <p:tgtEl>
                                          <p:spTgt spid="76"/>
                                        </p:tgtEl>
                                      </p:cBhvr>
                                    </p:animEffect>
                                  </p:childTnLst>
                                </p:cTn>
                              </p:par>
                              <p:par>
                                <p:cTn fill="hold" nodeType="withEffect" presetClass="entr" presetID="10" presetSubtype="0">
                                  <p:stCondLst>
                                    <p:cond delay="0"/>
                                  </p:stCondLst>
                                  <p:childTnLst>
                                    <p:set>
                                      <p:cBhvr>
                                        <p:cTn dur="1" fill="hold">
                                          <p:stCondLst>
                                            <p:cond delay="0"/>
                                          </p:stCondLst>
                                        </p:cTn>
                                        <p:tgtEl>
                                          <p:spTgt spid="91"/>
                                        </p:tgtEl>
                                        <p:attrNameLst>
                                          <p:attrName>style.visibility</p:attrName>
                                        </p:attrNameLst>
                                      </p:cBhvr>
                                      <p:to>
                                        <p:strVal val="visible"/>
                                      </p:to>
                                    </p:set>
                                    <p:animEffect filter="fade" transition="in">
                                      <p:cBhvr>
                                        <p:cTn dur="1000"/>
                                        <p:tgtEl>
                                          <p:spTgt spid="9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
                                        </p:tgtEl>
                                        <p:attrNameLst>
                                          <p:attrName>style.visibility</p:attrName>
                                        </p:attrNameLst>
                                      </p:cBhvr>
                                      <p:to>
                                        <p:strVal val="visible"/>
                                      </p:to>
                                    </p:set>
                                    <p:animEffect filter="fade" transition="in">
                                      <p:cBhvr>
                                        <p:cTn dur="1000"/>
                                        <p:tgtEl>
                                          <p:spTgt spid="90"/>
                                        </p:tgtEl>
                                      </p:cBhvr>
                                    </p:animEffect>
                                  </p:childTnLst>
                                </p:cTn>
                              </p:par>
                              <p:par>
                                <p:cTn fill="hold" nodeType="withEffect" presetClass="entr" presetID="10" presetSubtype="0">
                                  <p:stCondLst>
                                    <p:cond delay="0"/>
                                  </p:stCondLst>
                                  <p:childTnLst>
                                    <p:set>
                                      <p:cBhvr>
                                        <p:cTn dur="1" fill="hold">
                                          <p:stCondLst>
                                            <p:cond delay="0"/>
                                          </p:stCondLst>
                                        </p:cTn>
                                        <p:tgtEl>
                                          <p:spTgt spid="78"/>
                                        </p:tgtEl>
                                        <p:attrNameLst>
                                          <p:attrName>style.visibility</p:attrName>
                                        </p:attrNameLst>
                                      </p:cBhvr>
                                      <p:to>
                                        <p:strVal val="visible"/>
                                      </p:to>
                                    </p:set>
                                    <p:animEffect filter="fade" transition="in">
                                      <p:cBhvr>
                                        <p:cTn dur="1000"/>
                                        <p:tgtEl>
                                          <p:spTgt spid="78"/>
                                        </p:tgtEl>
                                      </p:cBhvr>
                                    </p:animEffect>
                                  </p:childTnLst>
                                </p:cTn>
                              </p:par>
                              <p:par>
                                <p:cTn fill="hold" nodeType="withEffect" presetClass="entr" presetID="10" presetSubtype="0">
                                  <p:stCondLst>
                                    <p:cond delay="0"/>
                                  </p:stCondLst>
                                  <p:childTnLst>
                                    <p:set>
                                      <p:cBhvr>
                                        <p:cTn dur="1" fill="hold">
                                          <p:stCondLst>
                                            <p:cond delay="0"/>
                                          </p:stCondLst>
                                        </p:cTn>
                                        <p:tgtEl>
                                          <p:spTgt spid="89"/>
                                        </p:tgtEl>
                                        <p:attrNameLst>
                                          <p:attrName>style.visibility</p:attrName>
                                        </p:attrNameLst>
                                      </p:cBhvr>
                                      <p:to>
                                        <p:strVal val="visible"/>
                                      </p:to>
                                    </p:set>
                                    <p:animEffect filter="fade" transition="in">
                                      <p:cBhvr>
                                        <p:cTn dur="700"/>
                                        <p:tgtEl>
                                          <p:spTgt spid="89"/>
                                        </p:tgtEl>
                                      </p:cBhvr>
                                    </p:animEffect>
                                  </p:childTnLst>
                                </p:cTn>
                              </p:par>
                              <p:par>
                                <p:cTn fill="hold" nodeType="withEffect" presetClass="entr" presetID="10" presetSubtype="0">
                                  <p:stCondLst>
                                    <p:cond delay="0"/>
                                  </p:stCondLst>
                                  <p:childTnLst>
                                    <p:set>
                                      <p:cBhvr>
                                        <p:cTn dur="1" fill="hold">
                                          <p:stCondLst>
                                            <p:cond delay="0"/>
                                          </p:stCondLst>
                                        </p:cTn>
                                        <p:tgtEl>
                                          <p:spTgt spid="75"/>
                                        </p:tgtEl>
                                        <p:attrNameLst>
                                          <p:attrName>style.visibility</p:attrName>
                                        </p:attrNameLst>
                                      </p:cBhvr>
                                      <p:to>
                                        <p:strVal val="visible"/>
                                      </p:to>
                                    </p:set>
                                    <p:animEffect filter="fade" transition="in">
                                      <p:cBhvr>
                                        <p:cTn dur="500"/>
                                        <p:tgtEl>
                                          <p:spTgt spid="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
                                        </p:tgtEl>
                                        <p:attrNameLst>
                                          <p:attrName>style.visibility</p:attrName>
                                        </p:attrNameLst>
                                      </p:cBhvr>
                                      <p:to>
                                        <p:strVal val="visible"/>
                                      </p:to>
                                    </p:set>
                                    <p:animEffect filter="fade" transition="in">
                                      <p:cBhvr>
                                        <p:cTn dur="1000"/>
                                        <p:tgtEl>
                                          <p:spTgt spid="82"/>
                                        </p:tgtEl>
                                      </p:cBhvr>
                                    </p:animEffect>
                                  </p:childTnLst>
                                </p:cTn>
                              </p:par>
                              <p:par>
                                <p:cTn fill="hold" nodeType="withEffect" presetClass="entr" presetID="10" presetSubtype="0">
                                  <p:stCondLst>
                                    <p:cond delay="0"/>
                                  </p:stCondLst>
                                  <p:childTnLst>
                                    <p:set>
                                      <p:cBhvr>
                                        <p:cTn dur="1" fill="hold">
                                          <p:stCondLst>
                                            <p:cond delay="0"/>
                                          </p:stCondLst>
                                        </p:cTn>
                                        <p:tgtEl>
                                          <p:spTgt spid="84"/>
                                        </p:tgtEl>
                                        <p:attrNameLst>
                                          <p:attrName>style.visibility</p:attrName>
                                        </p:attrNameLst>
                                      </p:cBhvr>
                                      <p:to>
                                        <p:strVal val="visible"/>
                                      </p:to>
                                    </p:set>
                                    <p:animEffect filter="fade" transition="in">
                                      <p:cBhvr>
                                        <p:cTn dur="1000"/>
                                        <p:tgtEl>
                                          <p:spTgt spid="84"/>
                                        </p:tgtEl>
                                      </p:cBhvr>
                                    </p:animEffect>
                                  </p:childTnLst>
                                </p:cTn>
                              </p:par>
                              <p:par>
                                <p:cTn fill="hold" nodeType="withEffect" presetClass="entr" presetID="10" presetSubtype="0">
                                  <p:stCondLst>
                                    <p:cond delay="0"/>
                                  </p:stCondLst>
                                  <p:childTnLst>
                                    <p:set>
                                      <p:cBhvr>
                                        <p:cTn dur="1" fill="hold">
                                          <p:stCondLst>
                                            <p:cond delay="0"/>
                                          </p:stCondLst>
                                        </p:cTn>
                                        <p:tgtEl>
                                          <p:spTgt spid="86"/>
                                        </p:tgtEl>
                                        <p:attrNameLst>
                                          <p:attrName>style.visibility</p:attrName>
                                        </p:attrNameLst>
                                      </p:cBhvr>
                                      <p:to>
                                        <p:strVal val="visible"/>
                                      </p:to>
                                    </p:set>
                                    <p:animEffect filter="fade" transition="in">
                                      <p:cBhvr>
                                        <p:cTn dur="1000"/>
                                        <p:tgtEl>
                                          <p:spTgt spid="86"/>
                                        </p:tgtEl>
                                      </p:cBhvr>
                                    </p:animEffect>
                                  </p:childTnLst>
                                </p:cTn>
                              </p:par>
                              <p:par>
                                <p:cTn fill="hold" nodeType="withEffect" presetClass="entr" presetID="10" presetSubtype="0">
                                  <p:stCondLst>
                                    <p:cond delay="0"/>
                                  </p:stCondLst>
                                  <p:childTnLst>
                                    <p:set>
                                      <p:cBhvr>
                                        <p:cTn dur="1" fill="hold">
                                          <p:stCondLst>
                                            <p:cond delay="0"/>
                                          </p:stCondLst>
                                        </p:cTn>
                                        <p:tgtEl>
                                          <p:spTgt spid="81"/>
                                        </p:tgtEl>
                                        <p:attrNameLst>
                                          <p:attrName>style.visibility</p:attrName>
                                        </p:attrNameLst>
                                      </p:cBhvr>
                                      <p:to>
                                        <p:strVal val="visible"/>
                                      </p:to>
                                    </p:set>
                                    <p:animEffect filter="fade" transition="in">
                                      <p:cBhvr>
                                        <p:cTn dur="1"/>
                                        <p:tgtEl>
                                          <p:spTgt spid="81"/>
                                        </p:tgtEl>
                                      </p:cBhvr>
                                    </p:animEffect>
                                  </p:childTnLst>
                                </p:cTn>
                              </p:par>
                              <p:par>
                                <p:cTn fill="hold" nodeType="withEffect" presetClass="entr" presetID="10" presetSubtype="0">
                                  <p:stCondLst>
                                    <p:cond delay="0"/>
                                  </p:stCondLst>
                                  <p:childTnLst>
                                    <p:set>
                                      <p:cBhvr>
                                        <p:cTn dur="1" fill="hold">
                                          <p:stCondLst>
                                            <p:cond delay="0"/>
                                          </p:stCondLst>
                                        </p:cTn>
                                        <p:tgtEl>
                                          <p:spTgt spid="92"/>
                                        </p:tgtEl>
                                        <p:attrNameLst>
                                          <p:attrName>style.visibility</p:attrName>
                                        </p:attrNameLst>
                                      </p:cBhvr>
                                      <p:to>
                                        <p:strVal val="visible"/>
                                      </p:to>
                                    </p:set>
                                    <p:animEffect filter="fade" transition="in">
                                      <p:cBhvr>
                                        <p:cTn dur="1900"/>
                                        <p:tgtEl>
                                          <p:spTgt spid="9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
                                        </p:tgtEl>
                                        <p:attrNameLst>
                                          <p:attrName>style.visibility</p:attrName>
                                        </p:attrNameLst>
                                      </p:cBhvr>
                                      <p:to>
                                        <p:strVal val="visible"/>
                                      </p:to>
                                    </p:set>
                                    <p:animEffect filter="fade" transition="in">
                                      <p:cBhvr>
                                        <p:cTn dur="1000"/>
                                        <p:tgtEl>
                                          <p:spTgt spid="83"/>
                                        </p:tgtEl>
                                      </p:cBhvr>
                                    </p:animEffect>
                                  </p:childTnLst>
                                </p:cTn>
                              </p:par>
                              <p:par>
                                <p:cTn fill="hold" nodeType="withEffect" presetClass="entr" presetID="10" presetSubtype="0">
                                  <p:stCondLst>
                                    <p:cond delay="0"/>
                                  </p:stCondLst>
                                  <p:childTnLst>
                                    <p:set>
                                      <p:cBhvr>
                                        <p:cTn dur="1" fill="hold">
                                          <p:stCondLst>
                                            <p:cond delay="0"/>
                                          </p:stCondLst>
                                        </p:cTn>
                                        <p:tgtEl>
                                          <p:spTgt spid="85"/>
                                        </p:tgtEl>
                                        <p:attrNameLst>
                                          <p:attrName>style.visibility</p:attrName>
                                        </p:attrNameLst>
                                      </p:cBhvr>
                                      <p:to>
                                        <p:strVal val="visible"/>
                                      </p:to>
                                    </p:set>
                                    <p:animEffect filter="fade" transition="in">
                                      <p:cBhvr>
                                        <p:cTn dur="1000"/>
                                        <p:tgtEl>
                                          <p:spTgt spid="85"/>
                                        </p:tgtEl>
                                      </p:cBhvr>
                                    </p:animEffect>
                                  </p:childTnLst>
                                </p:cTn>
                              </p:par>
                              <p:par>
                                <p:cTn fill="hold" nodeType="withEffect" presetClass="entr" presetID="10" presetSubtype="0">
                                  <p:stCondLst>
                                    <p:cond delay="0"/>
                                  </p:stCondLst>
                                  <p:childTnLst>
                                    <p:set>
                                      <p:cBhvr>
                                        <p:cTn dur="1" fill="hold">
                                          <p:stCondLst>
                                            <p:cond delay="0"/>
                                          </p:stCondLst>
                                        </p:cTn>
                                        <p:tgtEl>
                                          <p:spTgt spid="87"/>
                                        </p:tgtEl>
                                        <p:attrNameLst>
                                          <p:attrName>style.visibility</p:attrName>
                                        </p:attrNameLst>
                                      </p:cBhvr>
                                      <p:to>
                                        <p:strVal val="visible"/>
                                      </p:to>
                                    </p:set>
                                    <p:animEffect filter="fade" transition="in">
                                      <p:cBhvr>
                                        <p:cTn dur="1000"/>
                                        <p:tgtEl>
                                          <p:spTgt spid="87"/>
                                        </p:tgtEl>
                                      </p:cBhvr>
                                    </p:animEffect>
                                  </p:childTnLst>
                                </p:cTn>
                              </p:par>
                              <p:par>
                                <p:cTn fill="hold" nodeType="withEffect" presetClass="entr" presetID="10" presetSubtype="0">
                                  <p:stCondLst>
                                    <p:cond delay="0"/>
                                  </p:stCondLst>
                                  <p:childTnLst>
                                    <p:set>
                                      <p:cBhvr>
                                        <p:cTn dur="1" fill="hold">
                                          <p:stCondLst>
                                            <p:cond delay="0"/>
                                          </p:stCondLst>
                                        </p:cTn>
                                        <p:tgtEl>
                                          <p:spTgt spid="88"/>
                                        </p:tgtEl>
                                        <p:attrNameLst>
                                          <p:attrName>style.visibility</p:attrName>
                                        </p:attrNameLst>
                                      </p:cBhvr>
                                      <p:to>
                                        <p:strVal val="visible"/>
                                      </p:to>
                                    </p:set>
                                    <p:animEffect filter="fade" transition="in">
                                      <p:cBhvr>
                                        <p:cTn dur="1000"/>
                                        <p:tgtEl>
                                          <p:spTgt spid="88"/>
                                        </p:tgtEl>
                                      </p:cBhvr>
                                    </p:animEffect>
                                  </p:childTnLst>
                                </p:cTn>
                              </p:par>
                              <p:par>
                                <p:cTn fill="hold" nodeType="withEffect" presetClass="entr" presetID="10" presetSubtype="0">
                                  <p:stCondLst>
                                    <p:cond delay="0"/>
                                  </p:stCondLst>
                                  <p:childTnLst>
                                    <p:set>
                                      <p:cBhvr>
                                        <p:cTn dur="1" fill="hold">
                                          <p:stCondLst>
                                            <p:cond delay="0"/>
                                          </p:stCondLst>
                                        </p:cTn>
                                        <p:tgtEl>
                                          <p:spTgt spid="93"/>
                                        </p:tgtEl>
                                        <p:attrNameLst>
                                          <p:attrName>style.visibility</p:attrName>
                                        </p:attrNameLst>
                                      </p:cBhvr>
                                      <p:to>
                                        <p:strVal val="visible"/>
                                      </p:to>
                                    </p:set>
                                    <p:animEffect filter="fade" transition="in">
                                      <p:cBhvr>
                                        <p:cTn dur="1000"/>
                                        <p:tgtEl>
                                          <p:spTgt spid="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1"/>
          <p:cNvSpPr txBox="1"/>
          <p:nvPr>
            <p:ph type="title"/>
          </p:nvPr>
        </p:nvSpPr>
        <p:spPr>
          <a:xfrm>
            <a:off x="152400" y="0"/>
            <a:ext cx="8763000" cy="8826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Grounded Corpus </a:t>
            </a:r>
            <a:endParaRPr/>
          </a:p>
        </p:txBody>
      </p:sp>
      <p:sp>
        <p:nvSpPr>
          <p:cNvPr id="100" name="Google Shape;100;p11"/>
          <p:cNvSpPr txBox="1"/>
          <p:nvPr/>
        </p:nvSpPr>
        <p:spPr>
          <a:xfrm>
            <a:off x="117231" y="1571869"/>
            <a:ext cx="4343400" cy="3733800"/>
          </a:xfrm>
          <a:prstGeom prst="rect">
            <a:avLst/>
          </a:prstGeom>
          <a:noFill/>
          <a:ln>
            <a:noFill/>
          </a:ln>
        </p:spPr>
        <p:txBody>
          <a:bodyPr anchorCtr="0" anchor="t" bIns="45700" lIns="91425" spcFirstLastPara="1" rIns="91425" wrap="square" tIns="45700">
            <a:noAutofit/>
          </a:bodyPr>
          <a:lstStyle/>
          <a:p>
            <a:pPr indent="-349250" lvl="0" marL="349250" marR="0" rtl="0" algn="l">
              <a:lnSpc>
                <a:spcPct val="90000"/>
              </a:lnSpc>
              <a:spcBef>
                <a:spcPts val="0"/>
              </a:spcBef>
              <a:spcAft>
                <a:spcPts val="0"/>
              </a:spcAft>
              <a:buClr>
                <a:srgbClr val="595959"/>
              </a:buClr>
              <a:buSzPts val="1960"/>
              <a:buFont typeface="Avenir"/>
              <a:buChar char="◆"/>
            </a:pPr>
            <a:r>
              <a:rPr i="0" lang="en-US" sz="2800" u="none" cap="none" strike="noStrike">
                <a:solidFill>
                  <a:schemeClr val="dk1"/>
                </a:solidFill>
                <a:latin typeface="Avenir"/>
                <a:ea typeface="Avenir"/>
                <a:cs typeface="Avenir"/>
                <a:sym typeface="Avenir"/>
              </a:rPr>
              <a:t>72 instances, 18 categories</a:t>
            </a:r>
            <a:endParaRPr>
              <a:latin typeface="Avenir"/>
              <a:ea typeface="Avenir"/>
              <a:cs typeface="Avenir"/>
              <a:sym typeface="Avenir"/>
            </a:endParaRPr>
          </a:p>
          <a:p>
            <a:pPr indent="-336549" lvl="1" marL="685800" marR="0" rtl="0" algn="l">
              <a:lnSpc>
                <a:spcPct val="90000"/>
              </a:lnSpc>
              <a:spcBef>
                <a:spcPts val="600"/>
              </a:spcBef>
              <a:spcAft>
                <a:spcPts val="0"/>
              </a:spcAft>
              <a:buClr>
                <a:srgbClr val="595959"/>
              </a:buClr>
              <a:buSzPts val="1680"/>
              <a:buFont typeface="Avenir"/>
              <a:buChar char="◆"/>
            </a:pPr>
            <a:r>
              <a:rPr i="0" lang="en-US" sz="2400" u="none" cap="none" strike="noStrike">
                <a:solidFill>
                  <a:schemeClr val="dk1"/>
                </a:solidFill>
                <a:latin typeface="Avenir"/>
                <a:ea typeface="Avenir"/>
                <a:cs typeface="Avenir"/>
                <a:sym typeface="Avenir"/>
              </a:rPr>
              <a:t>Food objects </a:t>
            </a:r>
            <a:endParaRPr>
              <a:latin typeface="Avenir"/>
              <a:ea typeface="Avenir"/>
              <a:cs typeface="Avenir"/>
              <a:sym typeface="Avenir"/>
            </a:endParaRPr>
          </a:p>
          <a:p>
            <a:pPr indent="-336549" lvl="1" marL="685800" marR="0" rtl="0" algn="l">
              <a:lnSpc>
                <a:spcPct val="90000"/>
              </a:lnSpc>
              <a:spcBef>
                <a:spcPts val="600"/>
              </a:spcBef>
              <a:spcAft>
                <a:spcPts val="0"/>
              </a:spcAft>
              <a:buClr>
                <a:srgbClr val="595959"/>
              </a:buClr>
              <a:buSzPts val="1680"/>
              <a:buFont typeface="Avenir"/>
              <a:buChar char="◆"/>
            </a:pPr>
            <a:r>
              <a:rPr i="0" lang="en-US" sz="2400" u="none" cap="none" strike="noStrike">
                <a:solidFill>
                  <a:schemeClr val="dk1"/>
                </a:solidFill>
                <a:latin typeface="Avenir"/>
                <a:ea typeface="Avenir"/>
                <a:cs typeface="Avenir"/>
                <a:sym typeface="Avenir"/>
              </a:rPr>
              <a:t>Children’s blocks </a:t>
            </a:r>
            <a:endParaRPr>
              <a:latin typeface="Avenir"/>
              <a:ea typeface="Avenir"/>
              <a:cs typeface="Avenir"/>
              <a:sym typeface="Avenir"/>
            </a:endParaRPr>
          </a:p>
          <a:p>
            <a:pPr indent="-336549" lvl="1" marL="685800" marR="0" rtl="0" algn="l">
              <a:lnSpc>
                <a:spcPct val="90000"/>
              </a:lnSpc>
              <a:spcBef>
                <a:spcPts val="600"/>
              </a:spcBef>
              <a:spcAft>
                <a:spcPts val="0"/>
              </a:spcAft>
              <a:buClr>
                <a:srgbClr val="595959"/>
              </a:buClr>
              <a:buSzPts val="1680"/>
              <a:buFont typeface="Avenir"/>
              <a:buChar char="◆"/>
            </a:pPr>
            <a:r>
              <a:rPr i="0" lang="en-US" sz="2400" u="none" cap="none" strike="noStrike">
                <a:solidFill>
                  <a:schemeClr val="dk1"/>
                </a:solidFill>
                <a:latin typeface="Avenir"/>
                <a:ea typeface="Avenir"/>
                <a:cs typeface="Avenir"/>
                <a:sym typeface="Avenir"/>
              </a:rPr>
              <a:t>Images from robot sensor</a:t>
            </a:r>
            <a:endParaRPr>
              <a:latin typeface="Avenir"/>
              <a:ea typeface="Avenir"/>
              <a:cs typeface="Avenir"/>
              <a:sym typeface="Avenir"/>
            </a:endParaRPr>
          </a:p>
          <a:p>
            <a:pPr indent="-336549" lvl="1" marL="685800" marR="0" rtl="0" algn="l">
              <a:lnSpc>
                <a:spcPct val="90000"/>
              </a:lnSpc>
              <a:spcBef>
                <a:spcPts val="600"/>
              </a:spcBef>
              <a:spcAft>
                <a:spcPts val="0"/>
              </a:spcAft>
              <a:buClr>
                <a:srgbClr val="595959"/>
              </a:buClr>
              <a:buSzPts val="1680"/>
              <a:buFont typeface="Avenir"/>
              <a:buChar char="◆"/>
            </a:pPr>
            <a:r>
              <a:rPr i="0" lang="en-US" sz="2400" u="none" cap="none" strike="noStrike">
                <a:solidFill>
                  <a:schemeClr val="dk1"/>
                </a:solidFill>
                <a:latin typeface="Avenir"/>
                <a:ea typeface="Avenir"/>
                <a:cs typeface="Avenir"/>
                <a:sym typeface="Avenir"/>
              </a:rPr>
              <a:t>6 categories from UW rgbdcollection</a:t>
            </a:r>
            <a:r>
              <a:rPr baseline="30000" i="0" lang="en-US" sz="2400" u="none" cap="none" strike="noStrike">
                <a:solidFill>
                  <a:schemeClr val="dk1"/>
                </a:solidFill>
                <a:latin typeface="Avenir"/>
                <a:ea typeface="Avenir"/>
                <a:cs typeface="Avenir"/>
                <a:sym typeface="Avenir"/>
              </a:rPr>
              <a:t>[</a:t>
            </a:r>
            <a:r>
              <a:rPr baseline="30000" lang="en-US" sz="2400">
                <a:solidFill>
                  <a:schemeClr val="dk1"/>
                </a:solidFill>
                <a:latin typeface="Avenir"/>
                <a:ea typeface="Avenir"/>
                <a:cs typeface="Avenir"/>
                <a:sym typeface="Avenir"/>
              </a:rPr>
              <a:t>1</a:t>
            </a:r>
            <a:r>
              <a:rPr baseline="30000" i="0" lang="en-US" sz="2400" u="none" cap="none" strike="noStrike">
                <a:solidFill>
                  <a:schemeClr val="dk1"/>
                </a:solidFill>
                <a:latin typeface="Avenir"/>
                <a:ea typeface="Avenir"/>
                <a:cs typeface="Avenir"/>
                <a:sym typeface="Avenir"/>
              </a:rPr>
              <a:t>]</a:t>
            </a:r>
            <a:endParaRPr>
              <a:latin typeface="Avenir"/>
              <a:ea typeface="Avenir"/>
              <a:cs typeface="Avenir"/>
              <a:sym typeface="Avenir"/>
            </a:endParaRPr>
          </a:p>
          <a:p>
            <a:pPr indent="-349250" lvl="0" marL="349250" marR="0" rtl="0" algn="l">
              <a:lnSpc>
                <a:spcPct val="90000"/>
              </a:lnSpc>
              <a:spcBef>
                <a:spcPts val="2000"/>
              </a:spcBef>
              <a:spcAft>
                <a:spcPts val="0"/>
              </a:spcAft>
              <a:buClr>
                <a:srgbClr val="595959"/>
              </a:buClr>
              <a:buSzPts val="1960"/>
              <a:buFont typeface="Avenir"/>
              <a:buChar char="◆"/>
            </a:pPr>
            <a:r>
              <a:rPr i="0" lang="en-US" sz="2800" u="none" cap="none" strike="noStrike">
                <a:solidFill>
                  <a:schemeClr val="dk1"/>
                </a:solidFill>
                <a:latin typeface="Avenir"/>
                <a:ea typeface="Avenir"/>
                <a:cs typeface="Avenir"/>
                <a:sym typeface="Avenir"/>
              </a:rPr>
              <a:t>Descriptive Language: </a:t>
            </a:r>
            <a:endParaRPr>
              <a:latin typeface="Avenir"/>
              <a:ea typeface="Avenir"/>
              <a:cs typeface="Avenir"/>
              <a:sym typeface="Avenir"/>
            </a:endParaRPr>
          </a:p>
          <a:p>
            <a:pPr indent="-336549" lvl="1" marL="685800" marR="0" rtl="0" algn="l">
              <a:lnSpc>
                <a:spcPct val="90000"/>
              </a:lnSpc>
              <a:spcBef>
                <a:spcPts val="600"/>
              </a:spcBef>
              <a:spcAft>
                <a:spcPts val="0"/>
              </a:spcAft>
              <a:buClr>
                <a:srgbClr val="595959"/>
              </a:buClr>
              <a:buSzPts val="1680"/>
              <a:buFont typeface="Avenir"/>
              <a:buChar char="◆"/>
            </a:pPr>
            <a:r>
              <a:rPr i="0" lang="en-US" sz="2400" u="none" cap="none" strike="noStrike">
                <a:solidFill>
                  <a:schemeClr val="dk1"/>
                </a:solidFill>
                <a:latin typeface="Avenir"/>
                <a:ea typeface="Avenir"/>
                <a:cs typeface="Avenir"/>
                <a:sym typeface="Avenir"/>
              </a:rPr>
              <a:t>6000 descriptions from Mechanical Turk</a:t>
            </a:r>
            <a:endParaRPr>
              <a:latin typeface="Avenir"/>
              <a:ea typeface="Avenir"/>
              <a:cs typeface="Avenir"/>
              <a:sym typeface="Avenir"/>
            </a:endParaRPr>
          </a:p>
          <a:p>
            <a:pPr indent="0" lvl="0" marL="0" marR="0" rtl="0" algn="l">
              <a:lnSpc>
                <a:spcPct val="90000"/>
              </a:lnSpc>
              <a:spcBef>
                <a:spcPts val="2000"/>
              </a:spcBef>
              <a:spcAft>
                <a:spcPts val="0"/>
              </a:spcAft>
              <a:buClr>
                <a:srgbClr val="595959"/>
              </a:buClr>
              <a:buSzPts val="1960"/>
              <a:buFont typeface="Noto Sans Symbols"/>
              <a:buNone/>
            </a:pPr>
            <a:r>
              <a:t/>
            </a:r>
            <a:endParaRPr i="0" sz="2800" u="none" cap="none" strike="noStrike">
              <a:solidFill>
                <a:schemeClr val="dk1"/>
              </a:solidFill>
              <a:latin typeface="Avenir"/>
              <a:ea typeface="Avenir"/>
              <a:cs typeface="Avenir"/>
              <a:sym typeface="Avenir"/>
            </a:endParaRPr>
          </a:p>
        </p:txBody>
      </p:sp>
      <p:pic>
        <p:nvPicPr>
          <p:cNvPr id="101" name="Google Shape;101;p11"/>
          <p:cNvPicPr preferRelativeResize="0"/>
          <p:nvPr/>
        </p:nvPicPr>
        <p:blipFill rotWithShape="1">
          <a:blip r:embed="rId3">
            <a:alphaModFix/>
          </a:blip>
          <a:srcRect b="0" l="0" r="0" t="0"/>
          <a:stretch/>
        </p:blipFill>
        <p:spPr>
          <a:xfrm>
            <a:off x="4261338" y="1524000"/>
            <a:ext cx="4732545" cy="3886200"/>
          </a:xfrm>
          <a:prstGeom prst="rect">
            <a:avLst/>
          </a:prstGeom>
          <a:noFill/>
          <a:ln>
            <a:noFill/>
          </a:ln>
        </p:spPr>
      </p:pic>
      <p:sp>
        <p:nvSpPr>
          <p:cNvPr id="102" name="Google Shape;102;p11"/>
          <p:cNvSpPr txBox="1"/>
          <p:nvPr/>
        </p:nvSpPr>
        <p:spPr>
          <a:xfrm>
            <a:off x="2196179" y="6172200"/>
            <a:ext cx="6797704" cy="338554"/>
          </a:xfrm>
          <a:prstGeom prst="rect">
            <a:avLst/>
          </a:prstGeom>
          <a:noFill/>
          <a:ln>
            <a:noFill/>
          </a:ln>
        </p:spPr>
        <p:txBody>
          <a:bodyPr anchorCtr="0" anchor="t" bIns="45700" lIns="91425" spcFirstLastPara="1" rIns="91425" wrap="square" tIns="45700">
            <a:noAutofit/>
          </a:bodyPr>
          <a:lstStyle/>
          <a:p>
            <a:pPr indent="0" lvl="2" marL="0" marR="0" rtl="0" algn="r">
              <a:spcBef>
                <a:spcPts val="0"/>
              </a:spcBef>
              <a:spcAft>
                <a:spcPts val="0"/>
              </a:spcAft>
              <a:buNone/>
            </a:pPr>
            <a:r>
              <a:rPr b="0" i="0" lang="en-US" sz="1600" u="none" cap="none" strike="noStrike">
                <a:solidFill>
                  <a:schemeClr val="dk1"/>
                </a:solidFill>
                <a:latin typeface="Gill Sans"/>
                <a:ea typeface="Gill Sans"/>
                <a:cs typeface="Gill Sans"/>
                <a:sym typeface="Gill Sans"/>
              </a:rPr>
              <a:t>[</a:t>
            </a:r>
            <a:r>
              <a:rPr lang="en-US" sz="1600">
                <a:solidFill>
                  <a:schemeClr val="dk1"/>
                </a:solidFill>
                <a:latin typeface="Gill Sans"/>
                <a:ea typeface="Gill Sans"/>
                <a:cs typeface="Gill Sans"/>
                <a:sym typeface="Gill Sans"/>
              </a:rPr>
              <a:t>1</a:t>
            </a:r>
            <a:r>
              <a:rPr b="0" i="0" lang="en-US" sz="1600" u="none" cap="none" strike="noStrike">
                <a:solidFill>
                  <a:schemeClr val="dk1"/>
                </a:solidFill>
                <a:latin typeface="Gill Sans"/>
                <a:ea typeface="Gill Sans"/>
                <a:cs typeface="Gill Sans"/>
                <a:sym typeface="Gill Sans"/>
              </a:rPr>
              <a:t>] Lai, Bo, Ren, Fox. 2013.</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2"/>
          <p:cNvSpPr txBox="1"/>
          <p:nvPr>
            <p:ph type="title"/>
          </p:nvPr>
        </p:nvSpPr>
        <p:spPr>
          <a:xfrm>
            <a:off x="152400" y="0"/>
            <a:ext cx="8763000" cy="8826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Description Samples</a:t>
            </a:r>
            <a:endParaRPr/>
          </a:p>
        </p:txBody>
      </p:sp>
      <p:sp>
        <p:nvSpPr>
          <p:cNvPr id="109" name="Google Shape;109;p12"/>
          <p:cNvSpPr txBox="1"/>
          <p:nvPr/>
        </p:nvSpPr>
        <p:spPr>
          <a:xfrm>
            <a:off x="345830" y="1571868"/>
            <a:ext cx="8264769" cy="4524131"/>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595959"/>
              </a:buClr>
              <a:buSzPts val="1960"/>
              <a:buFont typeface="Noto Sans Symbols"/>
              <a:buNone/>
            </a:pPr>
            <a:r>
              <a:t/>
            </a:r>
            <a:endParaRPr b="0" i="0" sz="2800" u="none" cap="none" strike="noStrike">
              <a:solidFill>
                <a:schemeClr val="dk1"/>
              </a:solidFill>
              <a:latin typeface="Gill Sans"/>
              <a:ea typeface="Gill Sans"/>
              <a:cs typeface="Gill Sans"/>
              <a:sym typeface="Gill Sans"/>
            </a:endParaRPr>
          </a:p>
        </p:txBody>
      </p:sp>
      <p:graphicFrame>
        <p:nvGraphicFramePr>
          <p:cNvPr id="110" name="Google Shape;110;p12"/>
          <p:cNvGraphicFramePr/>
          <p:nvPr/>
        </p:nvGraphicFramePr>
        <p:xfrm>
          <a:off x="568569" y="979410"/>
          <a:ext cx="3000000" cy="3000000"/>
        </p:xfrm>
        <a:graphic>
          <a:graphicData uri="http://schemas.openxmlformats.org/drawingml/2006/table">
            <a:tbl>
              <a:tblPr>
                <a:noFill/>
                <a:tableStyleId>{275CD9BC-F03D-4108-B2CF-FD4A8D18C6A6}</a:tableStyleId>
              </a:tblPr>
              <a:tblGrid>
                <a:gridCol w="2075275"/>
                <a:gridCol w="2297225"/>
                <a:gridCol w="3892300"/>
              </a:tblGrid>
              <a:tr h="561325">
                <a:tc>
                  <a:txBody>
                    <a:bodyPr/>
                    <a:lstStyle/>
                    <a:p>
                      <a:pPr indent="0" lvl="0" marL="0" marR="0" rtl="0" algn="ctr">
                        <a:spcBef>
                          <a:spcPts val="0"/>
                        </a:spcBef>
                        <a:spcAft>
                          <a:spcPts val="0"/>
                        </a:spcAft>
                        <a:buNone/>
                      </a:pPr>
                      <a:r>
                        <a:rPr b="1" lang="en-US" sz="2800" u="none" cap="none" strike="noStrike">
                          <a:solidFill>
                            <a:schemeClr val="dk1"/>
                          </a:solidFill>
                          <a:latin typeface="Avenir"/>
                          <a:ea typeface="Avenir"/>
                          <a:cs typeface="Avenir"/>
                          <a:sym typeface="Avenir"/>
                        </a:rPr>
                        <a:t>Type</a:t>
                      </a:r>
                      <a:endParaRPr b="1">
                        <a:latin typeface="Avenir"/>
                        <a:ea typeface="Avenir"/>
                        <a:cs typeface="Avenir"/>
                        <a:sym typeface="Avenir"/>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1" lang="en-US" sz="2800" u="none" cap="none" strike="noStrike">
                          <a:solidFill>
                            <a:schemeClr val="dk1"/>
                          </a:solidFill>
                          <a:latin typeface="Avenir"/>
                          <a:ea typeface="Avenir"/>
                          <a:cs typeface="Avenir"/>
                          <a:sym typeface="Avenir"/>
                        </a:rPr>
                        <a:t>Image</a:t>
                      </a:r>
                      <a:endParaRPr b="1">
                        <a:latin typeface="Avenir"/>
                        <a:ea typeface="Avenir"/>
                        <a:cs typeface="Avenir"/>
                        <a:sym typeface="Aveni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1" lang="en-US" sz="2800" u="none" cap="none" strike="noStrike">
                          <a:solidFill>
                            <a:schemeClr val="dk1"/>
                          </a:solidFill>
                          <a:latin typeface="Avenir"/>
                          <a:ea typeface="Avenir"/>
                          <a:cs typeface="Avenir"/>
                          <a:sym typeface="Avenir"/>
                        </a:rPr>
                        <a:t>Description</a:t>
                      </a:r>
                      <a:endParaRPr b="1">
                        <a:latin typeface="Avenir"/>
                        <a:ea typeface="Avenir"/>
                        <a:cs typeface="Avenir"/>
                        <a:sym typeface="Avenir"/>
                      </a:endParaRPr>
                    </a:p>
                  </a:txBody>
                  <a:tcPr marT="45725" marB="45725" marR="91450" marL="9145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225275">
                <a:tc>
                  <a:txBody>
                    <a:bodyPr/>
                    <a:lstStyle/>
                    <a:p>
                      <a:pPr indent="0" lvl="0" marL="0" marR="0" rtl="0" algn="ctr">
                        <a:spcBef>
                          <a:spcPts val="0"/>
                        </a:spcBef>
                        <a:spcAft>
                          <a:spcPts val="0"/>
                        </a:spcAft>
                        <a:buNone/>
                      </a:pPr>
                      <a:r>
                        <a:rPr lang="en-US" sz="2800" u="none" cap="none" strike="noStrike">
                          <a:solidFill>
                            <a:schemeClr val="dk1"/>
                          </a:solidFill>
                          <a:latin typeface="Avenir"/>
                          <a:ea typeface="Avenir"/>
                          <a:cs typeface="Avenir"/>
                          <a:sym typeface="Avenir"/>
                        </a:rPr>
                        <a:t>Color</a:t>
                      </a:r>
                      <a:endParaRPr>
                        <a:latin typeface="Avenir"/>
                        <a:ea typeface="Avenir"/>
                        <a:cs typeface="Avenir"/>
                        <a:sym typeface="Avenir"/>
                      </a:endParaRPr>
                    </a:p>
                  </a:txBody>
                  <a:tcPr marT="45725" marB="45725" marR="91450" marL="91450"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t/>
                      </a:r>
                      <a:endParaRPr sz="2800" u="none" cap="none" strike="noStrike">
                        <a:solidFill>
                          <a:schemeClr val="dk1"/>
                        </a:solidFill>
                        <a:latin typeface="Avenir"/>
                        <a:ea typeface="Avenir"/>
                        <a:cs typeface="Avenir"/>
                        <a:sym typeface="Aveni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2800"/>
                        <a:buFont typeface="Source Sans Pro"/>
                        <a:buNone/>
                      </a:pPr>
                      <a:r>
                        <a:t/>
                      </a:r>
                      <a:endParaRPr sz="2800" u="none" cap="none" strike="noStrike">
                        <a:solidFill>
                          <a:schemeClr val="dk1"/>
                        </a:solidFill>
                        <a:latin typeface="Avenir"/>
                        <a:ea typeface="Avenir"/>
                        <a:cs typeface="Avenir"/>
                        <a:sym typeface="Avenir"/>
                      </a:endParaRPr>
                    </a:p>
                    <a:p>
                      <a:pPr indent="0" lvl="0" marL="0" marR="0" rtl="0" algn="l">
                        <a:lnSpc>
                          <a:spcPct val="100000"/>
                        </a:lnSpc>
                        <a:spcBef>
                          <a:spcPts val="0"/>
                        </a:spcBef>
                        <a:spcAft>
                          <a:spcPts val="0"/>
                        </a:spcAft>
                        <a:buClr>
                          <a:schemeClr val="dk1"/>
                        </a:buClr>
                        <a:buSzPts val="2800"/>
                        <a:buFont typeface="Gill Sans"/>
                        <a:buNone/>
                      </a:pPr>
                      <a:r>
                        <a:rPr lang="en-US" sz="2800" u="none" cap="none" strike="noStrike">
                          <a:solidFill>
                            <a:schemeClr val="dk1"/>
                          </a:solidFill>
                          <a:latin typeface="Avenir"/>
                          <a:ea typeface="Avenir"/>
                          <a:cs typeface="Avenir"/>
                          <a:sym typeface="Avenir"/>
                        </a:rPr>
                        <a:t>This is an </a:t>
                      </a:r>
                      <a:r>
                        <a:rPr b="1" lang="en-US" sz="2800" u="none" cap="none" strike="noStrike">
                          <a:solidFill>
                            <a:schemeClr val="dk1"/>
                          </a:solidFill>
                          <a:latin typeface="Avenir"/>
                          <a:ea typeface="Avenir"/>
                          <a:cs typeface="Avenir"/>
                          <a:sym typeface="Avenir"/>
                        </a:rPr>
                        <a:t>orange</a:t>
                      </a:r>
                      <a:r>
                        <a:rPr lang="en-US" sz="2800" u="none" cap="none" strike="noStrike">
                          <a:solidFill>
                            <a:schemeClr val="dk1"/>
                          </a:solidFill>
                          <a:latin typeface="Avenir"/>
                          <a:ea typeface="Avenir"/>
                          <a:cs typeface="Avenir"/>
                          <a:sym typeface="Avenir"/>
                        </a:rPr>
                        <a:t> object. </a:t>
                      </a:r>
                      <a:endParaRPr>
                        <a:latin typeface="Avenir"/>
                        <a:ea typeface="Avenir"/>
                        <a:cs typeface="Avenir"/>
                        <a:sym typeface="Avenir"/>
                      </a:endParaRPr>
                    </a:p>
                    <a:p>
                      <a:pPr indent="0" lvl="0" marL="0" marR="0" rtl="0" algn="l">
                        <a:spcBef>
                          <a:spcPts val="0"/>
                        </a:spcBef>
                        <a:spcAft>
                          <a:spcPts val="0"/>
                        </a:spcAft>
                        <a:buNone/>
                      </a:pPr>
                      <a:r>
                        <a:t/>
                      </a:r>
                      <a:endParaRPr sz="2800" u="none" cap="none" strike="noStrike">
                        <a:solidFill>
                          <a:schemeClr val="dk1"/>
                        </a:solidFill>
                        <a:latin typeface="Avenir"/>
                        <a:ea typeface="Avenir"/>
                        <a:cs typeface="Avenir"/>
                        <a:sym typeface="Avenir"/>
                      </a:endParaRPr>
                    </a:p>
                  </a:txBody>
                  <a:tcPr marT="45725" marB="45725" marR="91450" marL="91450"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685650">
                <a:tc>
                  <a:txBody>
                    <a:bodyPr/>
                    <a:lstStyle/>
                    <a:p>
                      <a:pPr indent="0" lvl="0" marL="0" marR="0" rtl="0" algn="ctr">
                        <a:spcBef>
                          <a:spcPts val="0"/>
                        </a:spcBef>
                        <a:spcAft>
                          <a:spcPts val="0"/>
                        </a:spcAft>
                        <a:buNone/>
                      </a:pPr>
                      <a:r>
                        <a:rPr lang="en-US" sz="2800" u="none" cap="none" strike="noStrike">
                          <a:solidFill>
                            <a:schemeClr val="dk1"/>
                          </a:solidFill>
                          <a:latin typeface="Avenir"/>
                          <a:ea typeface="Avenir"/>
                          <a:cs typeface="Avenir"/>
                          <a:sym typeface="Avenir"/>
                        </a:rPr>
                        <a:t>Shape</a:t>
                      </a:r>
                      <a:endParaRPr>
                        <a:latin typeface="Avenir"/>
                        <a:ea typeface="Avenir"/>
                        <a:cs typeface="Avenir"/>
                        <a:sym typeface="Avenir"/>
                      </a:endParaRPr>
                    </a:p>
                  </a:txBody>
                  <a:tcPr marT="45725" marB="45725" marR="91450" marL="91450"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t/>
                      </a:r>
                      <a:endParaRPr sz="2800" u="none" cap="none" strike="noStrike">
                        <a:solidFill>
                          <a:schemeClr val="dk1"/>
                        </a:solidFill>
                        <a:latin typeface="Avenir"/>
                        <a:ea typeface="Avenir"/>
                        <a:cs typeface="Avenir"/>
                        <a:sym typeface="Aveni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2800"/>
                        <a:buFont typeface="Gill Sans"/>
                        <a:buNone/>
                      </a:pPr>
                      <a:r>
                        <a:rPr lang="en-US" sz="2800" u="none" cap="none" strike="noStrike">
                          <a:solidFill>
                            <a:schemeClr val="dk1"/>
                          </a:solidFill>
                          <a:latin typeface="Avenir"/>
                          <a:ea typeface="Avenir"/>
                          <a:cs typeface="Avenir"/>
                          <a:sym typeface="Avenir"/>
                        </a:rPr>
                        <a:t>This looks like a green </a:t>
                      </a:r>
                      <a:r>
                        <a:rPr b="1" lang="en-US" sz="2800" u="none" cap="none" strike="noStrike">
                          <a:solidFill>
                            <a:schemeClr val="dk1"/>
                          </a:solidFill>
                          <a:latin typeface="Avenir"/>
                          <a:ea typeface="Avenir"/>
                          <a:cs typeface="Avenir"/>
                          <a:sym typeface="Avenir"/>
                        </a:rPr>
                        <a:t>upside-down C shape</a:t>
                      </a:r>
                      <a:r>
                        <a:rPr lang="en-US" sz="2800" u="none" cap="none" strike="noStrike">
                          <a:solidFill>
                            <a:schemeClr val="dk1"/>
                          </a:solidFill>
                          <a:latin typeface="Avenir"/>
                          <a:ea typeface="Avenir"/>
                          <a:cs typeface="Avenir"/>
                          <a:sym typeface="Avenir"/>
                        </a:rPr>
                        <a:t>. </a:t>
                      </a:r>
                      <a:endParaRPr>
                        <a:latin typeface="Avenir"/>
                        <a:ea typeface="Avenir"/>
                        <a:cs typeface="Avenir"/>
                        <a:sym typeface="Avenir"/>
                      </a:endParaRPr>
                    </a:p>
                  </a:txBody>
                  <a:tcPr marT="45725" marB="45725" marR="91450" marL="91450"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415750">
                <a:tc>
                  <a:txBody>
                    <a:bodyPr/>
                    <a:lstStyle/>
                    <a:p>
                      <a:pPr indent="0" lvl="0" marL="0" marR="0" rtl="0" algn="ctr">
                        <a:spcBef>
                          <a:spcPts val="0"/>
                        </a:spcBef>
                        <a:spcAft>
                          <a:spcPts val="0"/>
                        </a:spcAft>
                        <a:buNone/>
                      </a:pPr>
                      <a:r>
                        <a:rPr lang="en-US" sz="2800" u="none" cap="none" strike="noStrike">
                          <a:solidFill>
                            <a:schemeClr val="dk1"/>
                          </a:solidFill>
                          <a:latin typeface="Avenir"/>
                          <a:ea typeface="Avenir"/>
                          <a:cs typeface="Avenir"/>
                          <a:sym typeface="Avenir"/>
                        </a:rPr>
                        <a:t>Object type</a:t>
                      </a:r>
                      <a:endParaRPr>
                        <a:latin typeface="Avenir"/>
                        <a:ea typeface="Avenir"/>
                        <a:cs typeface="Avenir"/>
                        <a:sym typeface="Avenir"/>
                      </a:endParaRPr>
                    </a:p>
                  </a:txBody>
                  <a:tcPr marT="45725" marB="45725" marR="91450" marL="91450"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t/>
                      </a:r>
                      <a:endParaRPr sz="2800" u="none" cap="none" strike="noStrike">
                        <a:solidFill>
                          <a:schemeClr val="dk1"/>
                        </a:solidFill>
                        <a:latin typeface="Avenir"/>
                        <a:ea typeface="Avenir"/>
                        <a:cs typeface="Avenir"/>
                        <a:sym typeface="Aveni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2800"/>
                        <a:buFont typeface="Gill Sans"/>
                        <a:buNone/>
                      </a:pPr>
                      <a:r>
                        <a:rPr lang="en-US" sz="2800" u="none" cap="none" strike="noStrike">
                          <a:solidFill>
                            <a:schemeClr val="dk1"/>
                          </a:solidFill>
                          <a:latin typeface="Avenir"/>
                          <a:ea typeface="Avenir"/>
                          <a:cs typeface="Avenir"/>
                          <a:sym typeface="Avenir"/>
                        </a:rPr>
                        <a:t>This is an </a:t>
                      </a:r>
                      <a:r>
                        <a:rPr b="1" lang="en-US" sz="2800" u="none" cap="none" strike="noStrike">
                          <a:solidFill>
                            <a:schemeClr val="dk1"/>
                          </a:solidFill>
                          <a:latin typeface="Avenir"/>
                          <a:ea typeface="Avenir"/>
                          <a:cs typeface="Avenir"/>
                          <a:sym typeface="Avenir"/>
                        </a:rPr>
                        <a:t>Italian Eggplant</a:t>
                      </a:r>
                      <a:r>
                        <a:rPr lang="en-US" sz="2800" u="none" cap="none" strike="noStrike">
                          <a:solidFill>
                            <a:schemeClr val="dk1"/>
                          </a:solidFill>
                          <a:latin typeface="Avenir"/>
                          <a:ea typeface="Avenir"/>
                          <a:cs typeface="Avenir"/>
                          <a:sym typeface="Avenir"/>
                        </a:rPr>
                        <a:t>. It is firm and dark purple when ripe. </a:t>
                      </a:r>
                      <a:endParaRPr>
                        <a:latin typeface="Avenir"/>
                        <a:ea typeface="Avenir"/>
                        <a:cs typeface="Avenir"/>
                        <a:sym typeface="Avenir"/>
                      </a:endParaRPr>
                    </a:p>
                  </a:txBody>
                  <a:tcPr marT="45725" marB="45725" marR="91450" marL="91450"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r>
            </a:tbl>
          </a:graphicData>
        </a:graphic>
      </p:graphicFrame>
      <p:pic>
        <p:nvPicPr>
          <p:cNvPr id="111" name="Google Shape;111;p12"/>
          <p:cNvPicPr preferRelativeResize="0"/>
          <p:nvPr/>
        </p:nvPicPr>
        <p:blipFill rotWithShape="1">
          <a:blip r:embed="rId3">
            <a:alphaModFix/>
          </a:blip>
          <a:srcRect b="0" l="0" r="0" t="0"/>
          <a:stretch/>
        </p:blipFill>
        <p:spPr>
          <a:xfrm>
            <a:off x="2971800" y="1981200"/>
            <a:ext cx="1600200" cy="935502"/>
          </a:xfrm>
          <a:prstGeom prst="rect">
            <a:avLst/>
          </a:prstGeom>
          <a:noFill/>
          <a:ln>
            <a:noFill/>
          </a:ln>
        </p:spPr>
      </p:pic>
      <p:pic>
        <p:nvPicPr>
          <p:cNvPr id="112" name="Google Shape;112;p12"/>
          <p:cNvPicPr preferRelativeResize="0"/>
          <p:nvPr/>
        </p:nvPicPr>
        <p:blipFill rotWithShape="1">
          <a:blip r:embed="rId4">
            <a:alphaModFix/>
          </a:blip>
          <a:srcRect b="0" l="0" r="0" t="0"/>
          <a:stretch/>
        </p:blipFill>
        <p:spPr>
          <a:xfrm>
            <a:off x="3030413" y="3677221"/>
            <a:ext cx="1569295" cy="962976"/>
          </a:xfrm>
          <a:prstGeom prst="rect">
            <a:avLst/>
          </a:prstGeom>
          <a:noFill/>
          <a:ln>
            <a:noFill/>
          </a:ln>
        </p:spPr>
      </p:pic>
      <p:pic>
        <p:nvPicPr>
          <p:cNvPr id="113" name="Google Shape;113;p12"/>
          <p:cNvPicPr preferRelativeResize="0"/>
          <p:nvPr/>
        </p:nvPicPr>
        <p:blipFill rotWithShape="1">
          <a:blip r:embed="rId5">
            <a:alphaModFix/>
          </a:blip>
          <a:srcRect b="0" l="0" r="0" t="0"/>
          <a:stretch/>
        </p:blipFill>
        <p:spPr>
          <a:xfrm>
            <a:off x="3030413" y="5286297"/>
            <a:ext cx="1600200" cy="84908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3"/>
          <p:cNvSpPr txBox="1"/>
          <p:nvPr>
            <p:ph idx="1" type="body"/>
          </p:nvPr>
        </p:nvSpPr>
        <p:spPr>
          <a:xfrm>
            <a:off x="381000" y="1143000"/>
            <a:ext cx="8458200" cy="4648200"/>
          </a:xfrm>
          <a:prstGeom prst="rect">
            <a:avLst/>
          </a:prstGeom>
          <a:noFill/>
          <a:ln>
            <a:noFill/>
          </a:ln>
        </p:spPr>
        <p:txBody>
          <a:bodyPr anchorCtr="0" anchor="t" bIns="45700" lIns="91425" spcFirstLastPara="1" rIns="91425" wrap="square" tIns="45700">
            <a:noAutofit/>
          </a:bodyPr>
          <a:lstStyle/>
          <a:p>
            <a:pPr indent="-349250" lvl="0" marL="349250" rtl="0" algn="l">
              <a:lnSpc>
                <a:spcPct val="90000"/>
              </a:lnSpc>
              <a:spcBef>
                <a:spcPts val="0"/>
              </a:spcBef>
              <a:spcAft>
                <a:spcPts val="0"/>
              </a:spcAft>
              <a:buSzPts val="1960"/>
              <a:buFont typeface="Avenir"/>
              <a:buChar char="◆"/>
            </a:pPr>
            <a:r>
              <a:rPr lang="en-US">
                <a:latin typeface="Avenir"/>
                <a:ea typeface="Avenir"/>
                <a:cs typeface="Avenir"/>
                <a:sym typeface="Avenir"/>
              </a:rPr>
              <a:t>Cluster and rank unique features according to maximum multi-variate densities.</a:t>
            </a:r>
            <a:endParaRPr>
              <a:latin typeface="Avenir"/>
              <a:ea typeface="Avenir"/>
              <a:cs typeface="Avenir"/>
              <a:sym typeface="Avenir"/>
            </a:endParaRPr>
          </a:p>
          <a:p>
            <a:pPr indent="-349250" lvl="0" marL="349250" rtl="0" algn="l">
              <a:lnSpc>
                <a:spcPct val="90000"/>
              </a:lnSpc>
              <a:spcBef>
                <a:spcPts val="2000"/>
              </a:spcBef>
              <a:spcAft>
                <a:spcPts val="0"/>
              </a:spcAft>
              <a:buSzPts val="1960"/>
              <a:buFont typeface="Avenir"/>
              <a:buChar char="◆"/>
            </a:pPr>
            <a:r>
              <a:rPr lang="en-US">
                <a:latin typeface="Avenir"/>
                <a:ea typeface="Avenir"/>
                <a:cs typeface="Avenir"/>
                <a:sym typeface="Avenir"/>
              </a:rPr>
              <a:t>Selects the most informative points.</a:t>
            </a:r>
            <a:endParaRPr>
              <a:latin typeface="Avenir"/>
              <a:ea typeface="Avenir"/>
              <a:cs typeface="Avenir"/>
              <a:sym typeface="Avenir"/>
            </a:endParaRPr>
          </a:p>
        </p:txBody>
      </p:sp>
      <p:sp>
        <p:nvSpPr>
          <p:cNvPr id="119" name="Google Shape;119;p13"/>
          <p:cNvSpPr txBox="1"/>
          <p:nvPr>
            <p:ph type="title"/>
          </p:nvPr>
        </p:nvSpPr>
        <p:spPr>
          <a:xfrm>
            <a:off x="152400" y="0"/>
            <a:ext cx="8763000" cy="8826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i="1" lang="en-US" sz="3600"/>
              <a:t>Max Log-Density-Based GMM Sampling </a:t>
            </a:r>
            <a:br>
              <a:rPr lang="en-US" sz="3600"/>
            </a:br>
            <a:endParaRPr sz="3600"/>
          </a:p>
        </p:txBody>
      </p:sp>
      <p:sp>
        <p:nvSpPr>
          <p:cNvPr id="120" name="Google Shape;120;p13"/>
          <p:cNvSpPr txBox="1"/>
          <p:nvPr/>
        </p:nvSpPr>
        <p:spPr>
          <a:xfrm>
            <a:off x="931650" y="2992575"/>
            <a:ext cx="7356900" cy="3219900"/>
          </a:xfrm>
          <a:prstGeom prst="rect">
            <a:avLst/>
          </a:prstGeom>
          <a:noFill/>
          <a:ln cap="flat" cmpd="sng" w="9525">
            <a:solidFill>
              <a:srgbClr val="98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2400">
              <a:latin typeface="Times New Roman"/>
              <a:ea typeface="Times New Roman"/>
              <a:cs typeface="Times New Roman"/>
              <a:sym typeface="Times New Roman"/>
            </a:endParaRPr>
          </a:p>
          <a:p>
            <a:pPr indent="0" lvl="0" marL="0" rtl="0" algn="ctr">
              <a:spcBef>
                <a:spcPts val="0"/>
              </a:spcBef>
              <a:spcAft>
                <a:spcPts val="0"/>
              </a:spcAft>
              <a:buNone/>
            </a:pPr>
            <a:r>
              <a:rPr lang="en-US" sz="2400">
                <a:latin typeface="Times New Roman"/>
                <a:ea typeface="Times New Roman"/>
                <a:cs typeface="Times New Roman"/>
                <a:sym typeface="Times New Roman"/>
              </a:rPr>
              <a:t>(x; 𝝁, ∑)</a:t>
            </a:r>
            <a:r>
              <a:rPr b="1" lang="en-US" sz="2400">
                <a:latin typeface="Times New Roman"/>
                <a:ea typeface="Times New Roman"/>
                <a:cs typeface="Times New Roman"/>
                <a:sym typeface="Times New Roman"/>
              </a:rPr>
              <a:t> </a:t>
            </a:r>
            <a:r>
              <a:rPr lang="en-US" sz="2400">
                <a:latin typeface="Times New Roman"/>
                <a:ea typeface="Times New Roman"/>
                <a:cs typeface="Times New Roman"/>
                <a:sym typeface="Times New Roman"/>
              </a:rPr>
              <a:t>𝜶</a:t>
            </a:r>
            <a:r>
              <a:rPr b="1" lang="en-US" sz="2400">
                <a:latin typeface="Times New Roman"/>
                <a:ea typeface="Times New Roman"/>
                <a:cs typeface="Times New Roman"/>
                <a:sym typeface="Times New Roman"/>
              </a:rPr>
              <a:t> </a:t>
            </a:r>
            <a:r>
              <a:rPr lang="en-US" sz="2400">
                <a:latin typeface="Times New Roman"/>
                <a:ea typeface="Times New Roman"/>
                <a:cs typeface="Times New Roman"/>
                <a:sym typeface="Times New Roman"/>
              </a:rPr>
              <a:t>(</a:t>
            </a:r>
            <a:r>
              <a:rPr b="1" lang="en-US" sz="2400">
                <a:latin typeface="Times New Roman"/>
                <a:ea typeface="Times New Roman"/>
                <a:cs typeface="Times New Roman"/>
                <a:sym typeface="Times New Roman"/>
              </a:rPr>
              <a:t>2</a:t>
            </a:r>
            <a:r>
              <a:rPr lang="en-US" sz="2400">
                <a:latin typeface="Times New Roman"/>
                <a:ea typeface="Times New Roman"/>
                <a:cs typeface="Times New Roman"/>
                <a:sym typeface="Times New Roman"/>
              </a:rPr>
              <a:t>𝝅)</a:t>
            </a:r>
            <a:r>
              <a:rPr baseline="30000" lang="en-US" sz="2400">
                <a:latin typeface="Times New Roman"/>
                <a:ea typeface="Times New Roman"/>
                <a:cs typeface="Times New Roman"/>
                <a:sym typeface="Times New Roman"/>
              </a:rPr>
              <a:t>-D</a:t>
            </a:r>
            <a:r>
              <a:rPr b="1" baseline="30000" lang="en-US" sz="2400">
                <a:latin typeface="Times New Roman"/>
                <a:ea typeface="Times New Roman"/>
                <a:cs typeface="Times New Roman"/>
                <a:sym typeface="Times New Roman"/>
              </a:rPr>
              <a:t>/2</a:t>
            </a:r>
            <a:r>
              <a:rPr b="1" lang="en-US" sz="2400">
                <a:latin typeface="Times New Roman"/>
                <a:ea typeface="Times New Roman"/>
                <a:cs typeface="Times New Roman"/>
                <a:sym typeface="Times New Roman"/>
              </a:rPr>
              <a:t>|</a:t>
            </a:r>
            <a:r>
              <a:rPr lang="en-US" sz="2400">
                <a:latin typeface="Times New Roman"/>
                <a:ea typeface="Times New Roman"/>
                <a:cs typeface="Times New Roman"/>
                <a:sym typeface="Times New Roman"/>
              </a:rPr>
              <a:t>∑</a:t>
            </a:r>
            <a:r>
              <a:rPr b="1" lang="en-US" sz="2400">
                <a:latin typeface="Times New Roman"/>
                <a:ea typeface="Times New Roman"/>
                <a:cs typeface="Times New Roman"/>
                <a:sym typeface="Times New Roman"/>
              </a:rPr>
              <a:t>|</a:t>
            </a:r>
            <a:r>
              <a:rPr b="1" baseline="30000" lang="en-US" sz="2400">
                <a:latin typeface="Times New Roman"/>
                <a:ea typeface="Times New Roman"/>
                <a:cs typeface="Times New Roman"/>
                <a:sym typeface="Times New Roman"/>
              </a:rPr>
              <a:t>-½</a:t>
            </a:r>
            <a:r>
              <a:rPr b="1" lang="en-US" sz="2400">
                <a:latin typeface="Times New Roman"/>
                <a:ea typeface="Times New Roman"/>
                <a:cs typeface="Times New Roman"/>
                <a:sym typeface="Times New Roman"/>
              </a:rPr>
              <a:t>  exp</a:t>
            </a:r>
            <a:r>
              <a:rPr b="1" baseline="30000" lang="en-US" sz="2400">
                <a:latin typeface="Times New Roman"/>
                <a:ea typeface="Times New Roman"/>
                <a:cs typeface="Times New Roman"/>
                <a:sym typeface="Times New Roman"/>
              </a:rPr>
              <a:t> -½ (X - </a:t>
            </a:r>
            <a:r>
              <a:rPr baseline="30000" lang="en-US" sz="2400">
                <a:latin typeface="Times New Roman"/>
                <a:ea typeface="Times New Roman"/>
                <a:cs typeface="Times New Roman"/>
                <a:sym typeface="Times New Roman"/>
              </a:rPr>
              <a:t>𝝁</a:t>
            </a:r>
            <a:r>
              <a:rPr b="1" baseline="30000" lang="en-US" sz="2400">
                <a:latin typeface="Times New Roman"/>
                <a:ea typeface="Times New Roman"/>
                <a:cs typeface="Times New Roman"/>
                <a:sym typeface="Times New Roman"/>
              </a:rPr>
              <a:t>)` ∑` (X - </a:t>
            </a:r>
            <a:r>
              <a:rPr baseline="30000" lang="en-US" sz="2400">
                <a:latin typeface="Times New Roman"/>
                <a:ea typeface="Times New Roman"/>
                <a:cs typeface="Times New Roman"/>
                <a:sym typeface="Times New Roman"/>
              </a:rPr>
              <a:t>𝝁</a:t>
            </a:r>
            <a:r>
              <a:rPr b="1" baseline="30000" lang="en-US" sz="2400">
                <a:latin typeface="Times New Roman"/>
                <a:ea typeface="Times New Roman"/>
                <a:cs typeface="Times New Roman"/>
                <a:sym typeface="Times New Roman"/>
              </a:rPr>
              <a:t>)</a:t>
            </a:r>
            <a:endParaRPr b="1" baseline="30000" sz="2400">
              <a:latin typeface="Times New Roman"/>
              <a:ea typeface="Times New Roman"/>
              <a:cs typeface="Times New Roman"/>
              <a:sym typeface="Times New Roman"/>
            </a:endParaRPr>
          </a:p>
          <a:p>
            <a:pPr indent="0" lvl="0" marL="0" rtl="0" algn="l">
              <a:spcBef>
                <a:spcPts val="0"/>
              </a:spcBef>
              <a:spcAft>
                <a:spcPts val="0"/>
              </a:spcAft>
              <a:buNone/>
            </a:pPr>
            <a:r>
              <a:t/>
            </a:r>
            <a:endParaRPr b="1" baseline="30000" sz="2400">
              <a:latin typeface="Times New Roman"/>
              <a:ea typeface="Times New Roman"/>
              <a:cs typeface="Times New Roman"/>
              <a:sym typeface="Times New Roman"/>
            </a:endParaRPr>
          </a:p>
          <a:p>
            <a:pPr indent="0" lvl="0" marL="0" rtl="0" algn="ctr">
              <a:spcBef>
                <a:spcPts val="0"/>
              </a:spcBef>
              <a:spcAft>
                <a:spcPts val="0"/>
              </a:spcAft>
              <a:buNone/>
            </a:pPr>
            <a:r>
              <a:t/>
            </a:r>
            <a:endParaRPr b="1" baseline="30000" sz="2600">
              <a:latin typeface="Times New Roman"/>
              <a:ea typeface="Times New Roman"/>
              <a:cs typeface="Times New Roman"/>
              <a:sym typeface="Times New Roman"/>
            </a:endParaRPr>
          </a:p>
          <a:p>
            <a:pPr indent="0" lvl="0" marL="2743200" rtl="0" algn="l">
              <a:lnSpc>
                <a:spcPct val="70000"/>
              </a:lnSpc>
              <a:spcBef>
                <a:spcPts val="0"/>
              </a:spcBef>
              <a:spcAft>
                <a:spcPts val="0"/>
              </a:spcAft>
              <a:buNone/>
            </a:pPr>
            <a:r>
              <a:rPr b="1" baseline="30000" lang="en-US" sz="2600">
                <a:latin typeface="Times New Roman"/>
                <a:ea typeface="Times New Roman"/>
                <a:cs typeface="Times New Roman"/>
                <a:sym typeface="Times New Roman"/>
              </a:rPr>
              <a:t> 	     	  N 		  K</a:t>
            </a:r>
            <a:endParaRPr b="1" baseline="30000" sz="2600">
              <a:latin typeface="Times New Roman"/>
              <a:ea typeface="Times New Roman"/>
              <a:cs typeface="Times New Roman"/>
              <a:sym typeface="Times New Roman"/>
            </a:endParaRPr>
          </a:p>
          <a:p>
            <a:pPr indent="0" lvl="0" marL="0" rtl="0" algn="ctr">
              <a:lnSpc>
                <a:spcPct val="50000"/>
              </a:lnSpc>
              <a:spcBef>
                <a:spcPts val="0"/>
              </a:spcBef>
              <a:spcAft>
                <a:spcPts val="0"/>
              </a:spcAft>
              <a:buNone/>
            </a:pPr>
            <a:r>
              <a:rPr baseline="30000" lang="en-US" sz="4000">
                <a:latin typeface="Times New Roman"/>
                <a:ea typeface="Times New Roman"/>
                <a:cs typeface="Times New Roman"/>
                <a:sym typeface="Times New Roman"/>
              </a:rPr>
              <a:t>Maximize log likelihood,  ∑ (log </a:t>
            </a:r>
            <a:r>
              <a:rPr baseline="30000" lang="en-US" sz="4000">
                <a:solidFill>
                  <a:schemeClr val="dk1"/>
                </a:solidFill>
                <a:latin typeface="Times New Roman"/>
                <a:ea typeface="Times New Roman"/>
                <a:cs typeface="Times New Roman"/>
                <a:sym typeface="Times New Roman"/>
              </a:rPr>
              <a:t>∑ 𝛼</a:t>
            </a:r>
            <a:r>
              <a:rPr baseline="30000" lang="en-US" sz="2600">
                <a:solidFill>
                  <a:schemeClr val="dk1"/>
                </a:solidFill>
                <a:latin typeface="Times New Roman"/>
                <a:ea typeface="Times New Roman"/>
                <a:cs typeface="Times New Roman"/>
                <a:sym typeface="Times New Roman"/>
              </a:rPr>
              <a:t>k</a:t>
            </a:r>
            <a:r>
              <a:rPr baseline="30000" lang="en-US" sz="4000">
                <a:solidFill>
                  <a:schemeClr val="dk1"/>
                </a:solidFill>
                <a:latin typeface="Times New Roman"/>
                <a:ea typeface="Times New Roman"/>
                <a:cs typeface="Times New Roman"/>
                <a:sym typeface="Times New Roman"/>
              </a:rPr>
              <a:t>p</a:t>
            </a:r>
            <a:r>
              <a:rPr baseline="30000" lang="en-US" sz="2600">
                <a:solidFill>
                  <a:schemeClr val="dk1"/>
                </a:solidFill>
                <a:latin typeface="Times New Roman"/>
                <a:ea typeface="Times New Roman"/>
                <a:cs typeface="Times New Roman"/>
                <a:sym typeface="Times New Roman"/>
              </a:rPr>
              <a:t>k</a:t>
            </a:r>
            <a:r>
              <a:rPr baseline="30000" lang="en-US" sz="4000">
                <a:solidFill>
                  <a:schemeClr val="dk1"/>
                </a:solidFill>
                <a:latin typeface="Times New Roman"/>
                <a:ea typeface="Times New Roman"/>
                <a:cs typeface="Times New Roman"/>
                <a:sym typeface="Times New Roman"/>
              </a:rPr>
              <a:t>(x</a:t>
            </a:r>
            <a:r>
              <a:rPr baseline="30000" lang="en-US" sz="2600">
                <a:solidFill>
                  <a:schemeClr val="dk1"/>
                </a:solidFill>
                <a:latin typeface="Times New Roman"/>
                <a:ea typeface="Times New Roman"/>
                <a:cs typeface="Times New Roman"/>
                <a:sym typeface="Times New Roman"/>
              </a:rPr>
              <a:t>i</a:t>
            </a:r>
            <a:r>
              <a:rPr baseline="30000" lang="en-US" sz="4000">
                <a:solidFill>
                  <a:schemeClr val="dk1"/>
                </a:solidFill>
                <a:latin typeface="Times New Roman"/>
                <a:ea typeface="Times New Roman"/>
                <a:cs typeface="Times New Roman"/>
                <a:sym typeface="Times New Roman"/>
              </a:rPr>
              <a:t>|z</a:t>
            </a:r>
            <a:r>
              <a:rPr baseline="30000" lang="en-US" sz="2600">
                <a:solidFill>
                  <a:schemeClr val="dk1"/>
                </a:solidFill>
                <a:latin typeface="Times New Roman"/>
                <a:ea typeface="Times New Roman"/>
                <a:cs typeface="Times New Roman"/>
                <a:sym typeface="Times New Roman"/>
              </a:rPr>
              <a:t>k</a:t>
            </a:r>
            <a:r>
              <a:rPr baseline="30000" lang="en-US" sz="4000">
                <a:solidFill>
                  <a:schemeClr val="dk1"/>
                </a:solidFill>
                <a:latin typeface="Times New Roman"/>
                <a:ea typeface="Times New Roman"/>
                <a:cs typeface="Times New Roman"/>
                <a:sym typeface="Times New Roman"/>
              </a:rPr>
              <a:t>, 𝞱</a:t>
            </a:r>
            <a:r>
              <a:rPr baseline="30000" lang="en-US" sz="2600">
                <a:solidFill>
                  <a:schemeClr val="dk1"/>
                </a:solidFill>
                <a:latin typeface="Times New Roman"/>
                <a:ea typeface="Times New Roman"/>
                <a:cs typeface="Times New Roman"/>
                <a:sym typeface="Times New Roman"/>
              </a:rPr>
              <a:t>k</a:t>
            </a:r>
            <a:r>
              <a:rPr baseline="30000" lang="en-US" sz="4000">
                <a:solidFill>
                  <a:schemeClr val="dk1"/>
                </a:solidFill>
                <a:latin typeface="Times New Roman"/>
                <a:ea typeface="Times New Roman"/>
                <a:cs typeface="Times New Roman"/>
                <a:sym typeface="Times New Roman"/>
              </a:rPr>
              <a:t>))</a:t>
            </a:r>
            <a:endParaRPr baseline="30000" sz="4000">
              <a:solidFill>
                <a:schemeClr val="dk1"/>
              </a:solidFill>
              <a:latin typeface="Times New Roman"/>
              <a:ea typeface="Times New Roman"/>
              <a:cs typeface="Times New Roman"/>
              <a:sym typeface="Times New Roman"/>
            </a:endParaRPr>
          </a:p>
          <a:p>
            <a:pPr indent="0" lvl="0" marL="2286000" rtl="0" algn="l">
              <a:lnSpc>
                <a:spcPct val="50000"/>
              </a:lnSpc>
              <a:spcBef>
                <a:spcPts val="0"/>
              </a:spcBef>
              <a:spcAft>
                <a:spcPts val="0"/>
              </a:spcAft>
              <a:buNone/>
            </a:pPr>
            <a:r>
              <a:rPr b="1" baseline="30000" lang="en-US" sz="2600">
                <a:latin typeface="Times New Roman"/>
                <a:ea typeface="Times New Roman"/>
                <a:cs typeface="Times New Roman"/>
                <a:sym typeface="Times New Roman"/>
              </a:rPr>
              <a:t>       		    	  i=1	    	k=1</a:t>
            </a:r>
            <a:endParaRPr b="1" baseline="30000" sz="2600">
              <a:latin typeface="Times New Roman"/>
              <a:ea typeface="Times New Roman"/>
              <a:cs typeface="Times New Roman"/>
              <a:sym typeface="Times New Roman"/>
            </a:endParaRPr>
          </a:p>
          <a:p>
            <a:pPr indent="0" lvl="0" marL="0" rtl="0" algn="ctr">
              <a:spcBef>
                <a:spcPts val="0"/>
              </a:spcBef>
              <a:spcAft>
                <a:spcPts val="0"/>
              </a:spcAft>
              <a:buNone/>
            </a:pPr>
            <a:r>
              <a:t/>
            </a:r>
            <a:endParaRPr b="1" baseline="30000" sz="2600">
              <a:latin typeface="Times New Roman"/>
              <a:ea typeface="Times New Roman"/>
              <a:cs typeface="Times New Roman"/>
              <a:sym typeface="Times New Roman"/>
            </a:endParaRPr>
          </a:p>
        </p:txBody>
      </p:sp>
      <p:pic>
        <p:nvPicPr>
          <p:cNvPr id="121" name="Google Shape;121;p13"/>
          <p:cNvPicPr preferRelativeResize="0"/>
          <p:nvPr/>
        </p:nvPicPr>
        <p:blipFill>
          <a:blip r:embed="rId3">
            <a:alphaModFix/>
          </a:blip>
          <a:stretch>
            <a:fillRect/>
          </a:stretch>
        </p:blipFill>
        <p:spPr>
          <a:xfrm>
            <a:off x="1676400" y="3505275"/>
            <a:ext cx="381000" cy="3333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graphicFrame>
        <p:nvGraphicFramePr>
          <p:cNvPr id="126" name="Google Shape;126;p14"/>
          <p:cNvGraphicFramePr/>
          <p:nvPr/>
        </p:nvGraphicFramePr>
        <p:xfrm>
          <a:off x="-38100" y="110825"/>
          <a:ext cx="3000000" cy="3000000"/>
        </p:xfrm>
        <a:graphic>
          <a:graphicData uri="http://schemas.openxmlformats.org/drawingml/2006/table">
            <a:tbl>
              <a:tblPr>
                <a:noFill/>
                <a:tableStyleId>{E8E4DDEE-0A1D-472C-91CA-566C5E32B846}</a:tableStyleId>
              </a:tblPr>
              <a:tblGrid>
                <a:gridCol w="9144000"/>
              </a:tblGrid>
              <a:tr h="577850">
                <a:tc>
                  <a:txBody>
                    <a:bodyPr/>
                    <a:lstStyle/>
                    <a:p>
                      <a:pPr indent="0" lvl="0" marL="0" marR="0" rtl="0" algn="l">
                        <a:lnSpc>
                          <a:spcPct val="100000"/>
                        </a:lnSpc>
                        <a:spcBef>
                          <a:spcPts val="0"/>
                        </a:spcBef>
                        <a:spcAft>
                          <a:spcPts val="0"/>
                        </a:spcAft>
                        <a:buClr>
                          <a:schemeClr val="dk1"/>
                        </a:buClr>
                        <a:buSzPts val="1800"/>
                        <a:buFont typeface="Source Sans Pro"/>
                        <a:buNone/>
                      </a:pPr>
                      <a:r>
                        <a:rPr i="1" lang="en-US" sz="1800" u="none" cap="none" strike="noStrike"/>
                        <a:t> </a:t>
                      </a:r>
                      <a:r>
                        <a:rPr b="0" i="1" lang="en-US" sz="3600" u="none" cap="none" strike="noStrike">
                          <a:solidFill>
                            <a:srgbClr val="7F6000"/>
                          </a:solidFill>
                          <a:latin typeface="Avenir"/>
                          <a:ea typeface="Avenir"/>
                          <a:cs typeface="Avenir"/>
                          <a:sym typeface="Avenir"/>
                        </a:rPr>
                        <a:t>Log-Density-Based GMM Uncertainty</a:t>
                      </a:r>
                      <a:endParaRPr/>
                    </a:p>
                  </a:txBody>
                  <a:tcPr marT="45725" marB="45725" marR="91450" marL="91450">
                    <a:lnB cap="flat" cmpd="sng" w="38100">
                      <a:solidFill>
                        <a:srgbClr val="C00000"/>
                      </a:solidFill>
                      <a:prstDash val="solid"/>
                      <a:round/>
                      <a:headEnd len="sm" w="sm" type="none"/>
                      <a:tailEnd len="sm" w="sm" type="none"/>
                    </a:lnB>
                    <a:solidFill>
                      <a:schemeClr val="lt1"/>
                    </a:solidFill>
                  </a:tcPr>
                </a:tc>
              </a:tr>
            </a:tbl>
          </a:graphicData>
        </a:graphic>
      </p:graphicFrame>
      <p:sp>
        <p:nvSpPr>
          <p:cNvPr id="127" name="Google Shape;127;p14"/>
          <p:cNvSpPr txBox="1"/>
          <p:nvPr/>
        </p:nvSpPr>
        <p:spPr>
          <a:xfrm>
            <a:off x="304800" y="1086492"/>
            <a:ext cx="8458200" cy="4848300"/>
          </a:xfrm>
          <a:prstGeom prst="rect">
            <a:avLst/>
          </a:prstGeom>
          <a:noFill/>
          <a:ln>
            <a:noFill/>
          </a:ln>
        </p:spPr>
        <p:txBody>
          <a:bodyPr anchorCtr="0" anchor="t" bIns="45700" lIns="91425" spcFirstLastPara="1" rIns="91425" wrap="square" tIns="45700">
            <a:noAutofit/>
          </a:bodyPr>
          <a:lstStyle/>
          <a:p>
            <a:pPr indent="-349250" lvl="0" marL="349250" marR="0" rtl="0" algn="l">
              <a:lnSpc>
                <a:spcPct val="150000"/>
              </a:lnSpc>
              <a:spcBef>
                <a:spcPts val="0"/>
              </a:spcBef>
              <a:spcAft>
                <a:spcPts val="0"/>
              </a:spcAft>
              <a:buClr>
                <a:srgbClr val="595959"/>
              </a:buClr>
              <a:buSzPts val="1960"/>
              <a:buFont typeface="Avenir"/>
              <a:buChar char="◆"/>
            </a:pPr>
            <a:r>
              <a:rPr lang="en-US" sz="2800">
                <a:solidFill>
                  <a:schemeClr val="dk1"/>
                </a:solidFill>
                <a:latin typeface="Avenir"/>
                <a:ea typeface="Avenir"/>
                <a:cs typeface="Avenir"/>
                <a:sym typeface="Avenir"/>
              </a:rPr>
              <a:t>Probabilistic GMM Clustering.</a:t>
            </a:r>
            <a:endParaRPr sz="2800">
              <a:solidFill>
                <a:schemeClr val="dk1"/>
              </a:solidFill>
              <a:latin typeface="Avenir"/>
              <a:ea typeface="Avenir"/>
              <a:cs typeface="Avenir"/>
              <a:sym typeface="Avenir"/>
            </a:endParaRPr>
          </a:p>
          <a:p>
            <a:pPr indent="-349250" lvl="0" marL="349250" marR="0" rtl="0" algn="l">
              <a:lnSpc>
                <a:spcPct val="150000"/>
              </a:lnSpc>
              <a:spcBef>
                <a:spcPts val="0"/>
              </a:spcBef>
              <a:spcAft>
                <a:spcPts val="0"/>
              </a:spcAft>
              <a:buClr>
                <a:srgbClr val="595959"/>
              </a:buClr>
              <a:buSzPts val="1960"/>
              <a:buFont typeface="Avenir"/>
              <a:buChar char="◆"/>
            </a:pPr>
            <a:r>
              <a:rPr lang="en-US" sz="2800">
                <a:solidFill>
                  <a:schemeClr val="dk1"/>
                </a:solidFill>
                <a:latin typeface="Avenir"/>
                <a:ea typeface="Avenir"/>
                <a:cs typeface="Avenir"/>
                <a:sym typeface="Avenir"/>
              </a:rPr>
              <a:t>Data points far from the component centres.</a:t>
            </a:r>
            <a:endParaRPr sz="2800">
              <a:solidFill>
                <a:schemeClr val="dk1"/>
              </a:solidFill>
              <a:latin typeface="Avenir"/>
              <a:ea typeface="Avenir"/>
              <a:cs typeface="Avenir"/>
              <a:sym typeface="Avenir"/>
            </a:endParaRPr>
          </a:p>
          <a:p>
            <a:pPr indent="-349250" lvl="0" marL="349250" marR="0" rtl="0" algn="l">
              <a:lnSpc>
                <a:spcPct val="150000"/>
              </a:lnSpc>
              <a:spcBef>
                <a:spcPts val="0"/>
              </a:spcBef>
              <a:spcAft>
                <a:spcPts val="0"/>
              </a:spcAft>
              <a:buClr>
                <a:srgbClr val="595959"/>
              </a:buClr>
              <a:buSzPts val="1960"/>
              <a:buFont typeface="Avenir"/>
              <a:buChar char="◆"/>
            </a:pPr>
            <a:r>
              <a:rPr lang="en-US" sz="2800">
                <a:solidFill>
                  <a:schemeClr val="dk1"/>
                </a:solidFill>
                <a:latin typeface="Avenir"/>
                <a:ea typeface="Avenir"/>
                <a:cs typeface="Avenir"/>
                <a:sym typeface="Avenir"/>
              </a:rPr>
              <a:t>Cluster and rank unique features. </a:t>
            </a:r>
            <a:endParaRPr>
              <a:latin typeface="Avenir"/>
              <a:ea typeface="Avenir"/>
              <a:cs typeface="Avenir"/>
              <a:sym typeface="Avenir"/>
            </a:endParaRPr>
          </a:p>
          <a:p>
            <a:pPr indent="-349250" lvl="0" marL="349250" marR="0" rtl="0" algn="l">
              <a:lnSpc>
                <a:spcPct val="150000"/>
              </a:lnSpc>
              <a:spcBef>
                <a:spcPts val="2000"/>
              </a:spcBef>
              <a:spcAft>
                <a:spcPts val="0"/>
              </a:spcAft>
              <a:buClr>
                <a:srgbClr val="595959"/>
              </a:buClr>
              <a:buSzPts val="1960"/>
              <a:buFont typeface="Avenir"/>
              <a:buChar char="◆"/>
            </a:pPr>
            <a:r>
              <a:rPr lang="en-US" sz="2800">
                <a:solidFill>
                  <a:schemeClr val="dk1"/>
                </a:solidFill>
                <a:latin typeface="Avenir"/>
                <a:ea typeface="Avenir"/>
                <a:cs typeface="Avenir"/>
                <a:sym typeface="Avenir"/>
              </a:rPr>
              <a:t>Outliers are the most diverse points.</a:t>
            </a:r>
            <a:endParaRPr>
              <a:latin typeface="Avenir"/>
              <a:ea typeface="Avenir"/>
              <a:cs typeface="Avenir"/>
              <a:sym typeface="Avenir"/>
            </a:endParaRPr>
          </a:p>
          <a:p>
            <a:pPr indent="-336549" lvl="1" marL="685800" marR="0" rtl="0" algn="l">
              <a:lnSpc>
                <a:spcPct val="150000"/>
              </a:lnSpc>
              <a:spcBef>
                <a:spcPts val="600"/>
              </a:spcBef>
              <a:spcAft>
                <a:spcPts val="0"/>
              </a:spcAft>
              <a:buClr>
                <a:srgbClr val="595959"/>
              </a:buClr>
              <a:buSzPts val="1680"/>
              <a:buFont typeface="Avenir"/>
              <a:buChar char="◆"/>
            </a:pPr>
            <a:r>
              <a:rPr i="0" lang="en-US" sz="2400" u="none" cap="none" strike="noStrike">
                <a:solidFill>
                  <a:schemeClr val="dk1"/>
                </a:solidFill>
                <a:latin typeface="Avenir"/>
                <a:ea typeface="Avenir"/>
                <a:cs typeface="Avenir"/>
                <a:sym typeface="Avenir"/>
              </a:rPr>
              <a:t>Variability models the uncertainty.</a:t>
            </a:r>
            <a:endParaRPr i="0" sz="2400" u="none" cap="none" strike="noStrike">
              <a:solidFill>
                <a:schemeClr val="dk1"/>
              </a:solidFill>
              <a:latin typeface="Avenir"/>
              <a:ea typeface="Avenir"/>
              <a:cs typeface="Avenir"/>
              <a:sym typeface="Avenir"/>
            </a:endParaRPr>
          </a:p>
          <a:p>
            <a:pPr indent="0" lvl="0" marL="457200" marR="0" rtl="0" algn="l">
              <a:lnSpc>
                <a:spcPct val="150000"/>
              </a:lnSpc>
              <a:spcBef>
                <a:spcPts val="600"/>
              </a:spcBef>
              <a:spcAft>
                <a:spcPts val="0"/>
              </a:spcAft>
              <a:buNone/>
            </a:pPr>
            <a:r>
              <a:t/>
            </a:r>
            <a:endParaRPr sz="2400">
              <a:solidFill>
                <a:schemeClr val="dk1"/>
              </a:solidFill>
              <a:latin typeface="Avenir"/>
              <a:ea typeface="Avenir"/>
              <a:cs typeface="Avenir"/>
              <a:sym typeface="Aveni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5"/>
          <p:cNvSpPr txBox="1"/>
          <p:nvPr>
            <p:ph idx="1" type="body"/>
          </p:nvPr>
        </p:nvSpPr>
        <p:spPr>
          <a:xfrm>
            <a:off x="381000" y="1143000"/>
            <a:ext cx="8458200" cy="4648200"/>
          </a:xfrm>
          <a:prstGeom prst="rect">
            <a:avLst/>
          </a:prstGeom>
          <a:noFill/>
          <a:ln>
            <a:noFill/>
          </a:ln>
        </p:spPr>
        <p:txBody>
          <a:bodyPr anchorCtr="0" anchor="t" bIns="45700" lIns="91425" spcFirstLastPara="1" rIns="91425" wrap="square" tIns="45700">
            <a:noAutofit/>
          </a:bodyPr>
          <a:lstStyle/>
          <a:p>
            <a:pPr indent="-349250" lvl="0" marL="349250" rtl="0" algn="l">
              <a:lnSpc>
                <a:spcPct val="90000"/>
              </a:lnSpc>
              <a:spcBef>
                <a:spcPts val="0"/>
              </a:spcBef>
              <a:spcAft>
                <a:spcPts val="0"/>
              </a:spcAft>
              <a:buSzPts val="1960"/>
              <a:buFont typeface="Avenir"/>
              <a:buChar char="◆"/>
            </a:pPr>
            <a:r>
              <a:rPr lang="en-US">
                <a:latin typeface="Avenir"/>
                <a:ea typeface="Avenir"/>
                <a:cs typeface="Avenir"/>
                <a:sym typeface="Avenir"/>
              </a:rPr>
              <a:t>Most diverse points using RBF kernel</a:t>
            </a:r>
            <a:endParaRPr>
              <a:latin typeface="Avenir"/>
              <a:ea typeface="Avenir"/>
              <a:cs typeface="Avenir"/>
              <a:sym typeface="Avenir"/>
            </a:endParaRPr>
          </a:p>
          <a:p>
            <a:pPr indent="0" lvl="0" marL="0" rtl="0" algn="l">
              <a:lnSpc>
                <a:spcPct val="90000"/>
              </a:lnSpc>
              <a:spcBef>
                <a:spcPts val="2000"/>
              </a:spcBef>
              <a:spcAft>
                <a:spcPts val="0"/>
              </a:spcAft>
              <a:buSzPts val="1960"/>
              <a:buNone/>
            </a:pPr>
            <a:r>
              <a:rPr lang="en-US">
                <a:latin typeface="Avenir"/>
                <a:ea typeface="Avenir"/>
                <a:cs typeface="Avenir"/>
                <a:sym typeface="Avenir"/>
              </a:rPr>
              <a:t>		</a:t>
            </a:r>
            <a:endParaRPr>
              <a:latin typeface="Avenir"/>
              <a:ea typeface="Avenir"/>
              <a:cs typeface="Avenir"/>
              <a:sym typeface="Avenir"/>
            </a:endParaRPr>
          </a:p>
          <a:p>
            <a:pPr indent="0" lvl="0" marL="0" rtl="0" algn="l">
              <a:lnSpc>
                <a:spcPct val="90000"/>
              </a:lnSpc>
              <a:spcBef>
                <a:spcPts val="2000"/>
              </a:spcBef>
              <a:spcAft>
                <a:spcPts val="0"/>
              </a:spcAft>
              <a:buSzPts val="1960"/>
              <a:buNone/>
            </a:pPr>
            <a:r>
              <a:t/>
            </a:r>
            <a:endParaRPr>
              <a:latin typeface="Avenir"/>
              <a:ea typeface="Avenir"/>
              <a:cs typeface="Avenir"/>
              <a:sym typeface="Avenir"/>
            </a:endParaRPr>
          </a:p>
          <a:p>
            <a:pPr indent="0" lvl="0" marL="0" rtl="0" algn="l">
              <a:lnSpc>
                <a:spcPct val="90000"/>
              </a:lnSpc>
              <a:spcBef>
                <a:spcPts val="2000"/>
              </a:spcBef>
              <a:spcAft>
                <a:spcPts val="0"/>
              </a:spcAft>
              <a:buSzPts val="1960"/>
              <a:buNone/>
            </a:pPr>
            <a:r>
              <a:t/>
            </a:r>
            <a:endParaRPr>
              <a:latin typeface="Avenir"/>
              <a:ea typeface="Avenir"/>
              <a:cs typeface="Avenir"/>
              <a:sym typeface="Avenir"/>
            </a:endParaRPr>
          </a:p>
          <a:p>
            <a:pPr indent="0" lvl="0" marL="0" rtl="0" algn="l">
              <a:lnSpc>
                <a:spcPct val="90000"/>
              </a:lnSpc>
              <a:spcBef>
                <a:spcPts val="2000"/>
              </a:spcBef>
              <a:spcAft>
                <a:spcPts val="0"/>
              </a:spcAft>
              <a:buSzPts val="1960"/>
              <a:buNone/>
            </a:pPr>
            <a:r>
              <a:t/>
            </a:r>
            <a:endParaRPr>
              <a:latin typeface="Avenir"/>
              <a:ea typeface="Avenir"/>
              <a:cs typeface="Avenir"/>
              <a:sym typeface="Avenir"/>
            </a:endParaRPr>
          </a:p>
          <a:p>
            <a:pPr indent="0" lvl="0" marL="0" rtl="0" algn="l">
              <a:lnSpc>
                <a:spcPct val="90000"/>
              </a:lnSpc>
              <a:spcBef>
                <a:spcPts val="2000"/>
              </a:spcBef>
              <a:spcAft>
                <a:spcPts val="0"/>
              </a:spcAft>
              <a:buSzPts val="1960"/>
              <a:buNone/>
            </a:pPr>
            <a:r>
              <a:t/>
            </a:r>
            <a:endParaRPr sz="2400">
              <a:solidFill>
                <a:srgbClr val="0000FF"/>
              </a:solidFill>
              <a:latin typeface="Times New Roman"/>
              <a:ea typeface="Times New Roman"/>
              <a:cs typeface="Times New Roman"/>
              <a:sym typeface="Times New Roman"/>
            </a:endParaRPr>
          </a:p>
          <a:p>
            <a:pPr indent="0" lvl="0" marL="0" rtl="0" algn="ctr">
              <a:spcBef>
                <a:spcPts val="0"/>
              </a:spcBef>
              <a:spcAft>
                <a:spcPts val="0"/>
              </a:spcAft>
              <a:buNone/>
            </a:pPr>
            <a:r>
              <a:t/>
            </a:r>
            <a:endParaRPr>
              <a:latin typeface="Avenir"/>
              <a:ea typeface="Avenir"/>
              <a:cs typeface="Avenir"/>
              <a:sym typeface="Avenir"/>
            </a:endParaRPr>
          </a:p>
          <a:p>
            <a:pPr indent="0" lvl="0" marL="0" rtl="0" algn="ctr">
              <a:spcBef>
                <a:spcPts val="0"/>
              </a:spcBef>
              <a:spcAft>
                <a:spcPts val="0"/>
              </a:spcAft>
              <a:buNone/>
            </a:pPr>
            <a:r>
              <a:rPr lang="en-US">
                <a:latin typeface="Avenir"/>
                <a:ea typeface="Avenir"/>
                <a:cs typeface="Avenir"/>
                <a:sym typeface="Avenir"/>
              </a:rPr>
              <a:t>Derives a </a:t>
            </a:r>
            <a:r>
              <a:rPr lang="en-US">
                <a:latin typeface="Avenir"/>
                <a:ea typeface="Avenir"/>
                <a:cs typeface="Avenir"/>
                <a:sym typeface="Avenir"/>
              </a:rPr>
              <a:t>discrete</a:t>
            </a:r>
            <a:r>
              <a:rPr lang="en-US">
                <a:latin typeface="Avenir"/>
                <a:ea typeface="Avenir"/>
                <a:cs typeface="Avenir"/>
                <a:sym typeface="Avenir"/>
              </a:rPr>
              <a:t> probability function.</a:t>
            </a:r>
            <a:endParaRPr sz="2400">
              <a:solidFill>
                <a:srgbClr val="0000FF"/>
              </a:solidFill>
              <a:latin typeface="Times New Roman"/>
              <a:ea typeface="Times New Roman"/>
              <a:cs typeface="Times New Roman"/>
              <a:sym typeface="Times New Roman"/>
            </a:endParaRPr>
          </a:p>
        </p:txBody>
      </p:sp>
      <p:sp>
        <p:nvSpPr>
          <p:cNvPr id="134" name="Google Shape;134;p15"/>
          <p:cNvSpPr txBox="1"/>
          <p:nvPr>
            <p:ph type="title"/>
          </p:nvPr>
        </p:nvSpPr>
        <p:spPr>
          <a:xfrm>
            <a:off x="152400" y="0"/>
            <a:ext cx="8763000" cy="8826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i="1" lang="en-US" sz="3600"/>
              <a:t>DPP Sampling</a:t>
            </a:r>
            <a:endParaRPr sz="3600"/>
          </a:p>
        </p:txBody>
      </p:sp>
      <p:sp>
        <p:nvSpPr>
          <p:cNvPr id="135" name="Google Shape;135;p15"/>
          <p:cNvSpPr txBox="1"/>
          <p:nvPr/>
        </p:nvSpPr>
        <p:spPr>
          <a:xfrm>
            <a:off x="756725" y="1836750"/>
            <a:ext cx="8082600" cy="2743200"/>
          </a:xfrm>
          <a:prstGeom prst="rect">
            <a:avLst/>
          </a:prstGeom>
          <a:noFill/>
          <a:ln cap="flat" cmpd="sng" w="9525">
            <a:solidFill>
              <a:srgbClr val="980000"/>
            </a:solidFill>
            <a:prstDash val="solid"/>
            <a:round/>
            <a:headEnd len="sm" w="sm" type="none"/>
            <a:tailEnd len="sm" w="sm" type="none"/>
          </a:ln>
        </p:spPr>
        <p:txBody>
          <a:bodyPr anchorCtr="0" anchor="t" bIns="91425" lIns="0" spcFirstLastPara="1" rIns="91425" wrap="square" tIns="91425">
            <a:noAutofit/>
          </a:bodyPr>
          <a:lstStyle/>
          <a:p>
            <a:pPr indent="0" lvl="0" marL="0" marR="914400" rtl="0" algn="ctr">
              <a:lnSpc>
                <a:spcPct val="90000"/>
              </a:lnSpc>
              <a:spcBef>
                <a:spcPts val="2000"/>
              </a:spcBef>
              <a:spcAft>
                <a:spcPts val="0"/>
              </a:spcAft>
              <a:buClr>
                <a:schemeClr val="dk1"/>
              </a:buClr>
              <a:buSzPts val="1960"/>
              <a:buFont typeface="Arial"/>
              <a:buNone/>
            </a:pPr>
            <a:r>
              <a:rPr lang="en-US" sz="2800">
                <a:latin typeface="Times New Roman"/>
                <a:ea typeface="Times New Roman"/>
                <a:cs typeface="Times New Roman"/>
                <a:sym typeface="Times New Roman"/>
              </a:rPr>
              <a:t>P( x | X) = det(K</a:t>
            </a:r>
            <a:r>
              <a:rPr baseline="-25000" lang="en-US" sz="2800">
                <a:latin typeface="Times New Roman"/>
                <a:ea typeface="Times New Roman"/>
                <a:cs typeface="Times New Roman"/>
                <a:sym typeface="Times New Roman"/>
              </a:rPr>
              <a:t>X</a:t>
            </a:r>
            <a:r>
              <a:rPr baseline="30000" lang="en-US" sz="2800">
                <a:latin typeface="Times New Roman"/>
                <a:ea typeface="Times New Roman"/>
                <a:cs typeface="Times New Roman"/>
                <a:sym typeface="Times New Roman"/>
              </a:rPr>
              <a:t>(0)</a:t>
            </a:r>
            <a:r>
              <a:rPr lang="en-US" sz="2800">
                <a:latin typeface="Times New Roman"/>
                <a:ea typeface="Times New Roman"/>
                <a:cs typeface="Times New Roman"/>
                <a:sym typeface="Times New Roman"/>
              </a:rPr>
              <a:t>)/det(K</a:t>
            </a:r>
            <a:r>
              <a:rPr baseline="-25000" lang="en-US" sz="2800">
                <a:latin typeface="Times New Roman"/>
                <a:ea typeface="Times New Roman"/>
                <a:cs typeface="Times New Roman"/>
                <a:sym typeface="Times New Roman"/>
              </a:rPr>
              <a:t>X</a:t>
            </a:r>
            <a:r>
              <a:rPr baseline="30000" lang="en-US" sz="2800">
                <a:latin typeface="Times New Roman"/>
                <a:ea typeface="Times New Roman"/>
                <a:cs typeface="Times New Roman"/>
                <a:sym typeface="Times New Roman"/>
              </a:rPr>
              <a:t>(0)</a:t>
            </a:r>
            <a:r>
              <a:rPr lang="en-US" sz="2800">
                <a:latin typeface="Times New Roman"/>
                <a:ea typeface="Times New Roman"/>
                <a:cs typeface="Times New Roman"/>
                <a:sym typeface="Times New Roman"/>
              </a:rPr>
              <a:t> + I)</a:t>
            </a:r>
            <a:endParaRPr sz="2800">
              <a:latin typeface="Times New Roman"/>
              <a:ea typeface="Times New Roman"/>
              <a:cs typeface="Times New Roman"/>
              <a:sym typeface="Times New Roman"/>
            </a:endParaRPr>
          </a:p>
          <a:p>
            <a:pPr indent="0" lvl="0" marL="0" marR="914400" rtl="0" algn="ctr">
              <a:lnSpc>
                <a:spcPct val="90000"/>
              </a:lnSpc>
              <a:spcBef>
                <a:spcPts val="2000"/>
              </a:spcBef>
              <a:spcAft>
                <a:spcPts val="0"/>
              </a:spcAft>
              <a:buClr>
                <a:schemeClr val="dk1"/>
              </a:buClr>
              <a:buSzPts val="1960"/>
              <a:buFont typeface="Arial"/>
              <a:buNone/>
            </a:pPr>
            <a:r>
              <a:rPr lang="en-US" sz="2800">
                <a:latin typeface="Times New Roman"/>
                <a:ea typeface="Times New Roman"/>
                <a:cs typeface="Times New Roman"/>
                <a:sym typeface="Times New Roman"/>
              </a:rPr>
              <a:t>			</a:t>
            </a:r>
            <a:r>
              <a:rPr i="1" lang="en-US" sz="2800">
                <a:latin typeface="Times New Roman"/>
                <a:ea typeface="Times New Roman"/>
                <a:cs typeface="Times New Roman"/>
                <a:sym typeface="Times New Roman"/>
              </a:rPr>
              <a:t> 		</a:t>
            </a:r>
            <a:r>
              <a:rPr lang="en-US" sz="2400">
                <a:latin typeface="Times New Roman"/>
                <a:ea typeface="Times New Roman"/>
                <a:cs typeface="Times New Roman"/>
                <a:sym typeface="Times New Roman"/>
              </a:rPr>
              <a:t>K</a:t>
            </a:r>
            <a:r>
              <a:rPr baseline="-25000" lang="en-US" sz="2400">
                <a:latin typeface="Times New Roman"/>
                <a:ea typeface="Times New Roman"/>
                <a:cs typeface="Times New Roman"/>
                <a:sym typeface="Times New Roman"/>
              </a:rPr>
              <a:t>X</a:t>
            </a:r>
            <a:r>
              <a:rPr baseline="30000" lang="en-US" sz="2400">
                <a:latin typeface="Times New Roman"/>
                <a:ea typeface="Times New Roman"/>
                <a:cs typeface="Times New Roman"/>
                <a:sym typeface="Times New Roman"/>
              </a:rPr>
              <a:t>(0)</a:t>
            </a:r>
            <a:r>
              <a:rPr lang="en-US" sz="2400">
                <a:latin typeface="Times New Roman"/>
                <a:ea typeface="Times New Roman"/>
                <a:cs typeface="Times New Roman"/>
                <a:sym typeface="Times New Roman"/>
              </a:rPr>
              <a:t> , A positive semi-definite matrix</a:t>
            </a:r>
            <a:endParaRPr sz="2400">
              <a:latin typeface="Times New Roman"/>
              <a:ea typeface="Times New Roman"/>
              <a:cs typeface="Times New Roman"/>
              <a:sym typeface="Times New Roman"/>
            </a:endParaRPr>
          </a:p>
          <a:p>
            <a:pPr indent="0" lvl="0" marL="0" marR="914400" rtl="0" algn="ctr">
              <a:lnSpc>
                <a:spcPct val="90000"/>
              </a:lnSpc>
              <a:spcBef>
                <a:spcPts val="2000"/>
              </a:spcBef>
              <a:spcAft>
                <a:spcPts val="0"/>
              </a:spcAft>
              <a:buClr>
                <a:schemeClr val="dk1"/>
              </a:buClr>
              <a:buSzPts val="1960"/>
              <a:buFont typeface="Arial"/>
              <a:buNone/>
            </a:pPr>
            <a:r>
              <a:t/>
            </a:r>
            <a:endParaRPr sz="2400">
              <a:latin typeface="Times New Roman"/>
              <a:ea typeface="Times New Roman"/>
              <a:cs typeface="Times New Roman"/>
              <a:sym typeface="Times New Roman"/>
            </a:endParaRPr>
          </a:p>
          <a:p>
            <a:pPr indent="0" lvl="0" marL="0" marR="914400" rtl="0" algn="ctr">
              <a:lnSpc>
                <a:spcPct val="90000"/>
              </a:lnSpc>
              <a:spcBef>
                <a:spcPts val="2000"/>
              </a:spcBef>
              <a:spcAft>
                <a:spcPts val="0"/>
              </a:spcAft>
              <a:buClr>
                <a:schemeClr val="dk1"/>
              </a:buClr>
              <a:buSzPts val="1960"/>
              <a:buFont typeface="Arial"/>
              <a:buNone/>
            </a:pPr>
            <a:r>
              <a:rPr lang="en-US" sz="2800">
                <a:latin typeface="Times New Roman"/>
                <a:ea typeface="Times New Roman"/>
                <a:cs typeface="Times New Roman"/>
                <a:sym typeface="Times New Roman"/>
              </a:rPr>
              <a:t>K</a:t>
            </a:r>
            <a:r>
              <a:rPr baseline="30000" lang="en-US" sz="2800">
                <a:latin typeface="Times New Roman"/>
                <a:ea typeface="Times New Roman"/>
                <a:cs typeface="Times New Roman"/>
                <a:sym typeface="Times New Roman"/>
              </a:rPr>
              <a:t>(1)</a:t>
            </a:r>
            <a:r>
              <a:rPr lang="en-US" sz="2800">
                <a:latin typeface="Times New Roman"/>
                <a:ea typeface="Times New Roman"/>
                <a:cs typeface="Times New Roman"/>
                <a:sym typeface="Times New Roman"/>
              </a:rPr>
              <a:t>(x</a:t>
            </a:r>
            <a:r>
              <a:rPr baseline="-25000" lang="en-US" sz="2800">
                <a:latin typeface="Times New Roman"/>
                <a:ea typeface="Times New Roman"/>
                <a:cs typeface="Times New Roman"/>
                <a:sym typeface="Times New Roman"/>
              </a:rPr>
              <a:t>i</a:t>
            </a:r>
            <a:r>
              <a:rPr lang="en-US" sz="2800">
                <a:latin typeface="Times New Roman"/>
                <a:ea typeface="Times New Roman"/>
                <a:cs typeface="Times New Roman"/>
                <a:sym typeface="Times New Roman"/>
              </a:rPr>
              <a:t>, x</a:t>
            </a:r>
            <a:r>
              <a:rPr baseline="-25000" lang="en-US" sz="2800">
                <a:latin typeface="Times New Roman"/>
                <a:ea typeface="Times New Roman"/>
                <a:cs typeface="Times New Roman"/>
                <a:sym typeface="Times New Roman"/>
              </a:rPr>
              <a:t>j</a:t>
            </a:r>
            <a:r>
              <a:rPr lang="en-US" sz="2800">
                <a:latin typeface="Times New Roman"/>
                <a:ea typeface="Times New Roman"/>
                <a:cs typeface="Times New Roman"/>
                <a:sym typeface="Times New Roman"/>
              </a:rPr>
              <a:t>) = exp (-h || x</a:t>
            </a:r>
            <a:r>
              <a:rPr baseline="-25000" lang="en-US" sz="2800">
                <a:latin typeface="Times New Roman"/>
                <a:ea typeface="Times New Roman"/>
                <a:cs typeface="Times New Roman"/>
                <a:sym typeface="Times New Roman"/>
              </a:rPr>
              <a:t>i</a:t>
            </a:r>
            <a:r>
              <a:rPr lang="en-US" sz="2800">
                <a:latin typeface="Times New Roman"/>
                <a:ea typeface="Times New Roman"/>
                <a:cs typeface="Times New Roman"/>
                <a:sym typeface="Times New Roman"/>
              </a:rPr>
              <a:t> – x</a:t>
            </a:r>
            <a:r>
              <a:rPr baseline="-25000" lang="en-US" sz="2800">
                <a:latin typeface="Times New Roman"/>
                <a:ea typeface="Times New Roman"/>
                <a:cs typeface="Times New Roman"/>
                <a:sym typeface="Times New Roman"/>
              </a:rPr>
              <a:t>j</a:t>
            </a:r>
            <a:r>
              <a:rPr lang="en-US" sz="2800">
                <a:latin typeface="Times New Roman"/>
                <a:ea typeface="Times New Roman"/>
                <a:cs typeface="Times New Roman"/>
                <a:sym typeface="Times New Roman"/>
              </a:rPr>
              <a:t> ||</a:t>
            </a:r>
            <a:r>
              <a:rPr baseline="30000" lang="en-US" sz="2400">
                <a:latin typeface="Times New Roman"/>
                <a:ea typeface="Times New Roman"/>
                <a:cs typeface="Times New Roman"/>
                <a:sym typeface="Times New Roman"/>
              </a:rPr>
              <a:t>2</a:t>
            </a:r>
            <a:r>
              <a:rPr baseline="-25000" lang="en-US" sz="2400">
                <a:latin typeface="Times New Roman"/>
                <a:ea typeface="Times New Roman"/>
                <a:cs typeface="Times New Roman"/>
                <a:sym typeface="Times New Roman"/>
              </a:rPr>
              <a:t>2</a:t>
            </a:r>
            <a:r>
              <a:rPr lang="en-US" sz="2400">
                <a:latin typeface="Times New Roman"/>
                <a:ea typeface="Times New Roman"/>
                <a:cs typeface="Times New Roman"/>
                <a:sym typeface="Times New Roman"/>
              </a:rPr>
              <a:t>) </a:t>
            </a:r>
            <a:endParaRPr sz="2400">
              <a:latin typeface="Times New Roman"/>
              <a:ea typeface="Times New Roman"/>
              <a:cs typeface="Times New Roman"/>
              <a:sym typeface="Times New Roman"/>
            </a:endParaRPr>
          </a:p>
          <a:p>
            <a:pPr indent="0" lvl="0" marL="0" marR="914400" rtl="0" algn="ctr">
              <a:spcBef>
                <a:spcPts val="0"/>
              </a:spcBef>
              <a:spcAft>
                <a:spcPts val="0"/>
              </a:spcAft>
              <a:buClr>
                <a:schemeClr val="dk1"/>
              </a:buClr>
              <a:buSzPts val="1100"/>
              <a:buFont typeface="Arial"/>
              <a:buNone/>
            </a:pPr>
            <a:r>
              <a:t/>
            </a:r>
            <a:endParaRPr b="1" baseline="30000" sz="2100">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6"/>
          <p:cNvSpPr txBox="1"/>
          <p:nvPr>
            <p:ph idx="1" type="body"/>
          </p:nvPr>
        </p:nvSpPr>
        <p:spPr>
          <a:xfrm>
            <a:off x="381000" y="1143000"/>
            <a:ext cx="8458200" cy="4648200"/>
          </a:xfrm>
          <a:prstGeom prst="rect">
            <a:avLst/>
          </a:prstGeom>
          <a:noFill/>
          <a:ln>
            <a:noFill/>
          </a:ln>
        </p:spPr>
        <p:txBody>
          <a:bodyPr anchorCtr="0" anchor="t" bIns="45700" lIns="91425" spcFirstLastPara="1" rIns="91425" wrap="square" tIns="45700">
            <a:noAutofit/>
          </a:bodyPr>
          <a:lstStyle/>
          <a:p>
            <a:pPr indent="-349250" lvl="0" marL="349250" rtl="0" algn="l">
              <a:lnSpc>
                <a:spcPct val="90000"/>
              </a:lnSpc>
              <a:spcBef>
                <a:spcPts val="0"/>
              </a:spcBef>
              <a:spcAft>
                <a:spcPts val="0"/>
              </a:spcAft>
              <a:buSzPts val="1960"/>
              <a:buFont typeface="Avenir"/>
              <a:buChar char="◆"/>
            </a:pPr>
            <a:r>
              <a:rPr lang="en-US">
                <a:latin typeface="Avenir"/>
                <a:ea typeface="Avenir"/>
                <a:cs typeface="Avenir"/>
                <a:sym typeface="Avenir"/>
              </a:rPr>
              <a:t>Derive DPP Kernel for diversity</a:t>
            </a:r>
            <a:endParaRPr>
              <a:latin typeface="Avenir"/>
              <a:ea typeface="Avenir"/>
              <a:cs typeface="Avenir"/>
              <a:sym typeface="Avenir"/>
            </a:endParaRPr>
          </a:p>
          <a:p>
            <a:pPr indent="0" lvl="0" marL="0" rtl="0" algn="l">
              <a:lnSpc>
                <a:spcPct val="90000"/>
              </a:lnSpc>
              <a:spcBef>
                <a:spcPts val="0"/>
              </a:spcBef>
              <a:spcAft>
                <a:spcPts val="0"/>
              </a:spcAft>
              <a:buNone/>
            </a:pPr>
            <a:r>
              <a:t/>
            </a:r>
            <a:endParaRPr>
              <a:latin typeface="Avenir"/>
              <a:ea typeface="Avenir"/>
              <a:cs typeface="Avenir"/>
              <a:sym typeface="Avenir"/>
            </a:endParaRPr>
          </a:p>
          <a:p>
            <a:pPr indent="0" lvl="0" marL="0" rtl="0" algn="l">
              <a:lnSpc>
                <a:spcPct val="90000"/>
              </a:lnSpc>
              <a:spcBef>
                <a:spcPts val="0"/>
              </a:spcBef>
              <a:spcAft>
                <a:spcPts val="0"/>
              </a:spcAft>
              <a:buNone/>
            </a:pPr>
            <a:r>
              <a:t/>
            </a:r>
            <a:endParaRPr>
              <a:latin typeface="Avenir"/>
              <a:ea typeface="Avenir"/>
              <a:cs typeface="Avenir"/>
              <a:sym typeface="Avenir"/>
            </a:endParaRPr>
          </a:p>
          <a:p>
            <a:pPr indent="0" lvl="0" marL="0" rtl="0" algn="l">
              <a:lnSpc>
                <a:spcPct val="90000"/>
              </a:lnSpc>
              <a:spcBef>
                <a:spcPts val="0"/>
              </a:spcBef>
              <a:spcAft>
                <a:spcPts val="0"/>
              </a:spcAft>
              <a:buNone/>
            </a:pPr>
            <a:r>
              <a:t/>
            </a:r>
            <a:endParaRPr>
              <a:latin typeface="Avenir"/>
              <a:ea typeface="Avenir"/>
              <a:cs typeface="Avenir"/>
              <a:sym typeface="Avenir"/>
            </a:endParaRPr>
          </a:p>
          <a:p>
            <a:pPr indent="0" lvl="0" marL="0" rtl="0" algn="l">
              <a:lnSpc>
                <a:spcPct val="90000"/>
              </a:lnSpc>
              <a:spcBef>
                <a:spcPts val="0"/>
              </a:spcBef>
              <a:spcAft>
                <a:spcPts val="0"/>
              </a:spcAft>
              <a:buNone/>
            </a:pPr>
            <a:r>
              <a:t/>
            </a:r>
            <a:endParaRPr>
              <a:latin typeface="Avenir"/>
              <a:ea typeface="Avenir"/>
              <a:cs typeface="Avenir"/>
              <a:sym typeface="Avenir"/>
            </a:endParaRPr>
          </a:p>
          <a:p>
            <a:pPr indent="0" lvl="0" marL="0" rtl="0" algn="l">
              <a:lnSpc>
                <a:spcPct val="90000"/>
              </a:lnSpc>
              <a:spcBef>
                <a:spcPts val="2000"/>
              </a:spcBef>
              <a:spcAft>
                <a:spcPts val="0"/>
              </a:spcAft>
              <a:buSzPts val="1960"/>
              <a:buNone/>
            </a:pPr>
            <a:r>
              <a:t/>
            </a:r>
            <a:endParaRPr>
              <a:latin typeface="Avenir"/>
              <a:ea typeface="Avenir"/>
              <a:cs typeface="Avenir"/>
              <a:sym typeface="Avenir"/>
            </a:endParaRPr>
          </a:p>
          <a:p>
            <a:pPr indent="0" lvl="0" marL="0" rtl="0" algn="l">
              <a:lnSpc>
                <a:spcPct val="90000"/>
              </a:lnSpc>
              <a:spcBef>
                <a:spcPts val="2000"/>
              </a:spcBef>
              <a:spcAft>
                <a:spcPts val="0"/>
              </a:spcAft>
              <a:buSzPts val="1960"/>
              <a:buNone/>
            </a:pPr>
            <a:r>
              <a:rPr lang="en-US">
                <a:latin typeface="Avenir"/>
                <a:ea typeface="Avenir"/>
                <a:cs typeface="Avenir"/>
                <a:sym typeface="Avenir"/>
              </a:rPr>
              <a:t>			</a:t>
            </a:r>
            <a:endParaRPr>
              <a:latin typeface="Avenir"/>
              <a:ea typeface="Avenir"/>
              <a:cs typeface="Avenir"/>
              <a:sym typeface="Avenir"/>
            </a:endParaRPr>
          </a:p>
          <a:p>
            <a:pPr indent="-349250" lvl="0" marL="349250" rtl="0" algn="l">
              <a:spcBef>
                <a:spcPts val="0"/>
              </a:spcBef>
              <a:spcAft>
                <a:spcPts val="0"/>
              </a:spcAft>
              <a:buClr>
                <a:srgbClr val="595959"/>
              </a:buClr>
              <a:buSzPts val="1960"/>
              <a:buFont typeface="Avenir"/>
              <a:buChar char="◆"/>
            </a:pPr>
            <a:r>
              <a:rPr lang="en-US">
                <a:latin typeface="Avenir"/>
                <a:ea typeface="Avenir"/>
                <a:cs typeface="Avenir"/>
                <a:sym typeface="Avenir"/>
              </a:rPr>
              <a:t>Combine DPP Kernel with GMM Marginal probability</a:t>
            </a:r>
            <a:endParaRPr sz="1400">
              <a:latin typeface="Avenir"/>
              <a:ea typeface="Avenir"/>
              <a:cs typeface="Avenir"/>
              <a:sym typeface="Avenir"/>
            </a:endParaRPr>
          </a:p>
          <a:p>
            <a:pPr indent="0" lvl="0" marL="0" rtl="0" algn="l">
              <a:spcBef>
                <a:spcPts val="2000"/>
              </a:spcBef>
              <a:spcAft>
                <a:spcPts val="0"/>
              </a:spcAft>
              <a:buSzPts val="1960"/>
              <a:buNone/>
            </a:pPr>
            <a:r>
              <a:rPr lang="en-US">
                <a:latin typeface="Avenir"/>
                <a:ea typeface="Avenir"/>
                <a:cs typeface="Avenir"/>
                <a:sym typeface="Avenir"/>
              </a:rPr>
              <a:t>	</a:t>
            </a:r>
            <a:r>
              <a:rPr lang="en-US"/>
              <a:t> 	</a:t>
            </a:r>
            <a:endParaRPr sz="2400">
              <a:solidFill>
                <a:srgbClr val="0000FF"/>
              </a:solidFill>
              <a:latin typeface="Times New Roman"/>
              <a:ea typeface="Times New Roman"/>
              <a:cs typeface="Times New Roman"/>
              <a:sym typeface="Times New Roman"/>
            </a:endParaRPr>
          </a:p>
          <a:p>
            <a:pPr indent="0" lvl="0" marL="0" rtl="0" algn="l">
              <a:lnSpc>
                <a:spcPct val="90000"/>
              </a:lnSpc>
              <a:spcBef>
                <a:spcPts val="2000"/>
              </a:spcBef>
              <a:spcAft>
                <a:spcPts val="0"/>
              </a:spcAft>
              <a:buSzPts val="1960"/>
              <a:buNone/>
            </a:pPr>
            <a:r>
              <a:t/>
            </a:r>
            <a:endParaRPr sz="2400">
              <a:solidFill>
                <a:srgbClr val="0000FF"/>
              </a:solidFill>
              <a:latin typeface="Times New Roman"/>
              <a:ea typeface="Times New Roman"/>
              <a:cs typeface="Times New Roman"/>
              <a:sym typeface="Times New Roman"/>
            </a:endParaRPr>
          </a:p>
        </p:txBody>
      </p:sp>
      <p:sp>
        <p:nvSpPr>
          <p:cNvPr id="142" name="Google Shape;142;p16"/>
          <p:cNvSpPr txBox="1"/>
          <p:nvPr>
            <p:ph type="title"/>
          </p:nvPr>
        </p:nvSpPr>
        <p:spPr>
          <a:xfrm>
            <a:off x="152400" y="0"/>
            <a:ext cx="8763000" cy="882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rPr i="1" lang="en-US" sz="3600"/>
              <a:t>GMM - DPP Sampling</a:t>
            </a:r>
            <a:endParaRPr i="1" sz="3600"/>
          </a:p>
        </p:txBody>
      </p:sp>
      <p:sp>
        <p:nvSpPr>
          <p:cNvPr id="143" name="Google Shape;143;p16"/>
          <p:cNvSpPr txBox="1"/>
          <p:nvPr/>
        </p:nvSpPr>
        <p:spPr>
          <a:xfrm>
            <a:off x="831000" y="1766475"/>
            <a:ext cx="7440300" cy="2514600"/>
          </a:xfrm>
          <a:prstGeom prst="rect">
            <a:avLst/>
          </a:prstGeom>
          <a:noFill/>
          <a:ln cap="flat" cmpd="sng" w="9525">
            <a:solidFill>
              <a:srgbClr val="980000"/>
            </a:solidFill>
            <a:prstDash val="solid"/>
            <a:round/>
            <a:headEnd len="sm" w="sm" type="none"/>
            <a:tailEnd len="sm" w="sm" type="none"/>
          </a:ln>
        </p:spPr>
        <p:txBody>
          <a:bodyPr anchorCtr="0" anchor="t" bIns="91425" lIns="91425" spcFirstLastPara="1" rIns="91425" wrap="square" tIns="91425">
            <a:noAutofit/>
          </a:bodyPr>
          <a:lstStyle/>
          <a:p>
            <a:pPr indent="457200" lvl="0" marL="457200" rtl="0" algn="l">
              <a:lnSpc>
                <a:spcPct val="90000"/>
              </a:lnSpc>
              <a:spcBef>
                <a:spcPts val="2000"/>
              </a:spcBef>
              <a:spcAft>
                <a:spcPts val="0"/>
              </a:spcAft>
              <a:buClr>
                <a:schemeClr val="dk1"/>
              </a:buClr>
              <a:buSzPts val="1960"/>
              <a:buFont typeface="Arial"/>
              <a:buNone/>
            </a:pPr>
            <a:r>
              <a:rPr lang="en-US" sz="2800">
                <a:latin typeface="Times New Roman"/>
                <a:ea typeface="Times New Roman"/>
                <a:cs typeface="Times New Roman"/>
                <a:sym typeface="Times New Roman"/>
              </a:rPr>
              <a:t>P( x | X) = det(K</a:t>
            </a:r>
            <a:r>
              <a:rPr baseline="-25000" lang="en-US" sz="2800">
                <a:latin typeface="Times New Roman"/>
                <a:ea typeface="Times New Roman"/>
                <a:cs typeface="Times New Roman"/>
                <a:sym typeface="Times New Roman"/>
              </a:rPr>
              <a:t>X</a:t>
            </a:r>
            <a:r>
              <a:rPr baseline="30000" lang="en-US" sz="2800">
                <a:latin typeface="Times New Roman"/>
                <a:ea typeface="Times New Roman"/>
                <a:cs typeface="Times New Roman"/>
                <a:sym typeface="Times New Roman"/>
              </a:rPr>
              <a:t>(0)</a:t>
            </a:r>
            <a:r>
              <a:rPr lang="en-US" sz="2800">
                <a:latin typeface="Times New Roman"/>
                <a:ea typeface="Times New Roman"/>
                <a:cs typeface="Times New Roman"/>
                <a:sym typeface="Times New Roman"/>
              </a:rPr>
              <a:t>)/det(K</a:t>
            </a:r>
            <a:r>
              <a:rPr baseline="-25000" lang="en-US" sz="2800">
                <a:latin typeface="Times New Roman"/>
                <a:ea typeface="Times New Roman"/>
                <a:cs typeface="Times New Roman"/>
                <a:sym typeface="Times New Roman"/>
              </a:rPr>
              <a:t>X</a:t>
            </a:r>
            <a:r>
              <a:rPr baseline="30000" lang="en-US" sz="2800">
                <a:latin typeface="Times New Roman"/>
                <a:ea typeface="Times New Roman"/>
                <a:cs typeface="Times New Roman"/>
                <a:sym typeface="Times New Roman"/>
              </a:rPr>
              <a:t>(0)</a:t>
            </a:r>
            <a:r>
              <a:rPr lang="en-US" sz="2800">
                <a:latin typeface="Times New Roman"/>
                <a:ea typeface="Times New Roman"/>
                <a:cs typeface="Times New Roman"/>
                <a:sym typeface="Times New Roman"/>
              </a:rPr>
              <a:t> + I)</a:t>
            </a:r>
            <a:endParaRPr sz="2800">
              <a:latin typeface="Times New Roman"/>
              <a:ea typeface="Times New Roman"/>
              <a:cs typeface="Times New Roman"/>
              <a:sym typeface="Times New Roman"/>
            </a:endParaRPr>
          </a:p>
          <a:p>
            <a:pPr indent="0" lvl="0" marL="0" rtl="0" algn="l">
              <a:lnSpc>
                <a:spcPct val="90000"/>
              </a:lnSpc>
              <a:spcBef>
                <a:spcPts val="2000"/>
              </a:spcBef>
              <a:spcAft>
                <a:spcPts val="0"/>
              </a:spcAft>
              <a:buClr>
                <a:schemeClr val="dk1"/>
              </a:buClr>
              <a:buSzPts val="1960"/>
              <a:buFont typeface="Arial"/>
              <a:buNone/>
            </a:pPr>
            <a:r>
              <a:rPr lang="en-US" sz="2800">
                <a:latin typeface="Times New Roman"/>
                <a:ea typeface="Times New Roman"/>
                <a:cs typeface="Times New Roman"/>
                <a:sym typeface="Times New Roman"/>
              </a:rPr>
              <a:t>				</a:t>
            </a:r>
            <a:r>
              <a:rPr i="1" lang="en-US" sz="2800">
                <a:latin typeface="Times New Roman"/>
                <a:ea typeface="Times New Roman"/>
                <a:cs typeface="Times New Roman"/>
                <a:sym typeface="Times New Roman"/>
              </a:rPr>
              <a:t> 	</a:t>
            </a:r>
            <a:r>
              <a:rPr lang="en-US" sz="2400">
                <a:latin typeface="Times New Roman"/>
                <a:ea typeface="Times New Roman"/>
                <a:cs typeface="Times New Roman"/>
                <a:sym typeface="Times New Roman"/>
              </a:rPr>
              <a:t>K</a:t>
            </a:r>
            <a:r>
              <a:rPr baseline="-25000" lang="en-US" sz="2400">
                <a:latin typeface="Times New Roman"/>
                <a:ea typeface="Times New Roman"/>
                <a:cs typeface="Times New Roman"/>
                <a:sym typeface="Times New Roman"/>
              </a:rPr>
              <a:t>X</a:t>
            </a:r>
            <a:r>
              <a:rPr baseline="30000" lang="en-US" sz="2400">
                <a:latin typeface="Times New Roman"/>
                <a:ea typeface="Times New Roman"/>
                <a:cs typeface="Times New Roman"/>
                <a:sym typeface="Times New Roman"/>
              </a:rPr>
              <a:t>(0)</a:t>
            </a:r>
            <a:r>
              <a:rPr lang="en-US" sz="2400">
                <a:latin typeface="Times New Roman"/>
                <a:ea typeface="Times New Roman"/>
                <a:cs typeface="Times New Roman"/>
                <a:sym typeface="Times New Roman"/>
              </a:rPr>
              <a:t> , A positive semi-definite matrix</a:t>
            </a:r>
            <a:endParaRPr sz="2400">
              <a:latin typeface="Times New Roman"/>
              <a:ea typeface="Times New Roman"/>
              <a:cs typeface="Times New Roman"/>
              <a:sym typeface="Times New Roman"/>
            </a:endParaRPr>
          </a:p>
          <a:p>
            <a:pPr indent="457200" lvl="0" marL="457200" rtl="0" algn="l">
              <a:lnSpc>
                <a:spcPct val="90000"/>
              </a:lnSpc>
              <a:spcBef>
                <a:spcPts val="2000"/>
              </a:spcBef>
              <a:spcAft>
                <a:spcPts val="0"/>
              </a:spcAft>
              <a:buClr>
                <a:schemeClr val="dk1"/>
              </a:buClr>
              <a:buSzPts val="1960"/>
              <a:buFont typeface="Arial"/>
              <a:buNone/>
            </a:pPr>
            <a:r>
              <a:rPr lang="en-US" sz="2800">
                <a:latin typeface="Times New Roman"/>
                <a:ea typeface="Times New Roman"/>
                <a:cs typeface="Times New Roman"/>
                <a:sym typeface="Times New Roman"/>
              </a:rPr>
              <a:t>K</a:t>
            </a:r>
            <a:r>
              <a:rPr baseline="30000" lang="en-US" sz="2800">
                <a:latin typeface="Times New Roman"/>
                <a:ea typeface="Times New Roman"/>
                <a:cs typeface="Times New Roman"/>
                <a:sym typeface="Times New Roman"/>
              </a:rPr>
              <a:t>(1)</a:t>
            </a:r>
            <a:r>
              <a:rPr lang="en-US" sz="2800">
                <a:latin typeface="Times New Roman"/>
                <a:ea typeface="Times New Roman"/>
                <a:cs typeface="Times New Roman"/>
                <a:sym typeface="Times New Roman"/>
              </a:rPr>
              <a:t>(x</a:t>
            </a:r>
            <a:r>
              <a:rPr baseline="-25000" lang="en-US" sz="2800">
                <a:latin typeface="Times New Roman"/>
                <a:ea typeface="Times New Roman"/>
                <a:cs typeface="Times New Roman"/>
                <a:sym typeface="Times New Roman"/>
              </a:rPr>
              <a:t>i</a:t>
            </a:r>
            <a:r>
              <a:rPr lang="en-US" sz="2800">
                <a:latin typeface="Times New Roman"/>
                <a:ea typeface="Times New Roman"/>
                <a:cs typeface="Times New Roman"/>
                <a:sym typeface="Times New Roman"/>
              </a:rPr>
              <a:t>, x</a:t>
            </a:r>
            <a:r>
              <a:rPr baseline="-25000" lang="en-US" sz="2800">
                <a:latin typeface="Times New Roman"/>
                <a:ea typeface="Times New Roman"/>
                <a:cs typeface="Times New Roman"/>
                <a:sym typeface="Times New Roman"/>
              </a:rPr>
              <a:t>j</a:t>
            </a:r>
            <a:r>
              <a:rPr lang="en-US" sz="2800">
                <a:latin typeface="Times New Roman"/>
                <a:ea typeface="Times New Roman"/>
                <a:cs typeface="Times New Roman"/>
                <a:sym typeface="Times New Roman"/>
              </a:rPr>
              <a:t>) = exp (-h || x</a:t>
            </a:r>
            <a:r>
              <a:rPr baseline="-25000" lang="en-US" sz="2800">
                <a:latin typeface="Times New Roman"/>
                <a:ea typeface="Times New Roman"/>
                <a:cs typeface="Times New Roman"/>
                <a:sym typeface="Times New Roman"/>
              </a:rPr>
              <a:t>i</a:t>
            </a:r>
            <a:r>
              <a:rPr lang="en-US" sz="2800">
                <a:latin typeface="Times New Roman"/>
                <a:ea typeface="Times New Roman"/>
                <a:cs typeface="Times New Roman"/>
                <a:sym typeface="Times New Roman"/>
              </a:rPr>
              <a:t> – x</a:t>
            </a:r>
            <a:r>
              <a:rPr baseline="-25000" lang="en-US" sz="2800">
                <a:latin typeface="Times New Roman"/>
                <a:ea typeface="Times New Roman"/>
                <a:cs typeface="Times New Roman"/>
                <a:sym typeface="Times New Roman"/>
              </a:rPr>
              <a:t>j</a:t>
            </a:r>
            <a:r>
              <a:rPr lang="en-US" sz="2800">
                <a:latin typeface="Times New Roman"/>
                <a:ea typeface="Times New Roman"/>
                <a:cs typeface="Times New Roman"/>
                <a:sym typeface="Times New Roman"/>
              </a:rPr>
              <a:t> ||</a:t>
            </a:r>
            <a:r>
              <a:rPr baseline="30000" lang="en-US" sz="2400">
                <a:latin typeface="Times New Roman"/>
                <a:ea typeface="Times New Roman"/>
                <a:cs typeface="Times New Roman"/>
                <a:sym typeface="Times New Roman"/>
              </a:rPr>
              <a:t>2</a:t>
            </a:r>
            <a:r>
              <a:rPr baseline="-25000" lang="en-US" sz="2400">
                <a:latin typeface="Times New Roman"/>
                <a:ea typeface="Times New Roman"/>
                <a:cs typeface="Times New Roman"/>
                <a:sym typeface="Times New Roman"/>
              </a:rPr>
              <a:t>2</a:t>
            </a:r>
            <a:r>
              <a:rPr lang="en-US" sz="2400">
                <a:latin typeface="Times New Roman"/>
                <a:ea typeface="Times New Roman"/>
                <a:cs typeface="Times New Roman"/>
                <a:sym typeface="Times New Roman"/>
              </a:rPr>
              <a:t>) </a:t>
            </a:r>
            <a:endParaRPr sz="2400">
              <a:latin typeface="Times New Roman"/>
              <a:ea typeface="Times New Roman"/>
              <a:cs typeface="Times New Roman"/>
              <a:sym typeface="Times New Roman"/>
            </a:endParaRPr>
          </a:p>
          <a:p>
            <a:pPr indent="0" lvl="0" marL="0" rtl="0" algn="ctr">
              <a:spcBef>
                <a:spcPts val="0"/>
              </a:spcBef>
              <a:spcAft>
                <a:spcPts val="0"/>
              </a:spcAft>
              <a:buClr>
                <a:schemeClr val="dk1"/>
              </a:buClr>
              <a:buSzPts val="1100"/>
              <a:buFont typeface="Arial"/>
              <a:buNone/>
            </a:pPr>
            <a:r>
              <a:t/>
            </a:r>
            <a:endParaRPr b="1" baseline="30000" sz="2100">
              <a:latin typeface="Times New Roman"/>
              <a:ea typeface="Times New Roman"/>
              <a:cs typeface="Times New Roman"/>
              <a:sym typeface="Times New Roman"/>
            </a:endParaRPr>
          </a:p>
        </p:txBody>
      </p:sp>
      <p:sp>
        <p:nvSpPr>
          <p:cNvPr id="144" name="Google Shape;144;p16"/>
          <p:cNvSpPr txBox="1"/>
          <p:nvPr/>
        </p:nvSpPr>
        <p:spPr>
          <a:xfrm>
            <a:off x="831000" y="5229750"/>
            <a:ext cx="7440300" cy="882600"/>
          </a:xfrm>
          <a:prstGeom prst="rect">
            <a:avLst/>
          </a:prstGeom>
          <a:noFill/>
          <a:ln cap="flat" cmpd="sng" w="9525">
            <a:solidFill>
              <a:srgbClr val="980000"/>
            </a:solidFill>
            <a:prstDash val="solid"/>
            <a:round/>
            <a:headEnd len="sm" w="sm" type="none"/>
            <a:tailEnd len="sm" w="sm" type="none"/>
          </a:ln>
        </p:spPr>
        <p:txBody>
          <a:bodyPr anchorCtr="0" anchor="t" bIns="91425" lIns="91425" spcFirstLastPara="1" rIns="91425" wrap="square" tIns="91425">
            <a:noAutofit/>
          </a:bodyPr>
          <a:lstStyle/>
          <a:p>
            <a:pPr indent="457200" lvl="0" marL="457200" rtl="0" algn="l">
              <a:lnSpc>
                <a:spcPct val="90000"/>
              </a:lnSpc>
              <a:spcBef>
                <a:spcPts val="2000"/>
              </a:spcBef>
              <a:spcAft>
                <a:spcPts val="0"/>
              </a:spcAft>
              <a:buClr>
                <a:schemeClr val="dk1"/>
              </a:buClr>
              <a:buSzPts val="1960"/>
              <a:buFont typeface="Arial"/>
              <a:buNone/>
            </a:pPr>
            <a:r>
              <a:rPr lang="en-US" sz="2800">
                <a:latin typeface="Times New Roman"/>
                <a:ea typeface="Times New Roman"/>
                <a:cs typeface="Times New Roman"/>
                <a:sym typeface="Times New Roman"/>
              </a:rPr>
              <a:t>K</a:t>
            </a:r>
            <a:r>
              <a:rPr baseline="30000" lang="en-US" sz="2800">
                <a:latin typeface="Times New Roman"/>
                <a:ea typeface="Times New Roman"/>
                <a:cs typeface="Times New Roman"/>
                <a:sym typeface="Times New Roman"/>
              </a:rPr>
              <a:t>(2)</a:t>
            </a:r>
            <a:r>
              <a:rPr lang="en-US" sz="2800">
                <a:latin typeface="Times New Roman"/>
                <a:ea typeface="Times New Roman"/>
                <a:cs typeface="Times New Roman"/>
                <a:sym typeface="Times New Roman"/>
              </a:rPr>
              <a:t>(x</a:t>
            </a:r>
            <a:r>
              <a:rPr baseline="-25000" lang="en-US" sz="2800">
                <a:latin typeface="Times New Roman"/>
                <a:ea typeface="Times New Roman"/>
                <a:cs typeface="Times New Roman"/>
                <a:sym typeface="Times New Roman"/>
              </a:rPr>
              <a:t>i</a:t>
            </a:r>
            <a:r>
              <a:rPr lang="en-US" sz="2800">
                <a:latin typeface="Times New Roman"/>
                <a:ea typeface="Times New Roman"/>
                <a:cs typeface="Times New Roman"/>
                <a:sym typeface="Times New Roman"/>
              </a:rPr>
              <a:t>, x</a:t>
            </a:r>
            <a:r>
              <a:rPr baseline="-25000" lang="en-US" sz="2800">
                <a:latin typeface="Times New Roman"/>
                <a:ea typeface="Times New Roman"/>
                <a:cs typeface="Times New Roman"/>
                <a:sym typeface="Times New Roman"/>
              </a:rPr>
              <a:t>j</a:t>
            </a:r>
            <a:r>
              <a:rPr lang="en-US" sz="2800">
                <a:latin typeface="Times New Roman"/>
                <a:ea typeface="Times New Roman"/>
                <a:cs typeface="Times New Roman"/>
                <a:sym typeface="Times New Roman"/>
              </a:rPr>
              <a:t>) = P</a:t>
            </a:r>
            <a:r>
              <a:rPr baseline="-25000" lang="en-US" sz="2800">
                <a:latin typeface="Times New Roman"/>
                <a:ea typeface="Times New Roman"/>
                <a:cs typeface="Times New Roman"/>
                <a:sym typeface="Times New Roman"/>
              </a:rPr>
              <a:t>GMM</a:t>
            </a:r>
            <a:r>
              <a:rPr lang="en-US" sz="2800">
                <a:latin typeface="Times New Roman"/>
                <a:ea typeface="Times New Roman"/>
                <a:cs typeface="Times New Roman"/>
                <a:sym typeface="Times New Roman"/>
              </a:rPr>
              <a:t>(X</a:t>
            </a:r>
            <a:r>
              <a:rPr baseline="-25000" lang="en-US" sz="2800">
                <a:latin typeface="Times New Roman"/>
                <a:ea typeface="Times New Roman"/>
                <a:cs typeface="Times New Roman"/>
                <a:sym typeface="Times New Roman"/>
              </a:rPr>
              <a:t>i</a:t>
            </a:r>
            <a:r>
              <a:rPr lang="en-US" sz="2800">
                <a:latin typeface="Times New Roman"/>
                <a:ea typeface="Times New Roman"/>
                <a:cs typeface="Times New Roman"/>
                <a:sym typeface="Times New Roman"/>
              </a:rPr>
              <a:t>) K</a:t>
            </a:r>
            <a:r>
              <a:rPr baseline="30000" lang="en-US" sz="2800">
                <a:latin typeface="Times New Roman"/>
                <a:ea typeface="Times New Roman"/>
                <a:cs typeface="Times New Roman"/>
                <a:sym typeface="Times New Roman"/>
              </a:rPr>
              <a:t>(1)</a:t>
            </a:r>
            <a:r>
              <a:rPr lang="en-US" sz="2800">
                <a:latin typeface="Times New Roman"/>
                <a:ea typeface="Times New Roman"/>
                <a:cs typeface="Times New Roman"/>
                <a:sym typeface="Times New Roman"/>
              </a:rPr>
              <a:t>(x</a:t>
            </a:r>
            <a:r>
              <a:rPr baseline="-25000" lang="en-US" sz="2800">
                <a:latin typeface="Times New Roman"/>
                <a:ea typeface="Times New Roman"/>
                <a:cs typeface="Times New Roman"/>
                <a:sym typeface="Times New Roman"/>
              </a:rPr>
              <a:t>i</a:t>
            </a:r>
            <a:r>
              <a:rPr lang="en-US" sz="2800">
                <a:latin typeface="Times New Roman"/>
                <a:ea typeface="Times New Roman"/>
                <a:cs typeface="Times New Roman"/>
                <a:sym typeface="Times New Roman"/>
              </a:rPr>
              <a:t>, x</a:t>
            </a:r>
            <a:r>
              <a:rPr baseline="-25000" lang="en-US" sz="2800">
                <a:latin typeface="Times New Roman"/>
                <a:ea typeface="Times New Roman"/>
                <a:cs typeface="Times New Roman"/>
                <a:sym typeface="Times New Roman"/>
              </a:rPr>
              <a:t>j</a:t>
            </a:r>
            <a:r>
              <a:rPr lang="en-US" sz="2800">
                <a:latin typeface="Times New Roman"/>
                <a:ea typeface="Times New Roman"/>
                <a:cs typeface="Times New Roman"/>
                <a:sym typeface="Times New Roman"/>
              </a:rPr>
              <a:t>) P</a:t>
            </a:r>
            <a:r>
              <a:rPr baseline="-25000" lang="en-US" sz="2800">
                <a:latin typeface="Times New Roman"/>
                <a:ea typeface="Times New Roman"/>
                <a:cs typeface="Times New Roman"/>
                <a:sym typeface="Times New Roman"/>
              </a:rPr>
              <a:t>GMM</a:t>
            </a:r>
            <a:r>
              <a:rPr lang="en-US" sz="2800">
                <a:latin typeface="Times New Roman"/>
                <a:ea typeface="Times New Roman"/>
                <a:cs typeface="Times New Roman"/>
                <a:sym typeface="Times New Roman"/>
              </a:rPr>
              <a:t>(X</a:t>
            </a:r>
            <a:r>
              <a:rPr baseline="-25000" lang="en-US" sz="2800">
                <a:latin typeface="Times New Roman"/>
                <a:ea typeface="Times New Roman"/>
                <a:cs typeface="Times New Roman"/>
                <a:sym typeface="Times New Roman"/>
              </a:rPr>
              <a:t>j</a:t>
            </a:r>
            <a:r>
              <a:rPr lang="en-US" sz="2800">
                <a:latin typeface="Times New Roman"/>
                <a:ea typeface="Times New Roman"/>
                <a:cs typeface="Times New Roman"/>
                <a:sym typeface="Times New Roman"/>
              </a:rPr>
              <a:t>)</a:t>
            </a:r>
            <a:endParaRPr b="1" baseline="30000" sz="2100">
              <a:latin typeface="Times New Roman"/>
              <a:ea typeface="Times New Roman"/>
              <a:cs typeface="Times New Roman"/>
              <a:sym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17"/>
          <p:cNvSpPr txBox="1"/>
          <p:nvPr>
            <p:ph type="title"/>
          </p:nvPr>
        </p:nvSpPr>
        <p:spPr>
          <a:xfrm>
            <a:off x="152400" y="0"/>
            <a:ext cx="8763000" cy="8826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Results: Per Characteristics</a:t>
            </a:r>
            <a:endParaRPr/>
          </a:p>
        </p:txBody>
      </p:sp>
      <p:sp>
        <p:nvSpPr>
          <p:cNvPr id="151" name="Google Shape;151;p17"/>
          <p:cNvSpPr txBox="1"/>
          <p:nvPr/>
        </p:nvSpPr>
        <p:spPr>
          <a:xfrm>
            <a:off x="325475" y="3200400"/>
            <a:ext cx="8922300" cy="3124200"/>
          </a:xfrm>
          <a:prstGeom prst="rect">
            <a:avLst/>
          </a:prstGeom>
          <a:noFill/>
          <a:ln>
            <a:noFill/>
          </a:ln>
        </p:spPr>
        <p:txBody>
          <a:bodyPr anchorCtr="0" anchor="t" bIns="45700" lIns="91425" spcFirstLastPara="1" rIns="91425" wrap="square" tIns="45700">
            <a:noAutofit/>
          </a:bodyPr>
          <a:lstStyle/>
          <a:p>
            <a:pPr indent="-349250" lvl="0" marL="349250" marR="0" rtl="0" algn="l">
              <a:lnSpc>
                <a:spcPct val="90000"/>
              </a:lnSpc>
              <a:spcBef>
                <a:spcPts val="0"/>
              </a:spcBef>
              <a:spcAft>
                <a:spcPts val="0"/>
              </a:spcAft>
              <a:buClr>
                <a:srgbClr val="595959"/>
              </a:buClr>
              <a:buSzPts val="1960"/>
              <a:buFont typeface="Avenir"/>
              <a:buChar char="◆"/>
            </a:pPr>
            <a:r>
              <a:rPr lang="en-US" sz="2800">
                <a:solidFill>
                  <a:srgbClr val="000000"/>
                </a:solidFill>
                <a:latin typeface="Avenir"/>
                <a:ea typeface="Avenir"/>
                <a:cs typeface="Avenir"/>
                <a:sym typeface="Avenir"/>
              </a:rPr>
              <a:t>Efficiency</a:t>
            </a:r>
            <a:r>
              <a:rPr i="1" lang="en-US" sz="2800">
                <a:solidFill>
                  <a:srgbClr val="000000"/>
                </a:solidFill>
                <a:latin typeface="Avenir"/>
                <a:ea typeface="Avenir"/>
                <a:cs typeface="Avenir"/>
                <a:sym typeface="Avenir"/>
              </a:rPr>
              <a:t>: Comparisons with baseline</a:t>
            </a:r>
            <a:endParaRPr>
              <a:latin typeface="Avenir"/>
              <a:ea typeface="Avenir"/>
              <a:cs typeface="Avenir"/>
              <a:sym typeface="Avenir"/>
            </a:endParaRPr>
          </a:p>
          <a:p>
            <a:pPr indent="-336549" lvl="1" marL="685800" marR="0" rtl="0" algn="l">
              <a:lnSpc>
                <a:spcPct val="90000"/>
              </a:lnSpc>
              <a:spcBef>
                <a:spcPts val="600"/>
              </a:spcBef>
              <a:spcAft>
                <a:spcPts val="0"/>
              </a:spcAft>
              <a:buClr>
                <a:srgbClr val="595959"/>
              </a:buClr>
              <a:buSzPts val="1680"/>
              <a:buFont typeface="Avenir"/>
              <a:buChar char="◆"/>
            </a:pPr>
            <a:r>
              <a:rPr i="0" lang="en-US" sz="2400" u="none" cap="none" strike="noStrike">
                <a:solidFill>
                  <a:srgbClr val="000000"/>
                </a:solidFill>
                <a:latin typeface="Avenir"/>
                <a:ea typeface="Avenir"/>
                <a:cs typeface="Avenir"/>
                <a:sym typeface="Avenir"/>
              </a:rPr>
              <a:t>Random Sampling baseline</a:t>
            </a:r>
            <a:endParaRPr>
              <a:latin typeface="Avenir"/>
              <a:ea typeface="Avenir"/>
              <a:cs typeface="Avenir"/>
              <a:sym typeface="Avenir"/>
            </a:endParaRPr>
          </a:p>
          <a:p>
            <a:pPr indent="-349250" lvl="0" marL="349250" marR="0" rtl="0" algn="l">
              <a:lnSpc>
                <a:spcPct val="90000"/>
              </a:lnSpc>
              <a:spcBef>
                <a:spcPts val="2000"/>
              </a:spcBef>
              <a:spcAft>
                <a:spcPts val="0"/>
              </a:spcAft>
              <a:buClr>
                <a:srgbClr val="595959"/>
              </a:buClr>
              <a:buSzPts val="1820"/>
              <a:buFont typeface="Avenir"/>
              <a:buChar char="◆"/>
            </a:pPr>
            <a:r>
              <a:rPr b="1" lang="en-US" sz="2600">
                <a:solidFill>
                  <a:srgbClr val="000000"/>
                </a:solidFill>
                <a:latin typeface="Avenir"/>
                <a:ea typeface="Avenir"/>
                <a:cs typeface="Avenir"/>
                <a:sym typeface="Avenir"/>
              </a:rPr>
              <a:t>Color:</a:t>
            </a:r>
            <a:r>
              <a:rPr lang="en-US" sz="2600">
                <a:solidFill>
                  <a:srgbClr val="000000"/>
                </a:solidFill>
                <a:latin typeface="Avenir"/>
                <a:ea typeface="Avenir"/>
                <a:cs typeface="Avenir"/>
                <a:sym typeface="Avenir"/>
              </a:rPr>
              <a:t>  Low variation in visual features and in description</a:t>
            </a:r>
            <a:endParaRPr>
              <a:latin typeface="Avenir"/>
              <a:ea typeface="Avenir"/>
              <a:cs typeface="Avenir"/>
              <a:sym typeface="Avenir"/>
            </a:endParaRPr>
          </a:p>
          <a:p>
            <a:pPr indent="-349250" lvl="0" marL="349250" marR="0" rtl="0" algn="l">
              <a:lnSpc>
                <a:spcPct val="90000"/>
              </a:lnSpc>
              <a:spcBef>
                <a:spcPts val="2000"/>
              </a:spcBef>
              <a:spcAft>
                <a:spcPts val="0"/>
              </a:spcAft>
              <a:buClr>
                <a:srgbClr val="595959"/>
              </a:buClr>
              <a:buSzPts val="1820"/>
              <a:buFont typeface="Avenir"/>
              <a:buChar char="◆"/>
            </a:pPr>
            <a:r>
              <a:rPr b="1" lang="en-US" sz="2600">
                <a:solidFill>
                  <a:srgbClr val="000000"/>
                </a:solidFill>
                <a:latin typeface="Avenir"/>
                <a:ea typeface="Avenir"/>
                <a:cs typeface="Avenir"/>
                <a:sym typeface="Avenir"/>
              </a:rPr>
              <a:t>Shape:</a:t>
            </a:r>
            <a:r>
              <a:rPr lang="en-US" sz="2600">
                <a:solidFill>
                  <a:srgbClr val="000000"/>
                </a:solidFill>
                <a:latin typeface="Avenir"/>
                <a:ea typeface="Avenir"/>
                <a:cs typeface="Avenir"/>
                <a:sym typeface="Avenir"/>
              </a:rPr>
              <a:t> Most visual complex, extreme linguistic difficulty</a:t>
            </a:r>
            <a:endParaRPr>
              <a:latin typeface="Avenir"/>
              <a:ea typeface="Avenir"/>
              <a:cs typeface="Avenir"/>
              <a:sym typeface="Avenir"/>
            </a:endParaRPr>
          </a:p>
          <a:p>
            <a:pPr indent="-336550" lvl="1" marL="685800" marR="0" rtl="0" algn="l">
              <a:lnSpc>
                <a:spcPct val="90000"/>
              </a:lnSpc>
              <a:spcBef>
                <a:spcPts val="600"/>
              </a:spcBef>
              <a:spcAft>
                <a:spcPts val="0"/>
              </a:spcAft>
              <a:buClr>
                <a:srgbClr val="595959"/>
              </a:buClr>
              <a:buSzPts val="1540"/>
              <a:buFont typeface="Avenir"/>
              <a:buChar char="◆"/>
            </a:pPr>
            <a:r>
              <a:rPr i="0" lang="en-US" sz="2200" u="none" cap="none" strike="noStrike">
                <a:solidFill>
                  <a:srgbClr val="000000"/>
                </a:solidFill>
                <a:latin typeface="Avenir"/>
                <a:ea typeface="Avenir"/>
                <a:cs typeface="Avenir"/>
                <a:sym typeface="Avenir"/>
              </a:rPr>
              <a:t>Noisy annotation, lack of shape concepts in description</a:t>
            </a:r>
            <a:endParaRPr>
              <a:latin typeface="Avenir"/>
              <a:ea typeface="Avenir"/>
              <a:cs typeface="Avenir"/>
              <a:sym typeface="Avenir"/>
            </a:endParaRPr>
          </a:p>
          <a:p>
            <a:pPr indent="-349250" lvl="0" marL="349250" marR="0" rtl="0" algn="l">
              <a:lnSpc>
                <a:spcPct val="90000"/>
              </a:lnSpc>
              <a:spcBef>
                <a:spcPts val="2000"/>
              </a:spcBef>
              <a:spcAft>
                <a:spcPts val="0"/>
              </a:spcAft>
              <a:buClr>
                <a:srgbClr val="595959"/>
              </a:buClr>
              <a:buSzPts val="1820"/>
              <a:buFont typeface="Avenir"/>
              <a:buChar char="◆"/>
            </a:pPr>
            <a:r>
              <a:rPr b="1" lang="en-US" sz="2600">
                <a:solidFill>
                  <a:srgbClr val="000000"/>
                </a:solidFill>
                <a:latin typeface="Avenir"/>
                <a:ea typeface="Avenir"/>
                <a:cs typeface="Avenir"/>
                <a:sym typeface="Avenir"/>
              </a:rPr>
              <a:t>Object: </a:t>
            </a:r>
            <a:r>
              <a:rPr lang="en-US" sz="2600">
                <a:solidFill>
                  <a:srgbClr val="000000"/>
                </a:solidFill>
                <a:latin typeface="Avenir"/>
                <a:ea typeface="Avenir"/>
                <a:cs typeface="Avenir"/>
                <a:sym typeface="Avenir"/>
              </a:rPr>
              <a:t> More number of object classes</a:t>
            </a:r>
            <a:endParaRPr>
              <a:latin typeface="Avenir"/>
              <a:ea typeface="Avenir"/>
              <a:cs typeface="Avenir"/>
              <a:sym typeface="Avenir"/>
            </a:endParaRPr>
          </a:p>
          <a:p>
            <a:pPr indent="-336550" lvl="1" marL="685800" marR="0" rtl="0" algn="l">
              <a:lnSpc>
                <a:spcPct val="90000"/>
              </a:lnSpc>
              <a:spcBef>
                <a:spcPts val="600"/>
              </a:spcBef>
              <a:spcAft>
                <a:spcPts val="0"/>
              </a:spcAft>
              <a:buClr>
                <a:srgbClr val="595959"/>
              </a:buClr>
              <a:buSzPts val="1540"/>
              <a:buFont typeface="Avenir"/>
              <a:buChar char="◆"/>
            </a:pPr>
            <a:r>
              <a:rPr i="0" lang="en-US" sz="2200" u="none" cap="none" strike="noStrike">
                <a:solidFill>
                  <a:srgbClr val="000000"/>
                </a:solidFill>
                <a:latin typeface="Avenir"/>
                <a:ea typeface="Avenir"/>
                <a:cs typeface="Avenir"/>
                <a:sym typeface="Avenir"/>
              </a:rPr>
              <a:t>Visually complex</a:t>
            </a:r>
            <a:endParaRPr>
              <a:latin typeface="Avenir"/>
              <a:ea typeface="Avenir"/>
              <a:cs typeface="Avenir"/>
              <a:sym typeface="Avenir"/>
            </a:endParaRPr>
          </a:p>
        </p:txBody>
      </p:sp>
      <p:graphicFrame>
        <p:nvGraphicFramePr>
          <p:cNvPr id="152" name="Google Shape;152;p17"/>
          <p:cNvGraphicFramePr/>
          <p:nvPr/>
        </p:nvGraphicFramePr>
        <p:xfrm>
          <a:off x="554065" y="1069848"/>
          <a:ext cx="3000000" cy="3000000"/>
        </p:xfrm>
        <a:graphic>
          <a:graphicData uri="http://schemas.openxmlformats.org/drawingml/2006/table">
            <a:tbl>
              <a:tblPr>
                <a:noFill/>
                <a:tableStyleId>{275CD9BC-F03D-4108-B2CF-FD4A8D18C6A6}</a:tableStyleId>
              </a:tblPr>
              <a:tblGrid>
                <a:gridCol w="3484525"/>
                <a:gridCol w="1524000"/>
                <a:gridCol w="1676400"/>
                <a:gridCol w="1676400"/>
              </a:tblGrid>
              <a:tr h="311575">
                <a:tc>
                  <a:txBody>
                    <a:bodyPr/>
                    <a:lstStyle/>
                    <a:p>
                      <a:pPr indent="0" lvl="0" marL="0" marR="0" rtl="0" algn="ctr">
                        <a:spcBef>
                          <a:spcPts val="0"/>
                        </a:spcBef>
                        <a:spcAft>
                          <a:spcPts val="0"/>
                        </a:spcAft>
                        <a:buNone/>
                      </a:pPr>
                      <a:r>
                        <a:rPr b="1" i="0" lang="en-US" sz="2000" u="none" cap="none" strike="noStrike">
                          <a:solidFill>
                            <a:schemeClr val="dk1"/>
                          </a:solidFill>
                          <a:latin typeface="Times New Roman"/>
                          <a:ea typeface="Times New Roman"/>
                          <a:cs typeface="Times New Roman"/>
                          <a:sym typeface="Times New Roman"/>
                        </a:rPr>
                        <a:t>Sampling</a:t>
                      </a:r>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i="0" lang="en-US" sz="2000" u="none" cap="none" strike="noStrike">
                          <a:solidFill>
                            <a:schemeClr val="dk1"/>
                          </a:solidFill>
                          <a:latin typeface="Times New Roman"/>
                          <a:ea typeface="Times New Roman"/>
                          <a:cs typeface="Times New Roman"/>
                          <a:sym typeface="Times New Roman"/>
                        </a:rPr>
                        <a:t>Color</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i="0" lang="en-US" sz="2000" u="none" cap="none" strike="noStrike">
                          <a:solidFill>
                            <a:schemeClr val="dk1"/>
                          </a:solidFill>
                          <a:latin typeface="Times New Roman"/>
                          <a:ea typeface="Times New Roman"/>
                          <a:cs typeface="Times New Roman"/>
                          <a:sym typeface="Times New Roman"/>
                        </a:rPr>
                        <a:t>Shape</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i="0" lang="en-US" sz="2000" u="none" cap="none" strike="noStrike">
                          <a:solidFill>
                            <a:schemeClr val="dk1"/>
                          </a:solidFill>
                          <a:latin typeface="Times New Roman"/>
                          <a:ea typeface="Times New Roman"/>
                          <a:cs typeface="Times New Roman"/>
                          <a:sym typeface="Times New Roman"/>
                        </a:rPr>
                        <a:t>Object</a:t>
                      </a:r>
                      <a:endParaRPr/>
                    </a:p>
                  </a:txBody>
                  <a:tcPr marT="45725" marB="45725" marR="91450" marL="9145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r>
              <a:tr h="359500">
                <a:tc>
                  <a:txBody>
                    <a:bodyPr/>
                    <a:lstStyle/>
                    <a:p>
                      <a:pPr indent="0" lvl="0" marL="0" marR="0" rtl="0" algn="r">
                        <a:spcBef>
                          <a:spcPts val="0"/>
                        </a:spcBef>
                        <a:spcAft>
                          <a:spcPts val="0"/>
                        </a:spcAft>
                        <a:buNone/>
                      </a:pPr>
                      <a:r>
                        <a:rPr b="0" i="1" lang="en-US" sz="2000" u="none" cap="none" strike="noStrike">
                          <a:solidFill>
                            <a:srgbClr val="980000"/>
                          </a:solidFill>
                          <a:latin typeface="Times New Roman"/>
                          <a:ea typeface="Times New Roman"/>
                          <a:cs typeface="Times New Roman"/>
                          <a:sym typeface="Times New Roman"/>
                        </a:rPr>
                        <a:t>Baseline: Random</a:t>
                      </a:r>
                      <a:endParaRPr>
                        <a:solidFill>
                          <a:srgbClr val="980000"/>
                        </a:solidFill>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rPr b="0" i="0" lang="en-US" sz="2000" u="none" cap="none" strike="noStrike">
                          <a:solidFill>
                            <a:schemeClr val="dk1"/>
                          </a:solidFill>
                          <a:latin typeface="Times New Roman"/>
                          <a:ea typeface="Times New Roman"/>
                          <a:cs typeface="Times New Roman"/>
                          <a:sym typeface="Times New Roman"/>
                        </a:rPr>
                        <a:t>0.75</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0" i="0" lang="en-US" sz="2000" u="none" cap="none" strike="noStrike">
                          <a:solidFill>
                            <a:schemeClr val="dk1"/>
                          </a:solidFill>
                          <a:latin typeface="Times New Roman"/>
                          <a:ea typeface="Times New Roman"/>
                          <a:cs typeface="Times New Roman"/>
                          <a:sym typeface="Times New Roman"/>
                        </a:rPr>
                        <a:t>0.19</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0" i="0" lang="en-US" sz="2000" u="none" cap="none" strike="noStrike">
                          <a:solidFill>
                            <a:schemeClr val="dk1"/>
                          </a:solidFill>
                          <a:latin typeface="Times New Roman"/>
                          <a:ea typeface="Times New Roman"/>
                          <a:cs typeface="Times New Roman"/>
                          <a:sym typeface="Times New Roman"/>
                        </a:rPr>
                        <a:t>0.49</a:t>
                      </a:r>
                      <a:endParaRPr/>
                    </a:p>
                  </a:txBody>
                  <a:tcPr marT="45725" marB="45725" marR="91450" marL="91450"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59500">
                <a:tc>
                  <a:txBody>
                    <a:bodyPr/>
                    <a:lstStyle/>
                    <a:p>
                      <a:pPr indent="0" lvl="0" marL="0" marR="0" rtl="0" algn="r">
                        <a:spcBef>
                          <a:spcPts val="0"/>
                        </a:spcBef>
                        <a:spcAft>
                          <a:spcPts val="0"/>
                        </a:spcAft>
                        <a:buNone/>
                      </a:pPr>
                      <a:r>
                        <a:rPr b="0" i="1" lang="en-US" sz="2000" u="none" cap="none" strike="noStrike">
                          <a:solidFill>
                            <a:schemeClr val="dk1"/>
                          </a:solidFill>
                          <a:latin typeface="Times New Roman"/>
                          <a:ea typeface="Times New Roman"/>
                          <a:cs typeface="Times New Roman"/>
                          <a:sym typeface="Times New Roman"/>
                        </a:rPr>
                        <a:t>Max-Log-Based GMM</a:t>
                      </a:r>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rPr b="1" i="0" lang="en-US" sz="2000" u="none" cap="none" strike="noStrike">
                          <a:solidFill>
                            <a:schemeClr val="dk1"/>
                          </a:solidFill>
                          <a:latin typeface="Times New Roman"/>
                          <a:ea typeface="Times New Roman"/>
                          <a:cs typeface="Times New Roman"/>
                          <a:sym typeface="Times New Roman"/>
                        </a:rPr>
                        <a:t>0.82</a:t>
                      </a:r>
                      <a:endParaRPr b="1"/>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Times New Roman"/>
                        <a:buNone/>
                      </a:pPr>
                      <a:r>
                        <a:rPr b="1" i="0" lang="en-US" sz="2000" u="none" cap="none" strike="noStrike">
                          <a:solidFill>
                            <a:schemeClr val="dk1"/>
                          </a:solidFill>
                          <a:latin typeface="Times New Roman"/>
                          <a:ea typeface="Times New Roman"/>
                          <a:cs typeface="Times New Roman"/>
                          <a:sym typeface="Times New Roman"/>
                        </a:rPr>
                        <a:t>0.25</a:t>
                      </a:r>
                      <a:endParaRPr b="1"/>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Times New Roman"/>
                        <a:buNone/>
                      </a:pPr>
                      <a:r>
                        <a:rPr b="1" i="0" lang="en-US" sz="2000" u="none" cap="none" strike="noStrike">
                          <a:solidFill>
                            <a:schemeClr val="dk1"/>
                          </a:solidFill>
                          <a:latin typeface="Times New Roman"/>
                          <a:ea typeface="Times New Roman"/>
                          <a:cs typeface="Times New Roman"/>
                          <a:sym typeface="Times New Roman"/>
                        </a:rPr>
                        <a:t>0.62</a:t>
                      </a:r>
                      <a:endParaRPr b="1"/>
                    </a:p>
                  </a:txBody>
                  <a:tcPr marT="45725" marB="45725" marR="91450" marL="91450"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59500">
                <a:tc>
                  <a:txBody>
                    <a:bodyPr/>
                    <a:lstStyle/>
                    <a:p>
                      <a:pPr indent="0" lvl="0" marL="0" marR="0" rtl="0" algn="r">
                        <a:spcBef>
                          <a:spcPts val="0"/>
                        </a:spcBef>
                        <a:spcAft>
                          <a:spcPts val="0"/>
                        </a:spcAft>
                        <a:buNone/>
                      </a:pPr>
                      <a:r>
                        <a:rPr b="0" i="1" lang="en-US" sz="2000" u="none" cap="none" strike="noStrike">
                          <a:solidFill>
                            <a:schemeClr val="dk1"/>
                          </a:solidFill>
                          <a:latin typeface="Times New Roman"/>
                          <a:ea typeface="Times New Roman"/>
                          <a:cs typeface="Times New Roman"/>
                          <a:sym typeface="Times New Roman"/>
                        </a:rPr>
                        <a:t>DPP Sampling</a:t>
                      </a:r>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rPr b="1" i="0" lang="en-US" sz="2000" u="none" cap="none" strike="noStrike">
                          <a:solidFill>
                            <a:schemeClr val="dk1"/>
                          </a:solidFill>
                          <a:latin typeface="Times New Roman"/>
                          <a:ea typeface="Times New Roman"/>
                          <a:cs typeface="Times New Roman"/>
                          <a:sym typeface="Times New Roman"/>
                        </a:rPr>
                        <a:t>0.8</a:t>
                      </a:r>
                      <a:endParaRPr b="1"/>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Times New Roman"/>
                        <a:buNone/>
                      </a:pPr>
                      <a:r>
                        <a:rPr b="1" i="0" lang="en-US" sz="2000" u="none" cap="none" strike="noStrike">
                          <a:solidFill>
                            <a:schemeClr val="dk1"/>
                          </a:solidFill>
                          <a:latin typeface="Times New Roman"/>
                          <a:ea typeface="Times New Roman"/>
                          <a:cs typeface="Times New Roman"/>
                          <a:sym typeface="Times New Roman"/>
                        </a:rPr>
                        <a:t>0.22</a:t>
                      </a:r>
                      <a:endParaRPr b="1"/>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Times New Roman"/>
                        <a:buNone/>
                      </a:pPr>
                      <a:r>
                        <a:rPr b="1" i="0" lang="en-US" sz="2000" u="none" cap="none" strike="noStrike">
                          <a:solidFill>
                            <a:schemeClr val="dk1"/>
                          </a:solidFill>
                          <a:latin typeface="Times New Roman"/>
                          <a:ea typeface="Times New Roman"/>
                          <a:cs typeface="Times New Roman"/>
                          <a:sym typeface="Times New Roman"/>
                        </a:rPr>
                        <a:t>0.59</a:t>
                      </a:r>
                      <a:endParaRPr b="1"/>
                    </a:p>
                  </a:txBody>
                  <a:tcPr marT="45725" marB="45725" marR="91450" marL="91450"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59500">
                <a:tc>
                  <a:txBody>
                    <a:bodyPr/>
                    <a:lstStyle/>
                    <a:p>
                      <a:pPr indent="0" lvl="0" marL="0" marR="0" rtl="0" algn="r">
                        <a:spcBef>
                          <a:spcPts val="0"/>
                        </a:spcBef>
                        <a:spcAft>
                          <a:spcPts val="0"/>
                        </a:spcAft>
                        <a:buNone/>
                      </a:pPr>
                      <a:r>
                        <a:rPr b="0" i="1" lang="en-US" sz="2000" u="none" cap="none" strike="noStrike">
                          <a:solidFill>
                            <a:schemeClr val="dk1"/>
                          </a:solidFill>
                          <a:latin typeface="Times New Roman"/>
                          <a:ea typeface="Times New Roman"/>
                          <a:cs typeface="Times New Roman"/>
                          <a:sym typeface="Times New Roman"/>
                        </a:rPr>
                        <a:t>GMM DPP Sampling</a:t>
                      </a:r>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rPr b="1" i="0" lang="en-US" sz="2000" u="none" cap="none" strike="noStrike">
                          <a:solidFill>
                            <a:schemeClr val="dk1"/>
                          </a:solidFill>
                          <a:latin typeface="Times New Roman"/>
                          <a:ea typeface="Times New Roman"/>
                          <a:cs typeface="Times New Roman"/>
                          <a:sym typeface="Times New Roman"/>
                        </a:rPr>
                        <a:t>0.78</a:t>
                      </a:r>
                      <a:endParaRPr b="1"/>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Times New Roman"/>
                        <a:buNone/>
                      </a:pPr>
                      <a:r>
                        <a:rPr b="1" i="0" lang="en-US" sz="2000" u="none" cap="none" strike="noStrike">
                          <a:solidFill>
                            <a:schemeClr val="dk1"/>
                          </a:solidFill>
                          <a:latin typeface="Times New Roman"/>
                          <a:ea typeface="Times New Roman"/>
                          <a:cs typeface="Times New Roman"/>
                          <a:sym typeface="Times New Roman"/>
                        </a:rPr>
                        <a:t>0.27</a:t>
                      </a:r>
                      <a:endParaRPr b="1"/>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Times New Roman"/>
                        <a:buNone/>
                      </a:pPr>
                      <a:r>
                        <a:rPr b="1" i="0" lang="en-US" sz="2000" u="none" cap="none" strike="noStrike">
                          <a:solidFill>
                            <a:schemeClr val="dk1"/>
                          </a:solidFill>
                          <a:latin typeface="Times New Roman"/>
                          <a:ea typeface="Times New Roman"/>
                          <a:cs typeface="Times New Roman"/>
                          <a:sym typeface="Times New Roman"/>
                        </a:rPr>
                        <a:t>0.58</a:t>
                      </a:r>
                      <a:endParaRPr b="1"/>
                    </a:p>
                  </a:txBody>
                  <a:tcPr marT="45725" marB="45725" marR="91450" marL="91450"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18"/>
          <p:cNvSpPr txBox="1"/>
          <p:nvPr>
            <p:ph type="title"/>
          </p:nvPr>
        </p:nvSpPr>
        <p:spPr>
          <a:xfrm>
            <a:off x="152400" y="0"/>
            <a:ext cx="8763000" cy="8826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Pool Vs. Uncertainty Methods</a:t>
            </a:r>
            <a:endParaRPr/>
          </a:p>
        </p:txBody>
      </p:sp>
      <p:sp>
        <p:nvSpPr>
          <p:cNvPr id="159" name="Google Shape;159;p18"/>
          <p:cNvSpPr txBox="1"/>
          <p:nvPr/>
        </p:nvSpPr>
        <p:spPr>
          <a:xfrm>
            <a:off x="325475" y="2895600"/>
            <a:ext cx="9144000" cy="3733800"/>
          </a:xfrm>
          <a:prstGeom prst="rect">
            <a:avLst/>
          </a:prstGeom>
          <a:noFill/>
          <a:ln>
            <a:noFill/>
          </a:ln>
        </p:spPr>
        <p:txBody>
          <a:bodyPr anchorCtr="0" anchor="t" bIns="45700" lIns="91425" spcFirstLastPara="1" rIns="91425" wrap="square" tIns="45700">
            <a:noAutofit/>
          </a:bodyPr>
          <a:lstStyle/>
          <a:p>
            <a:pPr indent="-336550" lvl="0" marL="349250" marR="0" rtl="0" algn="l">
              <a:lnSpc>
                <a:spcPct val="90000"/>
              </a:lnSpc>
              <a:spcBef>
                <a:spcPts val="0"/>
              </a:spcBef>
              <a:spcAft>
                <a:spcPts val="0"/>
              </a:spcAft>
              <a:buClr>
                <a:srgbClr val="595959"/>
              </a:buClr>
              <a:buSzPts val="1760"/>
              <a:buFont typeface="Avenir"/>
              <a:buChar char="◆"/>
            </a:pPr>
            <a:r>
              <a:rPr lang="en-US" sz="2600">
                <a:solidFill>
                  <a:srgbClr val="000000"/>
                </a:solidFill>
                <a:latin typeface="Avenir"/>
                <a:ea typeface="Avenir"/>
                <a:cs typeface="Avenir"/>
                <a:sym typeface="Avenir"/>
              </a:rPr>
              <a:t>GMM Uncertainty picks the </a:t>
            </a:r>
            <a:r>
              <a:rPr b="1" i="1" lang="en-US" sz="2600">
                <a:solidFill>
                  <a:srgbClr val="000000"/>
                </a:solidFill>
                <a:latin typeface="Avenir"/>
                <a:ea typeface="Avenir"/>
                <a:cs typeface="Avenir"/>
                <a:sym typeface="Avenir"/>
              </a:rPr>
              <a:t>lowest log density</a:t>
            </a:r>
            <a:r>
              <a:rPr lang="en-US" sz="2600">
                <a:solidFill>
                  <a:srgbClr val="000000"/>
                </a:solidFill>
                <a:latin typeface="Avenir"/>
                <a:ea typeface="Avenir"/>
                <a:cs typeface="Avenir"/>
                <a:sym typeface="Avenir"/>
              </a:rPr>
              <a:t> feature.</a:t>
            </a:r>
            <a:endParaRPr sz="1200">
              <a:latin typeface="Avenir"/>
              <a:ea typeface="Avenir"/>
              <a:cs typeface="Avenir"/>
              <a:sym typeface="Avenir"/>
            </a:endParaRPr>
          </a:p>
          <a:p>
            <a:pPr indent="-336549" lvl="1" marL="685800" marR="0" rtl="0" algn="l">
              <a:lnSpc>
                <a:spcPct val="90000"/>
              </a:lnSpc>
              <a:spcBef>
                <a:spcPts val="600"/>
              </a:spcBef>
              <a:spcAft>
                <a:spcPts val="0"/>
              </a:spcAft>
              <a:buClr>
                <a:srgbClr val="595959"/>
              </a:buClr>
              <a:buSzPts val="1680"/>
              <a:buFont typeface="Avenir"/>
              <a:buChar char="◆"/>
            </a:pPr>
            <a:r>
              <a:rPr i="0" lang="en-US" sz="2400" u="none" cap="none" strike="noStrike">
                <a:solidFill>
                  <a:srgbClr val="000000"/>
                </a:solidFill>
                <a:latin typeface="Avenir"/>
                <a:ea typeface="Avenir"/>
                <a:cs typeface="Avenir"/>
                <a:sym typeface="Avenir"/>
              </a:rPr>
              <a:t>Outliers as diverse points</a:t>
            </a:r>
            <a:endParaRPr>
              <a:latin typeface="Avenir"/>
              <a:ea typeface="Avenir"/>
              <a:cs typeface="Avenir"/>
              <a:sym typeface="Avenir"/>
            </a:endParaRPr>
          </a:p>
          <a:p>
            <a:pPr indent="-336550" lvl="0" marL="349250" marR="0" rtl="0" algn="l">
              <a:lnSpc>
                <a:spcPct val="90000"/>
              </a:lnSpc>
              <a:spcBef>
                <a:spcPts val="2000"/>
              </a:spcBef>
              <a:spcAft>
                <a:spcPts val="0"/>
              </a:spcAft>
              <a:buClr>
                <a:srgbClr val="595959"/>
              </a:buClr>
              <a:buSzPts val="1760"/>
              <a:buFont typeface="Avenir"/>
              <a:buChar char="◆"/>
            </a:pPr>
            <a:r>
              <a:rPr lang="en-US" sz="2600">
                <a:solidFill>
                  <a:srgbClr val="000000"/>
                </a:solidFill>
                <a:latin typeface="Avenir"/>
                <a:ea typeface="Avenir"/>
                <a:cs typeface="Avenir"/>
                <a:sym typeface="Avenir"/>
              </a:rPr>
              <a:t>For color and shape:</a:t>
            </a:r>
            <a:endParaRPr sz="1200">
              <a:latin typeface="Avenir"/>
              <a:ea typeface="Avenir"/>
              <a:cs typeface="Avenir"/>
              <a:sym typeface="Avenir"/>
            </a:endParaRPr>
          </a:p>
          <a:p>
            <a:pPr indent="-336549" lvl="1" marL="685800" marR="0" rtl="0" algn="l">
              <a:lnSpc>
                <a:spcPct val="90000"/>
              </a:lnSpc>
              <a:spcBef>
                <a:spcPts val="600"/>
              </a:spcBef>
              <a:spcAft>
                <a:spcPts val="0"/>
              </a:spcAft>
              <a:buClr>
                <a:srgbClr val="595959"/>
              </a:buClr>
              <a:buSzPts val="1680"/>
              <a:buFont typeface="Avenir"/>
              <a:buChar char="◆"/>
            </a:pPr>
            <a:r>
              <a:rPr i="0" lang="en-US" sz="2400" u="none" cap="none" strike="noStrike">
                <a:solidFill>
                  <a:srgbClr val="000000"/>
                </a:solidFill>
                <a:latin typeface="Avenir"/>
                <a:ea typeface="Avenir"/>
                <a:cs typeface="Avenir"/>
                <a:sym typeface="Avenir"/>
              </a:rPr>
              <a:t>Better performances compared to baseline</a:t>
            </a:r>
            <a:endParaRPr>
              <a:latin typeface="Avenir"/>
              <a:ea typeface="Avenir"/>
              <a:cs typeface="Avenir"/>
              <a:sym typeface="Avenir"/>
            </a:endParaRPr>
          </a:p>
          <a:p>
            <a:pPr indent="-336549" lvl="1" marL="685800" marR="0" rtl="0" algn="l">
              <a:lnSpc>
                <a:spcPct val="90000"/>
              </a:lnSpc>
              <a:spcBef>
                <a:spcPts val="600"/>
              </a:spcBef>
              <a:spcAft>
                <a:spcPts val="0"/>
              </a:spcAft>
              <a:buClr>
                <a:srgbClr val="595959"/>
              </a:buClr>
              <a:buSzPts val="1680"/>
              <a:buFont typeface="Avenir"/>
              <a:buChar char="◆"/>
            </a:pPr>
            <a:r>
              <a:rPr b="1" i="1" lang="en-US" sz="2400" u="none" cap="none" strike="noStrike">
                <a:solidFill>
                  <a:srgbClr val="000000"/>
                </a:solidFill>
                <a:latin typeface="Avenir"/>
                <a:ea typeface="Avenir"/>
                <a:cs typeface="Avenir"/>
                <a:sym typeface="Avenir"/>
              </a:rPr>
              <a:t>Visual variation</a:t>
            </a:r>
            <a:r>
              <a:rPr i="0" lang="en-US" sz="2400" u="none" cap="none" strike="noStrike">
                <a:solidFill>
                  <a:srgbClr val="000000"/>
                </a:solidFill>
                <a:latin typeface="Avenir"/>
                <a:ea typeface="Avenir"/>
                <a:cs typeface="Avenir"/>
                <a:sym typeface="Avenir"/>
              </a:rPr>
              <a:t> defines the uncertainty</a:t>
            </a:r>
            <a:endParaRPr>
              <a:latin typeface="Avenir"/>
              <a:ea typeface="Avenir"/>
              <a:cs typeface="Avenir"/>
              <a:sym typeface="Avenir"/>
            </a:endParaRPr>
          </a:p>
          <a:p>
            <a:pPr indent="-336550" lvl="0" marL="349250" marR="0" rtl="0" algn="l">
              <a:lnSpc>
                <a:spcPct val="90000"/>
              </a:lnSpc>
              <a:spcBef>
                <a:spcPts val="2000"/>
              </a:spcBef>
              <a:spcAft>
                <a:spcPts val="0"/>
              </a:spcAft>
              <a:buClr>
                <a:srgbClr val="595959"/>
              </a:buClr>
              <a:buSzPts val="1760"/>
              <a:buFont typeface="Avenir"/>
              <a:buChar char="◆"/>
            </a:pPr>
            <a:r>
              <a:rPr lang="en-US" sz="2600">
                <a:solidFill>
                  <a:srgbClr val="000000"/>
                </a:solidFill>
                <a:latin typeface="Avenir"/>
                <a:ea typeface="Avenir"/>
                <a:cs typeface="Avenir"/>
                <a:sym typeface="Avenir"/>
              </a:rPr>
              <a:t>Object: Pool based sampling better than Uncertainty</a:t>
            </a:r>
            <a:endParaRPr sz="1200">
              <a:latin typeface="Avenir"/>
              <a:ea typeface="Avenir"/>
              <a:cs typeface="Avenir"/>
              <a:sym typeface="Avenir"/>
            </a:endParaRPr>
          </a:p>
          <a:p>
            <a:pPr indent="-336549" lvl="1" marL="685800" marR="0" rtl="0" algn="l">
              <a:lnSpc>
                <a:spcPct val="90000"/>
              </a:lnSpc>
              <a:spcBef>
                <a:spcPts val="600"/>
              </a:spcBef>
              <a:spcAft>
                <a:spcPts val="0"/>
              </a:spcAft>
              <a:buClr>
                <a:srgbClr val="595959"/>
              </a:buClr>
              <a:buSzPts val="1680"/>
              <a:buFont typeface="Avenir"/>
              <a:buChar char="◆"/>
            </a:pPr>
            <a:r>
              <a:rPr i="0" lang="en-US" sz="2400" u="none" cap="none" strike="noStrike">
                <a:solidFill>
                  <a:srgbClr val="000000"/>
                </a:solidFill>
                <a:latin typeface="Avenir"/>
                <a:ea typeface="Avenir"/>
                <a:cs typeface="Avenir"/>
                <a:sym typeface="Avenir"/>
              </a:rPr>
              <a:t>Unusual shapes and color combination</a:t>
            </a:r>
            <a:endParaRPr>
              <a:latin typeface="Avenir"/>
              <a:ea typeface="Avenir"/>
              <a:cs typeface="Avenir"/>
              <a:sym typeface="Avenir"/>
            </a:endParaRPr>
          </a:p>
          <a:p>
            <a:pPr indent="-224790" lvl="0" marL="349250" marR="0" rtl="0" algn="l">
              <a:lnSpc>
                <a:spcPct val="90000"/>
              </a:lnSpc>
              <a:spcBef>
                <a:spcPts val="2000"/>
              </a:spcBef>
              <a:spcAft>
                <a:spcPts val="0"/>
              </a:spcAft>
              <a:buClr>
                <a:srgbClr val="595959"/>
              </a:buClr>
              <a:buSzPts val="1960"/>
              <a:buFont typeface="Noto Sans Symbols"/>
              <a:buNone/>
            </a:pPr>
            <a:r>
              <a:t/>
            </a:r>
            <a:endParaRPr sz="2800">
              <a:solidFill>
                <a:srgbClr val="000000"/>
              </a:solidFill>
              <a:latin typeface="Avenir"/>
              <a:ea typeface="Avenir"/>
              <a:cs typeface="Avenir"/>
              <a:sym typeface="Avenir"/>
            </a:endParaRPr>
          </a:p>
          <a:p>
            <a:pPr indent="-251459" lvl="0" marL="349250" marR="0" rtl="0" algn="l">
              <a:lnSpc>
                <a:spcPct val="90000"/>
              </a:lnSpc>
              <a:spcBef>
                <a:spcPts val="2000"/>
              </a:spcBef>
              <a:spcAft>
                <a:spcPts val="0"/>
              </a:spcAft>
              <a:buClr>
                <a:srgbClr val="595959"/>
              </a:buClr>
              <a:buSzPts val="1540"/>
              <a:buFont typeface="Noto Sans Symbols"/>
              <a:buNone/>
            </a:pPr>
            <a:r>
              <a:t/>
            </a:r>
            <a:endParaRPr sz="2200">
              <a:solidFill>
                <a:srgbClr val="000000"/>
              </a:solidFill>
              <a:latin typeface="Avenir"/>
              <a:ea typeface="Avenir"/>
              <a:cs typeface="Avenir"/>
              <a:sym typeface="Avenir"/>
            </a:endParaRPr>
          </a:p>
        </p:txBody>
      </p:sp>
      <p:graphicFrame>
        <p:nvGraphicFramePr>
          <p:cNvPr id="160" name="Google Shape;160;p18"/>
          <p:cNvGraphicFramePr/>
          <p:nvPr/>
        </p:nvGraphicFramePr>
        <p:xfrm>
          <a:off x="554065" y="1069848"/>
          <a:ext cx="3000000" cy="3000000"/>
        </p:xfrm>
        <a:graphic>
          <a:graphicData uri="http://schemas.openxmlformats.org/drawingml/2006/table">
            <a:tbl>
              <a:tblPr>
                <a:noFill/>
                <a:tableStyleId>{275CD9BC-F03D-4108-B2CF-FD4A8D18C6A6}</a:tableStyleId>
              </a:tblPr>
              <a:tblGrid>
                <a:gridCol w="3484525"/>
                <a:gridCol w="1524000"/>
                <a:gridCol w="1676400"/>
                <a:gridCol w="1676400"/>
              </a:tblGrid>
              <a:tr h="311575">
                <a:tc>
                  <a:txBody>
                    <a:bodyPr/>
                    <a:lstStyle/>
                    <a:p>
                      <a:pPr indent="0" lvl="0" marL="0" marR="0" rtl="0" algn="ctr">
                        <a:spcBef>
                          <a:spcPts val="0"/>
                        </a:spcBef>
                        <a:spcAft>
                          <a:spcPts val="0"/>
                        </a:spcAft>
                        <a:buNone/>
                      </a:pPr>
                      <a:r>
                        <a:rPr b="1" i="0" lang="en-US" sz="2000" u="none" cap="none" strike="noStrike">
                          <a:solidFill>
                            <a:schemeClr val="dk1"/>
                          </a:solidFill>
                          <a:latin typeface="Times New Roman"/>
                          <a:ea typeface="Times New Roman"/>
                          <a:cs typeface="Times New Roman"/>
                          <a:sym typeface="Times New Roman"/>
                        </a:rPr>
                        <a:t>Sampling</a:t>
                      </a:r>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i="0" lang="en-US" sz="2000" u="none" cap="none" strike="noStrike">
                          <a:solidFill>
                            <a:schemeClr val="dk1"/>
                          </a:solidFill>
                          <a:latin typeface="Times New Roman"/>
                          <a:ea typeface="Times New Roman"/>
                          <a:cs typeface="Times New Roman"/>
                          <a:sym typeface="Times New Roman"/>
                        </a:rPr>
                        <a:t>Color</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i="0" lang="en-US" sz="2000" u="none" cap="none" strike="noStrike">
                          <a:solidFill>
                            <a:schemeClr val="dk1"/>
                          </a:solidFill>
                          <a:latin typeface="Times New Roman"/>
                          <a:ea typeface="Times New Roman"/>
                          <a:cs typeface="Times New Roman"/>
                          <a:sym typeface="Times New Roman"/>
                        </a:rPr>
                        <a:t>Shape</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i="0" lang="en-US" sz="2000" u="none" cap="none" strike="noStrike">
                          <a:solidFill>
                            <a:schemeClr val="dk1"/>
                          </a:solidFill>
                          <a:latin typeface="Times New Roman"/>
                          <a:ea typeface="Times New Roman"/>
                          <a:cs typeface="Times New Roman"/>
                          <a:sym typeface="Times New Roman"/>
                        </a:rPr>
                        <a:t>Object</a:t>
                      </a:r>
                      <a:endParaRPr/>
                    </a:p>
                  </a:txBody>
                  <a:tcPr marT="45725" marB="45725" marR="91450" marL="9145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r>
              <a:tr h="359500">
                <a:tc>
                  <a:txBody>
                    <a:bodyPr/>
                    <a:lstStyle/>
                    <a:p>
                      <a:pPr indent="0" lvl="0" marL="0" marR="0" rtl="0" algn="r">
                        <a:spcBef>
                          <a:spcPts val="0"/>
                        </a:spcBef>
                        <a:spcAft>
                          <a:spcPts val="0"/>
                        </a:spcAft>
                        <a:buNone/>
                      </a:pPr>
                      <a:r>
                        <a:rPr b="0" i="1" lang="en-US" sz="2000" u="none" cap="none" strike="noStrike">
                          <a:solidFill>
                            <a:srgbClr val="980000"/>
                          </a:solidFill>
                          <a:latin typeface="Times New Roman"/>
                          <a:ea typeface="Times New Roman"/>
                          <a:cs typeface="Times New Roman"/>
                          <a:sym typeface="Times New Roman"/>
                        </a:rPr>
                        <a:t>Baseline: Random</a:t>
                      </a:r>
                      <a:endParaRPr>
                        <a:solidFill>
                          <a:srgbClr val="980000"/>
                        </a:solidFill>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rPr b="0" i="0" lang="en-US" sz="2000" u="none" cap="none" strike="noStrike">
                          <a:solidFill>
                            <a:schemeClr val="dk1"/>
                          </a:solidFill>
                          <a:latin typeface="Times New Roman"/>
                          <a:ea typeface="Times New Roman"/>
                          <a:cs typeface="Times New Roman"/>
                          <a:sym typeface="Times New Roman"/>
                        </a:rPr>
                        <a:t>0.75</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0" i="0" lang="en-US" sz="2000" u="none" cap="none" strike="noStrike">
                          <a:solidFill>
                            <a:schemeClr val="dk1"/>
                          </a:solidFill>
                          <a:latin typeface="Times New Roman"/>
                          <a:ea typeface="Times New Roman"/>
                          <a:cs typeface="Times New Roman"/>
                          <a:sym typeface="Times New Roman"/>
                        </a:rPr>
                        <a:t>0.19</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0" i="0" lang="en-US" sz="2000" u="none" cap="none" strike="noStrike">
                          <a:solidFill>
                            <a:schemeClr val="dk1"/>
                          </a:solidFill>
                          <a:latin typeface="Times New Roman"/>
                          <a:ea typeface="Times New Roman"/>
                          <a:cs typeface="Times New Roman"/>
                          <a:sym typeface="Times New Roman"/>
                        </a:rPr>
                        <a:t>0.49</a:t>
                      </a:r>
                      <a:endParaRPr/>
                    </a:p>
                  </a:txBody>
                  <a:tcPr marT="45725" marB="45725" marR="91450" marL="91450"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59500">
                <a:tc>
                  <a:txBody>
                    <a:bodyPr/>
                    <a:lstStyle/>
                    <a:p>
                      <a:pPr indent="0" lvl="0" marL="0" marR="0" rtl="0" algn="r">
                        <a:spcBef>
                          <a:spcPts val="0"/>
                        </a:spcBef>
                        <a:spcAft>
                          <a:spcPts val="0"/>
                        </a:spcAft>
                        <a:buNone/>
                      </a:pPr>
                      <a:r>
                        <a:rPr b="0" i="1" lang="en-US" sz="2000" u="none" cap="none" strike="noStrike">
                          <a:solidFill>
                            <a:schemeClr val="dk1"/>
                          </a:solidFill>
                          <a:latin typeface="Times New Roman"/>
                          <a:ea typeface="Times New Roman"/>
                          <a:cs typeface="Times New Roman"/>
                          <a:sym typeface="Times New Roman"/>
                        </a:rPr>
                        <a:t>Max-Log-Based GMM</a:t>
                      </a:r>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rPr b="1" i="0" lang="en-US" sz="2000" u="none" cap="none" strike="noStrike">
                          <a:solidFill>
                            <a:schemeClr val="dk1"/>
                          </a:solidFill>
                          <a:latin typeface="Times New Roman"/>
                          <a:ea typeface="Times New Roman"/>
                          <a:cs typeface="Times New Roman"/>
                          <a:sym typeface="Times New Roman"/>
                        </a:rPr>
                        <a:t>0.82</a:t>
                      </a:r>
                      <a:endParaRPr b="1"/>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Times New Roman"/>
                        <a:buNone/>
                      </a:pPr>
                      <a:r>
                        <a:rPr b="1" i="0" lang="en-US" sz="2000" u="none" cap="none" strike="noStrike">
                          <a:solidFill>
                            <a:schemeClr val="dk1"/>
                          </a:solidFill>
                          <a:latin typeface="Times New Roman"/>
                          <a:ea typeface="Times New Roman"/>
                          <a:cs typeface="Times New Roman"/>
                          <a:sym typeface="Times New Roman"/>
                        </a:rPr>
                        <a:t>0.25</a:t>
                      </a:r>
                      <a:endParaRPr b="1"/>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Times New Roman"/>
                        <a:buNone/>
                      </a:pPr>
                      <a:r>
                        <a:rPr b="1" i="0" lang="en-US" sz="2000" u="none" cap="none" strike="noStrike">
                          <a:solidFill>
                            <a:schemeClr val="dk1"/>
                          </a:solidFill>
                          <a:latin typeface="Times New Roman"/>
                          <a:ea typeface="Times New Roman"/>
                          <a:cs typeface="Times New Roman"/>
                          <a:sym typeface="Times New Roman"/>
                        </a:rPr>
                        <a:t>0.62</a:t>
                      </a:r>
                      <a:endParaRPr b="1"/>
                    </a:p>
                  </a:txBody>
                  <a:tcPr marT="45725" marB="45725" marR="91450" marL="91450"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59500">
                <a:tc>
                  <a:txBody>
                    <a:bodyPr/>
                    <a:lstStyle/>
                    <a:p>
                      <a:pPr indent="0" lvl="0" marL="0" marR="0" rtl="0" algn="r">
                        <a:spcBef>
                          <a:spcPts val="0"/>
                        </a:spcBef>
                        <a:spcAft>
                          <a:spcPts val="0"/>
                        </a:spcAft>
                        <a:buNone/>
                      </a:pPr>
                      <a:r>
                        <a:rPr b="0" i="1" lang="en-US" sz="2000" u="none" cap="none" strike="noStrike">
                          <a:solidFill>
                            <a:schemeClr val="dk1"/>
                          </a:solidFill>
                          <a:latin typeface="Times New Roman"/>
                          <a:ea typeface="Times New Roman"/>
                          <a:cs typeface="Times New Roman"/>
                          <a:sym typeface="Times New Roman"/>
                        </a:rPr>
                        <a:t>Log Density Based GMM Uncertainty</a:t>
                      </a:r>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rPr b="1" i="0" lang="en-US" sz="2000" u="none" cap="none" strike="noStrike">
                          <a:solidFill>
                            <a:schemeClr val="dk1"/>
                          </a:solidFill>
                          <a:latin typeface="Times New Roman"/>
                          <a:ea typeface="Times New Roman"/>
                          <a:cs typeface="Times New Roman"/>
                          <a:sym typeface="Times New Roman"/>
                        </a:rPr>
                        <a:t>0.83</a:t>
                      </a:r>
                      <a:endParaRPr b="1"/>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Times New Roman"/>
                        <a:buNone/>
                      </a:pPr>
                      <a:r>
                        <a:rPr b="1" i="0" lang="en-US" sz="2000" u="none" cap="none" strike="noStrike">
                          <a:solidFill>
                            <a:schemeClr val="dk1"/>
                          </a:solidFill>
                          <a:latin typeface="Times New Roman"/>
                          <a:ea typeface="Times New Roman"/>
                          <a:cs typeface="Times New Roman"/>
                          <a:sym typeface="Times New Roman"/>
                        </a:rPr>
                        <a:t>0.23</a:t>
                      </a:r>
                      <a:endParaRPr b="1"/>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Times New Roman"/>
                        <a:buNone/>
                      </a:pPr>
                      <a:r>
                        <a:rPr b="0" i="0" lang="en-US" sz="2000" u="none" cap="none" strike="noStrike">
                          <a:solidFill>
                            <a:schemeClr val="dk1"/>
                          </a:solidFill>
                          <a:latin typeface="Times New Roman"/>
                          <a:ea typeface="Times New Roman"/>
                          <a:cs typeface="Times New Roman"/>
                          <a:sym typeface="Times New Roman"/>
                        </a:rPr>
                        <a:t>0.44</a:t>
                      </a:r>
                      <a:endParaRPr/>
                    </a:p>
                  </a:txBody>
                  <a:tcPr marT="45725" marB="45725" marR="91450" marL="91450"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19"/>
          <p:cNvSpPr txBox="1"/>
          <p:nvPr>
            <p:ph type="title"/>
          </p:nvPr>
        </p:nvSpPr>
        <p:spPr>
          <a:xfrm>
            <a:off x="152400" y="0"/>
            <a:ext cx="8763000" cy="8826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Neural Vs. Non-Neural</a:t>
            </a:r>
            <a:endParaRPr/>
          </a:p>
        </p:txBody>
      </p:sp>
      <p:sp>
        <p:nvSpPr>
          <p:cNvPr id="167" name="Google Shape;167;p19"/>
          <p:cNvSpPr txBox="1"/>
          <p:nvPr/>
        </p:nvSpPr>
        <p:spPr>
          <a:xfrm>
            <a:off x="5901900" y="1919725"/>
            <a:ext cx="3470700" cy="1945800"/>
          </a:xfrm>
          <a:prstGeom prst="rect">
            <a:avLst/>
          </a:prstGeom>
          <a:noFill/>
          <a:ln>
            <a:noFill/>
          </a:ln>
        </p:spPr>
        <p:txBody>
          <a:bodyPr anchorCtr="0" anchor="t" bIns="45700" lIns="91425" spcFirstLastPara="1" rIns="91425" wrap="square" tIns="45700">
            <a:noAutofit/>
          </a:bodyPr>
          <a:lstStyle/>
          <a:p>
            <a:pPr indent="-330200" lvl="0" marL="349250" marR="0" rtl="0" algn="l">
              <a:lnSpc>
                <a:spcPct val="90000"/>
              </a:lnSpc>
              <a:spcBef>
                <a:spcPts val="0"/>
              </a:spcBef>
              <a:spcAft>
                <a:spcPts val="0"/>
              </a:spcAft>
              <a:buClr>
                <a:srgbClr val="595959"/>
              </a:buClr>
              <a:buSzPts val="1660"/>
              <a:buFont typeface="Avenir"/>
              <a:buChar char="◆"/>
            </a:pPr>
            <a:r>
              <a:rPr lang="en-US" sz="2500">
                <a:solidFill>
                  <a:srgbClr val="000000"/>
                </a:solidFill>
                <a:latin typeface="Avenir"/>
                <a:ea typeface="Avenir"/>
                <a:cs typeface="Avenir"/>
                <a:sym typeface="Avenir"/>
              </a:rPr>
              <a:t>Neural</a:t>
            </a:r>
            <a:r>
              <a:rPr lang="en-US" sz="2500">
                <a:latin typeface="Avenir"/>
                <a:ea typeface="Avenir"/>
                <a:cs typeface="Avenir"/>
                <a:sym typeface="Avenir"/>
              </a:rPr>
              <a:t> </a:t>
            </a:r>
            <a:r>
              <a:rPr lang="en-US" sz="2500">
                <a:solidFill>
                  <a:srgbClr val="000000"/>
                </a:solidFill>
                <a:latin typeface="Avenir"/>
                <a:ea typeface="Avenir"/>
                <a:cs typeface="Avenir"/>
                <a:sym typeface="Avenir"/>
              </a:rPr>
              <a:t>Architecture Search Network (NasNetLarge)</a:t>
            </a:r>
            <a:endParaRPr sz="2500">
              <a:solidFill>
                <a:srgbClr val="000000"/>
              </a:solidFill>
              <a:latin typeface="Avenir"/>
              <a:ea typeface="Avenir"/>
              <a:cs typeface="Avenir"/>
              <a:sym typeface="Avenir"/>
            </a:endParaRPr>
          </a:p>
          <a:p>
            <a:pPr indent="-393700" lvl="1" marL="914400" marR="0" rtl="0" algn="l">
              <a:lnSpc>
                <a:spcPct val="90000"/>
              </a:lnSpc>
              <a:spcBef>
                <a:spcPts val="0"/>
              </a:spcBef>
              <a:spcAft>
                <a:spcPts val="0"/>
              </a:spcAft>
              <a:buSzPts val="2600"/>
              <a:buFont typeface="Avenir"/>
              <a:buChar char="◆"/>
            </a:pPr>
            <a:r>
              <a:rPr lang="en-US" sz="2600">
                <a:latin typeface="Avenir"/>
                <a:ea typeface="Avenir"/>
                <a:cs typeface="Avenir"/>
                <a:sym typeface="Avenir"/>
              </a:rPr>
              <a:t>“imagenet” pretrained</a:t>
            </a:r>
            <a:endParaRPr sz="2600">
              <a:latin typeface="Avenir"/>
              <a:ea typeface="Avenir"/>
              <a:cs typeface="Avenir"/>
              <a:sym typeface="Avenir"/>
            </a:endParaRPr>
          </a:p>
        </p:txBody>
      </p:sp>
      <p:pic>
        <p:nvPicPr>
          <p:cNvPr id="168" name="Google Shape;168;p19"/>
          <p:cNvPicPr preferRelativeResize="0"/>
          <p:nvPr/>
        </p:nvPicPr>
        <p:blipFill>
          <a:blip r:embed="rId3">
            <a:alphaModFix/>
          </a:blip>
          <a:stretch>
            <a:fillRect/>
          </a:stretch>
        </p:blipFill>
        <p:spPr>
          <a:xfrm>
            <a:off x="-10" y="1180525"/>
            <a:ext cx="6154785" cy="3124200"/>
          </a:xfrm>
          <a:prstGeom prst="rect">
            <a:avLst/>
          </a:prstGeom>
          <a:noFill/>
          <a:ln>
            <a:noFill/>
          </a:ln>
        </p:spPr>
      </p:pic>
      <p:sp>
        <p:nvSpPr>
          <p:cNvPr id="169" name="Google Shape;169;p19"/>
          <p:cNvSpPr txBox="1"/>
          <p:nvPr/>
        </p:nvSpPr>
        <p:spPr>
          <a:xfrm>
            <a:off x="609600" y="4152325"/>
            <a:ext cx="8409600" cy="2553300"/>
          </a:xfrm>
          <a:prstGeom prst="rect">
            <a:avLst/>
          </a:prstGeom>
          <a:noFill/>
          <a:ln>
            <a:noFill/>
          </a:ln>
        </p:spPr>
        <p:txBody>
          <a:bodyPr anchorCtr="0" anchor="t" bIns="45700" lIns="91425" spcFirstLastPara="1" rIns="91425" wrap="square" tIns="45700">
            <a:noAutofit/>
          </a:bodyPr>
          <a:lstStyle/>
          <a:p>
            <a:pPr indent="-349250" lvl="0" marL="349250" marR="0" rtl="0" algn="l">
              <a:lnSpc>
                <a:spcPct val="90000"/>
              </a:lnSpc>
              <a:spcBef>
                <a:spcPts val="2000"/>
              </a:spcBef>
              <a:spcAft>
                <a:spcPts val="0"/>
              </a:spcAft>
              <a:buClr>
                <a:srgbClr val="595959"/>
              </a:buClr>
              <a:buSzPts val="1960"/>
              <a:buFont typeface="Avenir"/>
              <a:buChar char="◆"/>
            </a:pPr>
            <a:r>
              <a:rPr lang="en-US" sz="2800">
                <a:solidFill>
                  <a:srgbClr val="000000"/>
                </a:solidFill>
                <a:latin typeface="Avenir"/>
                <a:ea typeface="Avenir"/>
                <a:cs typeface="Avenir"/>
                <a:sym typeface="Avenir"/>
              </a:rPr>
              <a:t>DPP based and Max Log Density performs better</a:t>
            </a:r>
            <a:endParaRPr>
              <a:latin typeface="Avenir"/>
              <a:ea typeface="Avenir"/>
              <a:cs typeface="Avenir"/>
              <a:sym typeface="Avenir"/>
            </a:endParaRPr>
          </a:p>
          <a:p>
            <a:pPr indent="-336549" lvl="1" marL="685800" marR="0" rtl="0" algn="l">
              <a:lnSpc>
                <a:spcPct val="90000"/>
              </a:lnSpc>
              <a:spcBef>
                <a:spcPts val="600"/>
              </a:spcBef>
              <a:spcAft>
                <a:spcPts val="0"/>
              </a:spcAft>
              <a:buClr>
                <a:srgbClr val="595959"/>
              </a:buClr>
              <a:buSzPts val="1680"/>
              <a:buFont typeface="Avenir"/>
              <a:buChar char="◆"/>
            </a:pPr>
            <a:r>
              <a:rPr i="0" lang="en-US" sz="2400" u="none" cap="none" strike="noStrike">
                <a:solidFill>
                  <a:srgbClr val="000000"/>
                </a:solidFill>
                <a:latin typeface="Avenir"/>
                <a:ea typeface="Avenir"/>
                <a:cs typeface="Avenir"/>
                <a:sym typeface="Avenir"/>
              </a:rPr>
              <a:t>Selects diverse and informative points</a:t>
            </a:r>
            <a:endParaRPr>
              <a:latin typeface="Avenir"/>
              <a:ea typeface="Avenir"/>
              <a:cs typeface="Avenir"/>
              <a:sym typeface="Avenir"/>
            </a:endParaRPr>
          </a:p>
          <a:p>
            <a:pPr indent="-349250" lvl="0" marL="349250" marR="0" rtl="0" algn="l">
              <a:lnSpc>
                <a:spcPct val="90000"/>
              </a:lnSpc>
              <a:spcBef>
                <a:spcPts val="2000"/>
              </a:spcBef>
              <a:spcAft>
                <a:spcPts val="0"/>
              </a:spcAft>
              <a:buClr>
                <a:srgbClr val="595959"/>
              </a:buClr>
              <a:buSzPts val="1960"/>
              <a:buFont typeface="Avenir"/>
              <a:buChar char="◆"/>
            </a:pPr>
            <a:r>
              <a:rPr lang="en-US" sz="2800">
                <a:solidFill>
                  <a:srgbClr val="000000"/>
                </a:solidFill>
                <a:latin typeface="Avenir"/>
                <a:ea typeface="Avenir"/>
                <a:cs typeface="Avenir"/>
                <a:sym typeface="Avenir"/>
              </a:rPr>
              <a:t>GMM DPP sampling </a:t>
            </a:r>
            <a:endParaRPr>
              <a:latin typeface="Avenir"/>
              <a:ea typeface="Avenir"/>
              <a:cs typeface="Avenir"/>
              <a:sym typeface="Avenir"/>
            </a:endParaRPr>
          </a:p>
          <a:p>
            <a:pPr indent="-336549" lvl="1" marL="685800" marR="0" rtl="0" algn="l">
              <a:lnSpc>
                <a:spcPct val="90000"/>
              </a:lnSpc>
              <a:spcBef>
                <a:spcPts val="600"/>
              </a:spcBef>
              <a:spcAft>
                <a:spcPts val="0"/>
              </a:spcAft>
              <a:buClr>
                <a:srgbClr val="595959"/>
              </a:buClr>
              <a:buSzPts val="1680"/>
              <a:buFont typeface="Avenir"/>
              <a:buChar char="◆"/>
            </a:pPr>
            <a:r>
              <a:rPr i="0" lang="en-US" sz="2400" u="none" cap="none" strike="noStrike">
                <a:solidFill>
                  <a:srgbClr val="000000"/>
                </a:solidFill>
                <a:latin typeface="Avenir"/>
                <a:ea typeface="Avenir"/>
                <a:cs typeface="Avenir"/>
                <a:sym typeface="Avenir"/>
              </a:rPr>
              <a:t>CNN features adds complexity	</a:t>
            </a:r>
            <a:endParaRPr>
              <a:latin typeface="Avenir"/>
              <a:ea typeface="Avenir"/>
              <a:cs typeface="Avenir"/>
              <a:sym typeface="Avenir"/>
            </a:endParaRPr>
          </a:p>
          <a:p>
            <a:pPr indent="-251459" lvl="0" marL="349250" marR="0" rtl="0" algn="l">
              <a:lnSpc>
                <a:spcPct val="90000"/>
              </a:lnSpc>
              <a:spcBef>
                <a:spcPts val="2000"/>
              </a:spcBef>
              <a:spcAft>
                <a:spcPts val="0"/>
              </a:spcAft>
              <a:buClr>
                <a:srgbClr val="595959"/>
              </a:buClr>
              <a:buSzPts val="1540"/>
              <a:buFont typeface="Noto Sans Symbols"/>
              <a:buNone/>
            </a:pPr>
            <a:r>
              <a:t/>
            </a:r>
            <a:endParaRPr sz="2200">
              <a:solidFill>
                <a:srgbClr val="000000"/>
              </a:solidFill>
              <a:latin typeface="Avenir"/>
              <a:ea typeface="Avenir"/>
              <a:cs typeface="Avenir"/>
              <a:sym typeface="Aveni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0"/>
          <p:cNvSpPr txBox="1"/>
          <p:nvPr>
            <p:ph type="title"/>
          </p:nvPr>
        </p:nvSpPr>
        <p:spPr>
          <a:xfrm>
            <a:off x="152400" y="0"/>
            <a:ext cx="8763000" cy="8826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Different Classifiers</a:t>
            </a:r>
            <a:endParaRPr/>
          </a:p>
        </p:txBody>
      </p:sp>
      <p:sp>
        <p:nvSpPr>
          <p:cNvPr id="176" name="Google Shape;176;p20"/>
          <p:cNvSpPr txBox="1"/>
          <p:nvPr/>
        </p:nvSpPr>
        <p:spPr>
          <a:xfrm>
            <a:off x="325464" y="3654553"/>
            <a:ext cx="8589936" cy="2514600"/>
          </a:xfrm>
          <a:prstGeom prst="rect">
            <a:avLst/>
          </a:prstGeom>
          <a:noFill/>
          <a:ln>
            <a:noFill/>
          </a:ln>
        </p:spPr>
        <p:txBody>
          <a:bodyPr anchorCtr="0" anchor="t" bIns="45700" lIns="91425" spcFirstLastPara="1" rIns="91425" wrap="square" tIns="45700">
            <a:noAutofit/>
          </a:bodyPr>
          <a:lstStyle/>
          <a:p>
            <a:pPr indent="-349250" lvl="0" marL="349250" marR="0" rtl="0" algn="l">
              <a:lnSpc>
                <a:spcPct val="90000"/>
              </a:lnSpc>
              <a:spcBef>
                <a:spcPts val="0"/>
              </a:spcBef>
              <a:spcAft>
                <a:spcPts val="0"/>
              </a:spcAft>
              <a:buClr>
                <a:srgbClr val="595959"/>
              </a:buClr>
              <a:buSzPts val="1960"/>
              <a:buFont typeface="Avenir"/>
              <a:buChar char="◆"/>
            </a:pPr>
            <a:r>
              <a:rPr lang="en-US" sz="2800">
                <a:solidFill>
                  <a:srgbClr val="000000"/>
                </a:solidFill>
                <a:latin typeface="Avenir"/>
                <a:ea typeface="Avenir"/>
                <a:cs typeface="Avenir"/>
                <a:sym typeface="Avenir"/>
              </a:rPr>
              <a:t>Logistic regression consistently outperforms.</a:t>
            </a:r>
            <a:endParaRPr>
              <a:latin typeface="Avenir"/>
              <a:ea typeface="Avenir"/>
              <a:cs typeface="Avenir"/>
              <a:sym typeface="Avenir"/>
            </a:endParaRPr>
          </a:p>
          <a:p>
            <a:pPr indent="-349250" lvl="0" marL="349250" marR="0" rtl="0" algn="l">
              <a:lnSpc>
                <a:spcPct val="90000"/>
              </a:lnSpc>
              <a:spcBef>
                <a:spcPts val="2000"/>
              </a:spcBef>
              <a:spcAft>
                <a:spcPts val="0"/>
              </a:spcAft>
              <a:buClr>
                <a:srgbClr val="595959"/>
              </a:buClr>
              <a:buSzPts val="1960"/>
              <a:buFont typeface="Avenir"/>
              <a:buChar char="◆"/>
            </a:pPr>
            <a:r>
              <a:rPr lang="en-US" sz="2800">
                <a:solidFill>
                  <a:srgbClr val="000000"/>
                </a:solidFill>
                <a:latin typeface="Avenir"/>
                <a:ea typeface="Avenir"/>
                <a:cs typeface="Avenir"/>
                <a:sym typeface="Avenir"/>
              </a:rPr>
              <a:t>Choice of classification algorithms are important.</a:t>
            </a:r>
            <a:endParaRPr>
              <a:latin typeface="Avenir"/>
              <a:ea typeface="Avenir"/>
              <a:cs typeface="Avenir"/>
              <a:sym typeface="Avenir"/>
            </a:endParaRPr>
          </a:p>
          <a:p>
            <a:pPr indent="-336549" lvl="1" marL="685800" marR="0" rtl="0" algn="l">
              <a:lnSpc>
                <a:spcPct val="90000"/>
              </a:lnSpc>
              <a:spcBef>
                <a:spcPts val="600"/>
              </a:spcBef>
              <a:spcAft>
                <a:spcPts val="0"/>
              </a:spcAft>
              <a:buClr>
                <a:srgbClr val="595959"/>
              </a:buClr>
              <a:buSzPts val="1680"/>
              <a:buFont typeface="Avenir"/>
              <a:buChar char="◆"/>
            </a:pPr>
            <a:r>
              <a:rPr i="0" lang="en-US" sz="2400" u="none" cap="none" strike="noStrike">
                <a:solidFill>
                  <a:srgbClr val="000000"/>
                </a:solidFill>
                <a:latin typeface="Avenir"/>
                <a:ea typeface="Avenir"/>
                <a:cs typeface="Avenir"/>
                <a:sym typeface="Avenir"/>
              </a:rPr>
              <a:t>Consideration specific to characteristics/dataset</a:t>
            </a:r>
            <a:endParaRPr>
              <a:latin typeface="Avenir"/>
              <a:ea typeface="Avenir"/>
              <a:cs typeface="Avenir"/>
              <a:sym typeface="Avenir"/>
            </a:endParaRPr>
          </a:p>
          <a:p>
            <a:pPr indent="-336549" lvl="1" marL="685800" marR="0" rtl="0" algn="l">
              <a:lnSpc>
                <a:spcPct val="90000"/>
              </a:lnSpc>
              <a:spcBef>
                <a:spcPts val="600"/>
              </a:spcBef>
              <a:spcAft>
                <a:spcPts val="0"/>
              </a:spcAft>
              <a:buClr>
                <a:srgbClr val="595959"/>
              </a:buClr>
              <a:buSzPts val="1680"/>
              <a:buFont typeface="Avenir"/>
              <a:buChar char="◆"/>
            </a:pPr>
            <a:r>
              <a:rPr i="0" lang="en-US" sz="2400" u="none" cap="none" strike="noStrike">
                <a:solidFill>
                  <a:srgbClr val="000000"/>
                </a:solidFill>
                <a:latin typeface="Avenir"/>
                <a:ea typeface="Avenir"/>
                <a:cs typeface="Avenir"/>
                <a:sym typeface="Avenir"/>
              </a:rPr>
              <a:t>Appropriate classifiers for active learning</a:t>
            </a:r>
            <a:endParaRPr>
              <a:latin typeface="Avenir"/>
              <a:ea typeface="Avenir"/>
              <a:cs typeface="Avenir"/>
              <a:sym typeface="Avenir"/>
            </a:endParaRPr>
          </a:p>
        </p:txBody>
      </p:sp>
      <p:graphicFrame>
        <p:nvGraphicFramePr>
          <p:cNvPr id="177" name="Google Shape;177;p20"/>
          <p:cNvGraphicFramePr/>
          <p:nvPr/>
        </p:nvGraphicFramePr>
        <p:xfrm>
          <a:off x="554065" y="1222248"/>
          <a:ext cx="3000000" cy="3000000"/>
        </p:xfrm>
        <a:graphic>
          <a:graphicData uri="http://schemas.openxmlformats.org/drawingml/2006/table">
            <a:tbl>
              <a:tblPr>
                <a:noFill/>
                <a:tableStyleId>{275CD9BC-F03D-4108-B2CF-FD4A8D18C6A6}</a:tableStyleId>
              </a:tblPr>
              <a:tblGrid>
                <a:gridCol w="3484525"/>
                <a:gridCol w="1524000"/>
                <a:gridCol w="1676400"/>
                <a:gridCol w="1676400"/>
              </a:tblGrid>
              <a:tr h="311575">
                <a:tc>
                  <a:txBody>
                    <a:bodyPr/>
                    <a:lstStyle/>
                    <a:p>
                      <a:pPr indent="0" lvl="0" marL="0" marR="0" rtl="0" algn="ctr">
                        <a:spcBef>
                          <a:spcPts val="0"/>
                        </a:spcBef>
                        <a:spcAft>
                          <a:spcPts val="0"/>
                        </a:spcAft>
                        <a:buNone/>
                      </a:pPr>
                      <a:r>
                        <a:rPr b="1" i="0" lang="en-US" sz="2000" u="none" cap="none" strike="noStrike">
                          <a:solidFill>
                            <a:schemeClr val="dk1"/>
                          </a:solidFill>
                          <a:latin typeface="Times New Roman"/>
                          <a:ea typeface="Times New Roman"/>
                          <a:cs typeface="Times New Roman"/>
                          <a:sym typeface="Times New Roman"/>
                        </a:rPr>
                        <a:t>Sampling</a:t>
                      </a:r>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i="0" lang="en-US" sz="2000" u="none" cap="none" strike="noStrike">
                          <a:solidFill>
                            <a:schemeClr val="dk1"/>
                          </a:solidFill>
                          <a:latin typeface="Times New Roman"/>
                          <a:ea typeface="Times New Roman"/>
                          <a:cs typeface="Times New Roman"/>
                          <a:sym typeface="Times New Roman"/>
                        </a:rPr>
                        <a:t>LR</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i="0" lang="en-US" sz="2000" u="none" cap="none" strike="noStrike">
                          <a:solidFill>
                            <a:schemeClr val="dk1"/>
                          </a:solidFill>
                          <a:latin typeface="Times New Roman"/>
                          <a:ea typeface="Times New Roman"/>
                          <a:cs typeface="Times New Roman"/>
                          <a:sym typeface="Times New Roman"/>
                        </a:rPr>
                        <a:t>SVM</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i="0" lang="en-US" sz="2000" u="none" cap="none" strike="noStrike">
                          <a:solidFill>
                            <a:schemeClr val="dk1"/>
                          </a:solidFill>
                          <a:latin typeface="Times New Roman"/>
                          <a:ea typeface="Times New Roman"/>
                          <a:cs typeface="Times New Roman"/>
                          <a:sym typeface="Times New Roman"/>
                        </a:rPr>
                        <a:t>MLP</a:t>
                      </a:r>
                      <a:endParaRPr/>
                    </a:p>
                  </a:txBody>
                  <a:tcPr marT="45725" marB="45725" marR="91450" marL="9145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r>
              <a:tr h="359500">
                <a:tc>
                  <a:txBody>
                    <a:bodyPr/>
                    <a:lstStyle/>
                    <a:p>
                      <a:pPr indent="0" lvl="0" marL="0" marR="0" rtl="0" algn="r">
                        <a:spcBef>
                          <a:spcPts val="0"/>
                        </a:spcBef>
                        <a:spcAft>
                          <a:spcPts val="0"/>
                        </a:spcAft>
                        <a:buNone/>
                      </a:pPr>
                      <a:r>
                        <a:rPr b="0" i="1" lang="en-US" sz="2000" u="none" cap="none" strike="noStrike">
                          <a:solidFill>
                            <a:srgbClr val="980000"/>
                          </a:solidFill>
                          <a:latin typeface="Times New Roman"/>
                          <a:ea typeface="Times New Roman"/>
                          <a:cs typeface="Times New Roman"/>
                          <a:sym typeface="Times New Roman"/>
                        </a:rPr>
                        <a:t>Baseline: Random</a:t>
                      </a:r>
                      <a:endParaRPr>
                        <a:solidFill>
                          <a:srgbClr val="980000"/>
                        </a:solidFill>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rPr b="0" i="0" lang="en-US" sz="2000" u="none" cap="none" strike="noStrike">
                          <a:solidFill>
                            <a:schemeClr val="dk1"/>
                          </a:solidFill>
                          <a:latin typeface="Times New Roman"/>
                          <a:ea typeface="Times New Roman"/>
                          <a:cs typeface="Times New Roman"/>
                          <a:sym typeface="Times New Roman"/>
                        </a:rPr>
                        <a:t>0.75</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i="0" lang="en-US" sz="2000" u="none" cap="none" strike="noStrike">
                          <a:solidFill>
                            <a:schemeClr val="dk1"/>
                          </a:solidFill>
                          <a:latin typeface="Times New Roman"/>
                          <a:ea typeface="Times New Roman"/>
                          <a:cs typeface="Times New Roman"/>
                          <a:sym typeface="Times New Roman"/>
                        </a:rPr>
                        <a:t>0.72</a:t>
                      </a:r>
                      <a:endParaRPr b="1"/>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i="0" lang="en-US" sz="2000" u="none" cap="none" strike="noStrike">
                          <a:solidFill>
                            <a:schemeClr val="dk1"/>
                          </a:solidFill>
                          <a:latin typeface="Times New Roman"/>
                          <a:ea typeface="Times New Roman"/>
                          <a:cs typeface="Times New Roman"/>
                          <a:sym typeface="Times New Roman"/>
                        </a:rPr>
                        <a:t>0.62</a:t>
                      </a:r>
                      <a:endParaRPr b="1"/>
                    </a:p>
                  </a:txBody>
                  <a:tcPr marT="45725" marB="45725" marR="91450" marL="91450"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59500">
                <a:tc>
                  <a:txBody>
                    <a:bodyPr/>
                    <a:lstStyle/>
                    <a:p>
                      <a:pPr indent="0" lvl="0" marL="0" marR="0" rtl="0" algn="r">
                        <a:spcBef>
                          <a:spcPts val="0"/>
                        </a:spcBef>
                        <a:spcAft>
                          <a:spcPts val="0"/>
                        </a:spcAft>
                        <a:buNone/>
                      </a:pPr>
                      <a:r>
                        <a:rPr b="0" i="1" lang="en-US" sz="2000" u="none" cap="none" strike="noStrike">
                          <a:solidFill>
                            <a:schemeClr val="dk1"/>
                          </a:solidFill>
                          <a:latin typeface="Times New Roman"/>
                          <a:ea typeface="Times New Roman"/>
                          <a:cs typeface="Times New Roman"/>
                          <a:sym typeface="Times New Roman"/>
                        </a:rPr>
                        <a:t>Max-Log-Based GMM</a:t>
                      </a:r>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rPr b="1" i="0" lang="en-US" sz="2000" u="none" cap="none" strike="noStrike">
                          <a:solidFill>
                            <a:schemeClr val="dk1"/>
                          </a:solidFill>
                          <a:latin typeface="Times New Roman"/>
                          <a:ea typeface="Times New Roman"/>
                          <a:cs typeface="Times New Roman"/>
                          <a:sym typeface="Times New Roman"/>
                        </a:rPr>
                        <a:t>0.82</a:t>
                      </a:r>
                      <a:endParaRPr b="1"/>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Times New Roman"/>
                        <a:buNone/>
                      </a:pPr>
                      <a:r>
                        <a:rPr b="0" i="0" lang="en-US" sz="2000" u="none" cap="none" strike="noStrike">
                          <a:solidFill>
                            <a:schemeClr val="dk1"/>
                          </a:solidFill>
                          <a:latin typeface="Times New Roman"/>
                          <a:ea typeface="Times New Roman"/>
                          <a:cs typeface="Times New Roman"/>
                          <a:sym typeface="Times New Roman"/>
                        </a:rPr>
                        <a:t>0.66</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Times New Roman"/>
                        <a:buNone/>
                      </a:pPr>
                      <a:r>
                        <a:rPr b="0" i="0" lang="en-US" sz="2000" u="none" cap="none" strike="noStrike">
                          <a:solidFill>
                            <a:schemeClr val="dk1"/>
                          </a:solidFill>
                          <a:latin typeface="Times New Roman"/>
                          <a:ea typeface="Times New Roman"/>
                          <a:cs typeface="Times New Roman"/>
                          <a:sym typeface="Times New Roman"/>
                        </a:rPr>
                        <a:t>0.54</a:t>
                      </a:r>
                      <a:endParaRPr/>
                    </a:p>
                  </a:txBody>
                  <a:tcPr marT="45725" marB="45725" marR="91450" marL="91450"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59500">
                <a:tc>
                  <a:txBody>
                    <a:bodyPr/>
                    <a:lstStyle/>
                    <a:p>
                      <a:pPr indent="0" lvl="0" marL="0" marR="0" rtl="0" algn="r">
                        <a:spcBef>
                          <a:spcPts val="0"/>
                        </a:spcBef>
                        <a:spcAft>
                          <a:spcPts val="0"/>
                        </a:spcAft>
                        <a:buNone/>
                      </a:pPr>
                      <a:r>
                        <a:rPr b="0" i="1" lang="en-US" sz="2000" u="none" cap="none" strike="noStrike">
                          <a:solidFill>
                            <a:schemeClr val="dk1"/>
                          </a:solidFill>
                          <a:latin typeface="Times New Roman"/>
                          <a:ea typeface="Times New Roman"/>
                          <a:cs typeface="Times New Roman"/>
                          <a:sym typeface="Times New Roman"/>
                        </a:rPr>
                        <a:t>DPP Sampling</a:t>
                      </a:r>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rPr b="1" i="0" lang="en-US" sz="2000" u="none" cap="none" strike="noStrike">
                          <a:solidFill>
                            <a:schemeClr val="dk1"/>
                          </a:solidFill>
                          <a:latin typeface="Times New Roman"/>
                          <a:ea typeface="Times New Roman"/>
                          <a:cs typeface="Times New Roman"/>
                          <a:sym typeface="Times New Roman"/>
                        </a:rPr>
                        <a:t>0.8</a:t>
                      </a:r>
                      <a:endParaRPr b="1"/>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Times New Roman"/>
                        <a:buNone/>
                      </a:pPr>
                      <a:r>
                        <a:rPr b="0" i="0" lang="en-US" sz="2000" u="none" cap="none" strike="noStrike">
                          <a:solidFill>
                            <a:schemeClr val="dk1"/>
                          </a:solidFill>
                          <a:latin typeface="Times New Roman"/>
                          <a:ea typeface="Times New Roman"/>
                          <a:cs typeface="Times New Roman"/>
                          <a:sym typeface="Times New Roman"/>
                        </a:rPr>
                        <a:t>0.66</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Times New Roman"/>
                        <a:buNone/>
                      </a:pPr>
                      <a:r>
                        <a:rPr b="0" i="0" lang="en-US" sz="2000" u="none" cap="none" strike="noStrike">
                          <a:solidFill>
                            <a:schemeClr val="dk1"/>
                          </a:solidFill>
                          <a:latin typeface="Times New Roman"/>
                          <a:ea typeface="Times New Roman"/>
                          <a:cs typeface="Times New Roman"/>
                          <a:sym typeface="Times New Roman"/>
                        </a:rPr>
                        <a:t>0.6</a:t>
                      </a:r>
                      <a:endParaRPr/>
                    </a:p>
                  </a:txBody>
                  <a:tcPr marT="45725" marB="45725" marR="91450" marL="91450"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59500">
                <a:tc>
                  <a:txBody>
                    <a:bodyPr/>
                    <a:lstStyle/>
                    <a:p>
                      <a:pPr indent="0" lvl="0" marL="0" marR="0" rtl="0" algn="r">
                        <a:spcBef>
                          <a:spcPts val="0"/>
                        </a:spcBef>
                        <a:spcAft>
                          <a:spcPts val="0"/>
                        </a:spcAft>
                        <a:buNone/>
                      </a:pPr>
                      <a:r>
                        <a:rPr b="0" i="1" lang="en-US" sz="2000" u="none" cap="none" strike="noStrike">
                          <a:solidFill>
                            <a:schemeClr val="dk1"/>
                          </a:solidFill>
                          <a:latin typeface="Times New Roman"/>
                          <a:ea typeface="Times New Roman"/>
                          <a:cs typeface="Times New Roman"/>
                          <a:sym typeface="Times New Roman"/>
                        </a:rPr>
                        <a:t>GMM DPP Sampling</a:t>
                      </a:r>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rPr b="1" i="0" lang="en-US" sz="2000" u="none" cap="none" strike="noStrike">
                          <a:solidFill>
                            <a:schemeClr val="dk1"/>
                          </a:solidFill>
                          <a:latin typeface="Times New Roman"/>
                          <a:ea typeface="Times New Roman"/>
                          <a:cs typeface="Times New Roman"/>
                          <a:sym typeface="Times New Roman"/>
                        </a:rPr>
                        <a:t>0.78</a:t>
                      </a:r>
                      <a:endParaRPr b="1"/>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Times New Roman"/>
                        <a:buNone/>
                      </a:pPr>
                      <a:r>
                        <a:rPr b="0" i="0" lang="en-US" sz="2000" u="none" cap="none" strike="noStrike">
                          <a:solidFill>
                            <a:schemeClr val="dk1"/>
                          </a:solidFill>
                          <a:latin typeface="Times New Roman"/>
                          <a:ea typeface="Times New Roman"/>
                          <a:cs typeface="Times New Roman"/>
                          <a:sym typeface="Times New Roman"/>
                        </a:rPr>
                        <a:t>0.63</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000"/>
                        <a:buFont typeface="Times New Roman"/>
                        <a:buNone/>
                      </a:pPr>
                      <a:r>
                        <a:rPr b="0" i="0" lang="en-US" sz="2000" u="none" cap="none" strike="noStrike">
                          <a:solidFill>
                            <a:schemeClr val="dk1"/>
                          </a:solidFill>
                          <a:latin typeface="Times New Roman"/>
                          <a:ea typeface="Times New Roman"/>
                          <a:cs typeface="Times New Roman"/>
                          <a:sym typeface="Times New Roman"/>
                        </a:rPr>
                        <a:t>0.5</a:t>
                      </a:r>
                      <a:endParaRPr/>
                    </a:p>
                  </a:txBody>
                  <a:tcPr marT="45725" marB="45725" marR="91450" marL="91450"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1"/>
          <p:cNvSpPr txBox="1"/>
          <p:nvPr>
            <p:ph type="title"/>
          </p:nvPr>
        </p:nvSpPr>
        <p:spPr>
          <a:xfrm>
            <a:off x="152400" y="0"/>
            <a:ext cx="8763000" cy="8826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Different Datasets</a:t>
            </a:r>
            <a:endParaRPr/>
          </a:p>
        </p:txBody>
      </p:sp>
      <p:sp>
        <p:nvSpPr>
          <p:cNvPr id="184" name="Google Shape;184;p21"/>
          <p:cNvSpPr txBox="1"/>
          <p:nvPr/>
        </p:nvSpPr>
        <p:spPr>
          <a:xfrm>
            <a:off x="325475" y="4275700"/>
            <a:ext cx="8589900" cy="2430000"/>
          </a:xfrm>
          <a:prstGeom prst="rect">
            <a:avLst/>
          </a:prstGeom>
          <a:noFill/>
          <a:ln>
            <a:noFill/>
          </a:ln>
        </p:spPr>
        <p:txBody>
          <a:bodyPr anchorCtr="0" anchor="t" bIns="45700" lIns="91425" spcFirstLastPara="1" rIns="91425" wrap="square" tIns="45700">
            <a:noAutofit/>
          </a:bodyPr>
          <a:lstStyle/>
          <a:p>
            <a:pPr indent="-389890" lvl="0" marL="349250" marR="0" rtl="0" algn="l">
              <a:lnSpc>
                <a:spcPct val="90000"/>
              </a:lnSpc>
              <a:spcBef>
                <a:spcPts val="0"/>
              </a:spcBef>
              <a:spcAft>
                <a:spcPts val="0"/>
              </a:spcAft>
              <a:buClr>
                <a:srgbClr val="595959"/>
              </a:buClr>
              <a:buSzPts val="2600"/>
              <a:buFont typeface="Avenir"/>
              <a:buChar char="◆"/>
            </a:pPr>
            <a:r>
              <a:rPr lang="en-US" sz="2600">
                <a:solidFill>
                  <a:srgbClr val="000000"/>
                </a:solidFill>
                <a:latin typeface="Avenir"/>
                <a:ea typeface="Avenir"/>
                <a:cs typeface="Avenir"/>
                <a:sym typeface="Avenir"/>
              </a:rPr>
              <a:t>UW RGB-D+ Dataset</a:t>
            </a:r>
            <a:endParaRPr sz="2600">
              <a:latin typeface="Avenir"/>
              <a:ea typeface="Avenir"/>
              <a:cs typeface="Avenir"/>
              <a:sym typeface="Avenir"/>
            </a:endParaRPr>
          </a:p>
          <a:p>
            <a:pPr indent="-336549" lvl="1" marL="685800" marR="0" rtl="0" algn="l">
              <a:lnSpc>
                <a:spcPct val="90000"/>
              </a:lnSpc>
              <a:spcBef>
                <a:spcPts val="600"/>
              </a:spcBef>
              <a:spcAft>
                <a:spcPts val="0"/>
              </a:spcAft>
              <a:buClr>
                <a:srgbClr val="595959"/>
              </a:buClr>
              <a:buSzPts val="1680"/>
              <a:buFont typeface="Avenir"/>
              <a:buChar char="◆"/>
            </a:pPr>
            <a:r>
              <a:rPr i="0" lang="en-US" sz="2400" u="none" cap="none" strike="noStrike">
                <a:solidFill>
                  <a:srgbClr val="000000"/>
                </a:solidFill>
                <a:latin typeface="Avenir"/>
                <a:ea typeface="Avenir"/>
                <a:cs typeface="Avenir"/>
                <a:sym typeface="Avenir"/>
              </a:rPr>
              <a:t>300 objects, 52 object types, multi-colored objects</a:t>
            </a:r>
            <a:endParaRPr>
              <a:latin typeface="Avenir"/>
              <a:ea typeface="Avenir"/>
              <a:cs typeface="Avenir"/>
              <a:sym typeface="Avenir"/>
            </a:endParaRPr>
          </a:p>
          <a:p>
            <a:pPr indent="-336549" lvl="1" marL="685800" marR="0" rtl="0" algn="l">
              <a:lnSpc>
                <a:spcPct val="90000"/>
              </a:lnSpc>
              <a:spcBef>
                <a:spcPts val="600"/>
              </a:spcBef>
              <a:spcAft>
                <a:spcPts val="0"/>
              </a:spcAft>
              <a:buClr>
                <a:srgbClr val="595959"/>
              </a:buClr>
              <a:buSzPts val="1680"/>
              <a:buFont typeface="Avenir"/>
              <a:buChar char="◆"/>
            </a:pPr>
            <a:r>
              <a:rPr i="0" lang="en-US" sz="2400" u="none" cap="none" strike="noStrike">
                <a:solidFill>
                  <a:srgbClr val="000000"/>
                </a:solidFill>
                <a:latin typeface="Avenir"/>
                <a:ea typeface="Avenir"/>
                <a:cs typeface="Avenir"/>
                <a:sym typeface="Avenir"/>
              </a:rPr>
              <a:t>Highly varied color, shape, and object features</a:t>
            </a:r>
            <a:endParaRPr>
              <a:latin typeface="Avenir"/>
              <a:ea typeface="Avenir"/>
              <a:cs typeface="Avenir"/>
              <a:sym typeface="Avenir"/>
            </a:endParaRPr>
          </a:p>
          <a:p>
            <a:pPr indent="-389890" lvl="0" marL="349250" marR="0" rtl="0" algn="l">
              <a:lnSpc>
                <a:spcPct val="90000"/>
              </a:lnSpc>
              <a:spcBef>
                <a:spcPts val="2000"/>
              </a:spcBef>
              <a:spcAft>
                <a:spcPts val="0"/>
              </a:spcAft>
              <a:buClr>
                <a:srgbClr val="595959"/>
              </a:buClr>
              <a:buSzPts val="2600"/>
              <a:buFont typeface="Avenir"/>
              <a:buChar char="◆"/>
            </a:pPr>
            <a:r>
              <a:rPr lang="en-US" sz="2600">
                <a:solidFill>
                  <a:srgbClr val="000000"/>
                </a:solidFill>
                <a:latin typeface="Avenir"/>
                <a:ea typeface="Avenir"/>
                <a:cs typeface="Avenir"/>
                <a:sym typeface="Avenir"/>
              </a:rPr>
              <a:t>Max-Log Based GMM and GMM DPP outperforms</a:t>
            </a:r>
            <a:endParaRPr sz="2600">
              <a:latin typeface="Avenir"/>
              <a:ea typeface="Avenir"/>
              <a:cs typeface="Avenir"/>
              <a:sym typeface="Avenir"/>
            </a:endParaRPr>
          </a:p>
          <a:p>
            <a:pPr indent="-336549" lvl="1" marL="685800" marR="0" rtl="0" algn="l">
              <a:lnSpc>
                <a:spcPct val="90000"/>
              </a:lnSpc>
              <a:spcBef>
                <a:spcPts val="600"/>
              </a:spcBef>
              <a:spcAft>
                <a:spcPts val="0"/>
              </a:spcAft>
              <a:buClr>
                <a:srgbClr val="595959"/>
              </a:buClr>
              <a:buSzPts val="1680"/>
              <a:buFont typeface="Avenir"/>
              <a:buChar char="◆"/>
            </a:pPr>
            <a:r>
              <a:rPr i="0" lang="en-US" sz="2400" u="none" cap="none" strike="noStrike">
                <a:solidFill>
                  <a:srgbClr val="000000"/>
                </a:solidFill>
                <a:latin typeface="Avenir"/>
                <a:ea typeface="Avenir"/>
                <a:cs typeface="Avenir"/>
                <a:sym typeface="Avenir"/>
              </a:rPr>
              <a:t>Select the most informative and representative</a:t>
            </a:r>
            <a:endParaRPr>
              <a:latin typeface="Avenir"/>
              <a:ea typeface="Avenir"/>
              <a:cs typeface="Avenir"/>
              <a:sym typeface="Avenir"/>
            </a:endParaRPr>
          </a:p>
        </p:txBody>
      </p:sp>
      <p:pic>
        <p:nvPicPr>
          <p:cNvPr id="185" name="Google Shape;185;p21"/>
          <p:cNvPicPr preferRelativeResize="0"/>
          <p:nvPr/>
        </p:nvPicPr>
        <p:blipFill>
          <a:blip r:embed="rId3">
            <a:alphaModFix/>
          </a:blip>
          <a:stretch>
            <a:fillRect/>
          </a:stretch>
        </p:blipFill>
        <p:spPr>
          <a:xfrm>
            <a:off x="1046025" y="882650"/>
            <a:ext cx="6684799" cy="33930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2"/>
          <p:cNvSpPr txBox="1"/>
          <p:nvPr>
            <p:ph type="title"/>
          </p:nvPr>
        </p:nvSpPr>
        <p:spPr>
          <a:xfrm>
            <a:off x="152400" y="0"/>
            <a:ext cx="8763000" cy="8826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Effect of Language</a:t>
            </a:r>
            <a:endParaRPr/>
          </a:p>
        </p:txBody>
      </p:sp>
      <p:sp>
        <p:nvSpPr>
          <p:cNvPr id="192" name="Google Shape;192;p22"/>
          <p:cNvSpPr txBox="1"/>
          <p:nvPr/>
        </p:nvSpPr>
        <p:spPr>
          <a:xfrm>
            <a:off x="477875" y="3733800"/>
            <a:ext cx="8589900" cy="3124200"/>
          </a:xfrm>
          <a:prstGeom prst="rect">
            <a:avLst/>
          </a:prstGeom>
          <a:noFill/>
          <a:ln>
            <a:noFill/>
          </a:ln>
        </p:spPr>
        <p:txBody>
          <a:bodyPr anchorCtr="0" anchor="t" bIns="45700" lIns="91425" spcFirstLastPara="1" rIns="91425" wrap="square" tIns="45700">
            <a:noAutofit/>
          </a:bodyPr>
          <a:lstStyle/>
          <a:p>
            <a:pPr indent="-389890" lvl="0" marL="349250" marR="0" rtl="0" algn="l">
              <a:lnSpc>
                <a:spcPct val="90000"/>
              </a:lnSpc>
              <a:spcBef>
                <a:spcPts val="0"/>
              </a:spcBef>
              <a:spcAft>
                <a:spcPts val="0"/>
              </a:spcAft>
              <a:buClr>
                <a:srgbClr val="595959"/>
              </a:buClr>
              <a:buSzPts val="2600"/>
              <a:buFont typeface="Avenir"/>
              <a:buChar char="◆"/>
            </a:pPr>
            <a:r>
              <a:rPr lang="en-US" sz="2600">
                <a:solidFill>
                  <a:srgbClr val="000000"/>
                </a:solidFill>
                <a:latin typeface="Avenir"/>
                <a:ea typeface="Avenir"/>
                <a:cs typeface="Avenir"/>
                <a:sym typeface="Avenir"/>
              </a:rPr>
              <a:t>Semantic representation of description</a:t>
            </a:r>
            <a:endParaRPr sz="2600">
              <a:latin typeface="Avenir"/>
              <a:ea typeface="Avenir"/>
              <a:cs typeface="Avenir"/>
              <a:sym typeface="Avenir"/>
            </a:endParaRPr>
          </a:p>
          <a:p>
            <a:pPr indent="-394969" lvl="1" marL="685800" marR="0" rtl="0" algn="l">
              <a:lnSpc>
                <a:spcPct val="90000"/>
              </a:lnSpc>
              <a:spcBef>
                <a:spcPts val="600"/>
              </a:spcBef>
              <a:spcAft>
                <a:spcPts val="0"/>
              </a:spcAft>
              <a:buClr>
                <a:srgbClr val="595959"/>
              </a:buClr>
              <a:buSzPts val="2600"/>
              <a:buFont typeface="Avenir"/>
              <a:buChar char="◆"/>
            </a:pPr>
            <a:r>
              <a:rPr i="0" lang="en-US" sz="2600" u="none" cap="none" strike="noStrike">
                <a:solidFill>
                  <a:srgbClr val="000000"/>
                </a:solidFill>
                <a:latin typeface="Avenir"/>
                <a:ea typeface="Avenir"/>
                <a:cs typeface="Avenir"/>
                <a:sym typeface="Avenir"/>
              </a:rPr>
              <a:t>Paragraph vectors</a:t>
            </a:r>
            <a:endParaRPr sz="2600">
              <a:latin typeface="Avenir"/>
              <a:ea typeface="Avenir"/>
              <a:cs typeface="Avenir"/>
              <a:sym typeface="Avenir"/>
            </a:endParaRPr>
          </a:p>
          <a:p>
            <a:pPr indent="-389890" lvl="0" marL="349250" marR="0" rtl="0" algn="l">
              <a:lnSpc>
                <a:spcPct val="90000"/>
              </a:lnSpc>
              <a:spcBef>
                <a:spcPts val="2000"/>
              </a:spcBef>
              <a:spcAft>
                <a:spcPts val="0"/>
              </a:spcAft>
              <a:buClr>
                <a:srgbClr val="595959"/>
              </a:buClr>
              <a:buSzPts val="2600"/>
              <a:buFont typeface="Avenir"/>
              <a:buChar char="◆"/>
            </a:pPr>
            <a:r>
              <a:rPr lang="en-US" sz="2600">
                <a:solidFill>
                  <a:srgbClr val="000000"/>
                </a:solidFill>
                <a:latin typeface="Avenir"/>
                <a:ea typeface="Avenir"/>
                <a:cs typeface="Avenir"/>
                <a:sym typeface="Avenir"/>
              </a:rPr>
              <a:t>Selects representative points closest to the cluster centers.</a:t>
            </a:r>
            <a:endParaRPr sz="2600">
              <a:latin typeface="Avenir"/>
              <a:ea typeface="Avenir"/>
              <a:cs typeface="Avenir"/>
              <a:sym typeface="Avenir"/>
            </a:endParaRPr>
          </a:p>
          <a:p>
            <a:pPr indent="-389890" lvl="0" marL="349250" marR="0" rtl="0" algn="l">
              <a:lnSpc>
                <a:spcPct val="90000"/>
              </a:lnSpc>
              <a:spcBef>
                <a:spcPts val="2000"/>
              </a:spcBef>
              <a:spcAft>
                <a:spcPts val="0"/>
              </a:spcAft>
              <a:buClr>
                <a:srgbClr val="595959"/>
              </a:buClr>
              <a:buSzPts val="2600"/>
              <a:buFont typeface="Avenir"/>
              <a:buChar char="◆"/>
            </a:pPr>
            <a:r>
              <a:rPr lang="en-US" sz="2600">
                <a:solidFill>
                  <a:srgbClr val="000000"/>
                </a:solidFill>
                <a:latin typeface="Avenir"/>
                <a:ea typeface="Avenir"/>
                <a:cs typeface="Avenir"/>
                <a:sym typeface="Avenir"/>
              </a:rPr>
              <a:t>Vision-Language sampling not suitable for large dataset</a:t>
            </a:r>
            <a:endParaRPr sz="2600">
              <a:latin typeface="Avenir"/>
              <a:ea typeface="Avenir"/>
              <a:cs typeface="Avenir"/>
              <a:sym typeface="Avenir"/>
            </a:endParaRPr>
          </a:p>
          <a:p>
            <a:pPr indent="-224790" lvl="0" marL="349250" marR="0" rtl="0" algn="l">
              <a:lnSpc>
                <a:spcPct val="90000"/>
              </a:lnSpc>
              <a:spcBef>
                <a:spcPts val="2000"/>
              </a:spcBef>
              <a:spcAft>
                <a:spcPts val="0"/>
              </a:spcAft>
              <a:buClr>
                <a:srgbClr val="595959"/>
              </a:buClr>
              <a:buSzPts val="1960"/>
              <a:buFont typeface="Noto Sans Symbols"/>
              <a:buNone/>
            </a:pPr>
            <a:r>
              <a:t/>
            </a:r>
            <a:endParaRPr sz="2600">
              <a:solidFill>
                <a:srgbClr val="000000"/>
              </a:solidFill>
              <a:latin typeface="Avenir"/>
              <a:ea typeface="Avenir"/>
              <a:cs typeface="Avenir"/>
              <a:sym typeface="Avenir"/>
            </a:endParaRPr>
          </a:p>
          <a:p>
            <a:pPr indent="-251459" lvl="0" marL="349250" marR="0" rtl="0" algn="l">
              <a:lnSpc>
                <a:spcPct val="90000"/>
              </a:lnSpc>
              <a:spcBef>
                <a:spcPts val="2000"/>
              </a:spcBef>
              <a:spcAft>
                <a:spcPts val="0"/>
              </a:spcAft>
              <a:buClr>
                <a:srgbClr val="595959"/>
              </a:buClr>
              <a:buSzPts val="1540"/>
              <a:buFont typeface="Noto Sans Symbols"/>
              <a:buNone/>
            </a:pPr>
            <a:r>
              <a:t/>
            </a:r>
            <a:endParaRPr sz="2600">
              <a:solidFill>
                <a:srgbClr val="000000"/>
              </a:solidFill>
              <a:latin typeface="Avenir"/>
              <a:ea typeface="Avenir"/>
              <a:cs typeface="Avenir"/>
              <a:sym typeface="Avenir"/>
            </a:endParaRPr>
          </a:p>
        </p:txBody>
      </p:sp>
      <p:pic>
        <p:nvPicPr>
          <p:cNvPr id="193" name="Google Shape;193;p22"/>
          <p:cNvPicPr preferRelativeResize="0"/>
          <p:nvPr/>
        </p:nvPicPr>
        <p:blipFill>
          <a:blip r:embed="rId3">
            <a:alphaModFix/>
          </a:blip>
          <a:stretch>
            <a:fillRect/>
          </a:stretch>
        </p:blipFill>
        <p:spPr>
          <a:xfrm>
            <a:off x="457200" y="806450"/>
            <a:ext cx="7651398" cy="31242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3"/>
          <p:cNvSpPr txBox="1"/>
          <p:nvPr>
            <p:ph type="title"/>
          </p:nvPr>
        </p:nvSpPr>
        <p:spPr>
          <a:xfrm>
            <a:off x="152400" y="0"/>
            <a:ext cx="8763000" cy="8826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Results: Varying Datasize</a:t>
            </a:r>
            <a:endParaRPr/>
          </a:p>
        </p:txBody>
      </p:sp>
      <p:sp>
        <p:nvSpPr>
          <p:cNvPr id="200" name="Google Shape;200;p23"/>
          <p:cNvSpPr txBox="1"/>
          <p:nvPr/>
        </p:nvSpPr>
        <p:spPr>
          <a:xfrm>
            <a:off x="152400" y="1155700"/>
            <a:ext cx="8763000" cy="1981200"/>
          </a:xfrm>
          <a:prstGeom prst="rect">
            <a:avLst/>
          </a:prstGeom>
          <a:noFill/>
          <a:ln>
            <a:noFill/>
          </a:ln>
        </p:spPr>
        <p:txBody>
          <a:bodyPr anchorCtr="0" anchor="t" bIns="45700" lIns="91425" spcFirstLastPara="1" rIns="91425" wrap="square" tIns="45700">
            <a:noAutofit/>
          </a:bodyPr>
          <a:lstStyle/>
          <a:p>
            <a:pPr indent="-349250" lvl="0" marL="349250" marR="0" rtl="0" algn="l">
              <a:lnSpc>
                <a:spcPct val="90000"/>
              </a:lnSpc>
              <a:spcBef>
                <a:spcPts val="0"/>
              </a:spcBef>
              <a:spcAft>
                <a:spcPts val="0"/>
              </a:spcAft>
              <a:buClr>
                <a:srgbClr val="595959"/>
              </a:buClr>
              <a:buSzPts val="1960"/>
              <a:buFont typeface="Avenir"/>
              <a:buChar char="◆"/>
            </a:pPr>
            <a:r>
              <a:rPr lang="en-US" sz="2800">
                <a:solidFill>
                  <a:srgbClr val="000000"/>
                </a:solidFill>
                <a:latin typeface="Avenir"/>
                <a:ea typeface="Avenir"/>
                <a:cs typeface="Avenir"/>
                <a:sym typeface="Avenir"/>
              </a:rPr>
              <a:t>Limited resources</a:t>
            </a:r>
            <a:endParaRPr>
              <a:latin typeface="Avenir"/>
              <a:ea typeface="Avenir"/>
              <a:cs typeface="Avenir"/>
              <a:sym typeface="Avenir"/>
            </a:endParaRPr>
          </a:p>
          <a:p>
            <a:pPr indent="-336549" lvl="1" marL="685800" marR="0" rtl="0" algn="l">
              <a:lnSpc>
                <a:spcPct val="90000"/>
              </a:lnSpc>
              <a:spcBef>
                <a:spcPts val="600"/>
              </a:spcBef>
              <a:spcAft>
                <a:spcPts val="0"/>
              </a:spcAft>
              <a:buClr>
                <a:srgbClr val="595959"/>
              </a:buClr>
              <a:buSzPts val="1680"/>
              <a:buFont typeface="Avenir"/>
              <a:buChar char="◆"/>
            </a:pPr>
            <a:r>
              <a:rPr i="0" lang="en-US" sz="2400" u="none" cap="none" strike="noStrike">
                <a:solidFill>
                  <a:srgbClr val="000000"/>
                </a:solidFill>
                <a:latin typeface="Avenir"/>
                <a:ea typeface="Avenir"/>
                <a:cs typeface="Avenir"/>
                <a:sym typeface="Avenir"/>
              </a:rPr>
              <a:t>288 visual – language pairs</a:t>
            </a:r>
            <a:endParaRPr>
              <a:latin typeface="Avenir"/>
              <a:ea typeface="Avenir"/>
              <a:cs typeface="Avenir"/>
              <a:sym typeface="Avenir"/>
            </a:endParaRPr>
          </a:p>
          <a:p>
            <a:pPr indent="-349250" lvl="0" marL="349250" marR="0" rtl="0" algn="l">
              <a:lnSpc>
                <a:spcPct val="90000"/>
              </a:lnSpc>
              <a:spcBef>
                <a:spcPts val="2000"/>
              </a:spcBef>
              <a:spcAft>
                <a:spcPts val="0"/>
              </a:spcAft>
              <a:buClr>
                <a:srgbClr val="595959"/>
              </a:buClr>
              <a:buSzPts val="1960"/>
              <a:buFont typeface="Avenir"/>
              <a:buChar char="◆"/>
            </a:pPr>
            <a:r>
              <a:rPr lang="en-US" sz="2800">
                <a:solidFill>
                  <a:srgbClr val="000000"/>
                </a:solidFill>
                <a:latin typeface="Avenir"/>
                <a:ea typeface="Avenir"/>
                <a:cs typeface="Avenir"/>
                <a:sym typeface="Avenir"/>
              </a:rPr>
              <a:t>Highly varied and noisy.</a:t>
            </a:r>
            <a:endParaRPr>
              <a:latin typeface="Avenir"/>
              <a:ea typeface="Avenir"/>
              <a:cs typeface="Avenir"/>
              <a:sym typeface="Avenir"/>
            </a:endParaRPr>
          </a:p>
          <a:p>
            <a:pPr indent="-349250" lvl="0" marL="349250" marR="0" rtl="0" algn="l">
              <a:lnSpc>
                <a:spcPct val="90000"/>
              </a:lnSpc>
              <a:spcBef>
                <a:spcPts val="2000"/>
              </a:spcBef>
              <a:spcAft>
                <a:spcPts val="0"/>
              </a:spcAft>
              <a:buClr>
                <a:srgbClr val="595959"/>
              </a:buClr>
              <a:buSzPts val="1960"/>
              <a:buFont typeface="Avenir"/>
              <a:buChar char="◆"/>
            </a:pPr>
            <a:r>
              <a:rPr lang="en-US" sz="2800">
                <a:solidFill>
                  <a:srgbClr val="000000"/>
                </a:solidFill>
                <a:latin typeface="Avenir"/>
                <a:ea typeface="Avenir"/>
                <a:cs typeface="Avenir"/>
                <a:sym typeface="Avenir"/>
              </a:rPr>
              <a:t>AL methods select informative and diverse points</a:t>
            </a:r>
            <a:endParaRPr>
              <a:latin typeface="Avenir"/>
              <a:ea typeface="Avenir"/>
              <a:cs typeface="Avenir"/>
              <a:sym typeface="Avenir"/>
            </a:endParaRPr>
          </a:p>
          <a:p>
            <a:pPr indent="-224790" lvl="0" marL="349250" marR="0" rtl="0" algn="l">
              <a:lnSpc>
                <a:spcPct val="90000"/>
              </a:lnSpc>
              <a:spcBef>
                <a:spcPts val="2000"/>
              </a:spcBef>
              <a:spcAft>
                <a:spcPts val="0"/>
              </a:spcAft>
              <a:buClr>
                <a:srgbClr val="595959"/>
              </a:buClr>
              <a:buSzPts val="1960"/>
              <a:buFont typeface="Noto Sans Symbols"/>
              <a:buNone/>
            </a:pPr>
            <a:r>
              <a:t/>
            </a:r>
            <a:endParaRPr sz="2800">
              <a:solidFill>
                <a:srgbClr val="000000"/>
              </a:solidFill>
              <a:latin typeface="Avenir"/>
              <a:ea typeface="Avenir"/>
              <a:cs typeface="Avenir"/>
              <a:sym typeface="Avenir"/>
            </a:endParaRPr>
          </a:p>
        </p:txBody>
      </p:sp>
      <p:pic>
        <p:nvPicPr>
          <p:cNvPr id="201" name="Google Shape;201;p23"/>
          <p:cNvPicPr preferRelativeResize="0"/>
          <p:nvPr/>
        </p:nvPicPr>
        <p:blipFill rotWithShape="1">
          <a:blip r:embed="rId3">
            <a:alphaModFix/>
          </a:blip>
          <a:srcRect b="0" l="0" r="0" t="0"/>
          <a:stretch/>
        </p:blipFill>
        <p:spPr>
          <a:xfrm>
            <a:off x="1793355" y="3429000"/>
            <a:ext cx="4831866" cy="30797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4"/>
          <p:cNvSpPr txBox="1"/>
          <p:nvPr>
            <p:ph idx="1" type="body"/>
          </p:nvPr>
        </p:nvSpPr>
        <p:spPr>
          <a:xfrm>
            <a:off x="381000" y="1143000"/>
            <a:ext cx="8458200" cy="4648200"/>
          </a:xfrm>
          <a:prstGeom prst="rect">
            <a:avLst/>
          </a:prstGeom>
          <a:noFill/>
          <a:ln>
            <a:noFill/>
          </a:ln>
        </p:spPr>
        <p:txBody>
          <a:bodyPr anchorCtr="0" anchor="t" bIns="45700" lIns="91425" spcFirstLastPara="1" rIns="91425" wrap="square" tIns="45700">
            <a:noAutofit/>
          </a:bodyPr>
          <a:lstStyle/>
          <a:p>
            <a:pPr indent="-349250" lvl="0" marL="349250" rtl="0" algn="l">
              <a:lnSpc>
                <a:spcPct val="90000"/>
              </a:lnSpc>
              <a:spcBef>
                <a:spcPts val="0"/>
              </a:spcBef>
              <a:spcAft>
                <a:spcPts val="0"/>
              </a:spcAft>
              <a:buSzPts val="1960"/>
              <a:buFont typeface="Avenir"/>
              <a:buChar char="◆"/>
            </a:pPr>
            <a:r>
              <a:rPr lang="en-US">
                <a:latin typeface="Avenir"/>
                <a:ea typeface="Avenir"/>
                <a:cs typeface="Avenir"/>
                <a:sym typeface="Avenir"/>
              </a:rPr>
              <a:t>For neither visually varied nor linguistically complex</a:t>
            </a:r>
            <a:endParaRPr>
              <a:latin typeface="Avenir"/>
              <a:ea typeface="Avenir"/>
              <a:cs typeface="Avenir"/>
              <a:sym typeface="Avenir"/>
            </a:endParaRPr>
          </a:p>
          <a:p>
            <a:pPr indent="-336549" lvl="1" marL="685800" rtl="0" algn="l">
              <a:lnSpc>
                <a:spcPct val="90000"/>
              </a:lnSpc>
              <a:spcBef>
                <a:spcPts val="600"/>
              </a:spcBef>
              <a:spcAft>
                <a:spcPts val="0"/>
              </a:spcAft>
              <a:buSzPts val="1680"/>
              <a:buFont typeface="Avenir"/>
              <a:buChar char="◆"/>
            </a:pPr>
            <a:r>
              <a:rPr lang="en-US">
                <a:latin typeface="Avenir"/>
                <a:ea typeface="Avenir"/>
                <a:cs typeface="Avenir"/>
                <a:sym typeface="Avenir"/>
              </a:rPr>
              <a:t>Most representative or/and diverse data points</a:t>
            </a:r>
            <a:endParaRPr>
              <a:latin typeface="Avenir"/>
              <a:ea typeface="Avenir"/>
              <a:cs typeface="Avenir"/>
              <a:sym typeface="Avenir"/>
            </a:endParaRPr>
          </a:p>
          <a:p>
            <a:pPr indent="-349250" lvl="0" marL="349250" rtl="0" algn="l">
              <a:lnSpc>
                <a:spcPct val="90000"/>
              </a:lnSpc>
              <a:spcBef>
                <a:spcPts val="2000"/>
              </a:spcBef>
              <a:spcAft>
                <a:spcPts val="0"/>
              </a:spcAft>
              <a:buSzPts val="1960"/>
              <a:buFont typeface="Avenir"/>
              <a:buChar char="◆"/>
            </a:pPr>
            <a:r>
              <a:rPr lang="en-US">
                <a:latin typeface="Avenir"/>
                <a:ea typeface="Avenir"/>
                <a:cs typeface="Avenir"/>
                <a:sym typeface="Avenir"/>
              </a:rPr>
              <a:t>Visually differentiated, Linguistically complicated</a:t>
            </a:r>
            <a:endParaRPr>
              <a:latin typeface="Avenir"/>
              <a:ea typeface="Avenir"/>
              <a:cs typeface="Avenir"/>
              <a:sym typeface="Avenir"/>
            </a:endParaRPr>
          </a:p>
          <a:p>
            <a:pPr indent="-336549" lvl="1" marL="685800" rtl="0" algn="l">
              <a:lnSpc>
                <a:spcPct val="90000"/>
              </a:lnSpc>
              <a:spcBef>
                <a:spcPts val="600"/>
              </a:spcBef>
              <a:spcAft>
                <a:spcPts val="0"/>
              </a:spcAft>
              <a:buSzPts val="1680"/>
              <a:buFont typeface="Avenir"/>
              <a:buChar char="◆"/>
            </a:pPr>
            <a:r>
              <a:rPr lang="en-US">
                <a:latin typeface="Avenir"/>
                <a:ea typeface="Avenir"/>
                <a:cs typeface="Avenir"/>
                <a:sym typeface="Avenir"/>
              </a:rPr>
              <a:t>GMM with DPP finds representative and salient features</a:t>
            </a:r>
            <a:endParaRPr>
              <a:latin typeface="Avenir"/>
              <a:ea typeface="Avenir"/>
              <a:cs typeface="Avenir"/>
              <a:sym typeface="Avenir"/>
            </a:endParaRPr>
          </a:p>
          <a:p>
            <a:pPr indent="-336549" lvl="1" marL="685800" rtl="0" algn="l">
              <a:lnSpc>
                <a:spcPct val="90000"/>
              </a:lnSpc>
              <a:spcBef>
                <a:spcPts val="600"/>
              </a:spcBef>
              <a:spcAft>
                <a:spcPts val="0"/>
              </a:spcAft>
              <a:buSzPts val="1680"/>
              <a:buFont typeface="Avenir"/>
              <a:buChar char="◆"/>
            </a:pPr>
            <a:r>
              <a:rPr lang="en-US">
                <a:latin typeface="Avenir"/>
                <a:ea typeface="Avenir"/>
                <a:cs typeface="Avenir"/>
                <a:sym typeface="Avenir"/>
              </a:rPr>
              <a:t>Uncertainty sampling not strong for sparsely populated features</a:t>
            </a:r>
            <a:endParaRPr>
              <a:latin typeface="Avenir"/>
              <a:ea typeface="Avenir"/>
              <a:cs typeface="Avenir"/>
              <a:sym typeface="Avenir"/>
            </a:endParaRPr>
          </a:p>
          <a:p>
            <a:pPr indent="-349250" lvl="0" marL="349250" rtl="0" algn="l">
              <a:lnSpc>
                <a:spcPct val="90000"/>
              </a:lnSpc>
              <a:spcBef>
                <a:spcPts val="2000"/>
              </a:spcBef>
              <a:spcAft>
                <a:spcPts val="0"/>
              </a:spcAft>
              <a:buSzPts val="1960"/>
              <a:buFont typeface="Avenir"/>
              <a:buChar char="◆"/>
            </a:pPr>
            <a:r>
              <a:rPr lang="en-US">
                <a:latin typeface="Avenir"/>
                <a:ea typeface="Avenir"/>
                <a:cs typeface="Avenir"/>
                <a:sym typeface="Avenir"/>
              </a:rPr>
              <a:t>AL methods set the right order of data points</a:t>
            </a:r>
            <a:endParaRPr>
              <a:latin typeface="Avenir"/>
              <a:ea typeface="Avenir"/>
              <a:cs typeface="Avenir"/>
              <a:sym typeface="Avenir"/>
            </a:endParaRPr>
          </a:p>
          <a:p>
            <a:pPr indent="-336549" lvl="1" marL="685800" rtl="0" algn="l">
              <a:lnSpc>
                <a:spcPct val="90000"/>
              </a:lnSpc>
              <a:spcBef>
                <a:spcPts val="600"/>
              </a:spcBef>
              <a:spcAft>
                <a:spcPts val="0"/>
              </a:spcAft>
              <a:buSzPts val="1680"/>
              <a:buFont typeface="Avenir"/>
              <a:buChar char="◆"/>
            </a:pPr>
            <a:r>
              <a:rPr lang="en-US">
                <a:latin typeface="Avenir"/>
                <a:ea typeface="Avenir"/>
                <a:cs typeface="Avenir"/>
                <a:sym typeface="Avenir"/>
              </a:rPr>
              <a:t>Increase grounding efficiency</a:t>
            </a:r>
            <a:endParaRPr>
              <a:latin typeface="Avenir"/>
              <a:ea typeface="Avenir"/>
              <a:cs typeface="Avenir"/>
              <a:sym typeface="Avenir"/>
            </a:endParaRPr>
          </a:p>
          <a:p>
            <a:pPr indent="-336549" lvl="1" marL="685800" rtl="0" algn="l">
              <a:lnSpc>
                <a:spcPct val="90000"/>
              </a:lnSpc>
              <a:spcBef>
                <a:spcPts val="600"/>
              </a:spcBef>
              <a:spcAft>
                <a:spcPts val="0"/>
              </a:spcAft>
              <a:buSzPts val="1680"/>
              <a:buFont typeface="Avenir"/>
              <a:buChar char="◆"/>
            </a:pPr>
            <a:r>
              <a:rPr lang="en-US">
                <a:latin typeface="Avenir"/>
                <a:ea typeface="Avenir"/>
                <a:cs typeface="Avenir"/>
                <a:sym typeface="Avenir"/>
              </a:rPr>
              <a:t>Fewer training data </a:t>
            </a:r>
            <a:endParaRPr>
              <a:latin typeface="Avenir"/>
              <a:ea typeface="Avenir"/>
              <a:cs typeface="Avenir"/>
              <a:sym typeface="Avenir"/>
            </a:endParaRPr>
          </a:p>
          <a:p>
            <a:pPr indent="-336549" lvl="1" marL="685800" rtl="0" algn="l">
              <a:lnSpc>
                <a:spcPct val="90000"/>
              </a:lnSpc>
              <a:spcBef>
                <a:spcPts val="600"/>
              </a:spcBef>
              <a:spcAft>
                <a:spcPts val="0"/>
              </a:spcAft>
              <a:buSzPts val="1680"/>
              <a:buFont typeface="Avenir"/>
              <a:buChar char="◆"/>
            </a:pPr>
            <a:r>
              <a:rPr lang="en-US">
                <a:latin typeface="Avenir"/>
                <a:ea typeface="Avenir"/>
                <a:cs typeface="Avenir"/>
                <a:sym typeface="Avenir"/>
              </a:rPr>
              <a:t>Reduced annotation costs</a:t>
            </a:r>
            <a:endParaRPr>
              <a:latin typeface="Avenir"/>
              <a:ea typeface="Avenir"/>
              <a:cs typeface="Avenir"/>
              <a:sym typeface="Avenir"/>
            </a:endParaRPr>
          </a:p>
        </p:txBody>
      </p:sp>
      <p:sp>
        <p:nvSpPr>
          <p:cNvPr id="207" name="Google Shape;207;p24"/>
          <p:cNvSpPr txBox="1"/>
          <p:nvPr>
            <p:ph type="title"/>
          </p:nvPr>
        </p:nvSpPr>
        <p:spPr>
          <a:xfrm>
            <a:off x="152400" y="0"/>
            <a:ext cx="8763000" cy="8826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Analysis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5"/>
          <p:cNvSpPr txBox="1"/>
          <p:nvPr>
            <p:ph type="title"/>
          </p:nvPr>
        </p:nvSpPr>
        <p:spPr>
          <a:xfrm>
            <a:off x="152400" y="0"/>
            <a:ext cx="8763000" cy="8826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Contribution</a:t>
            </a:r>
            <a:endParaRPr/>
          </a:p>
        </p:txBody>
      </p:sp>
      <p:sp>
        <p:nvSpPr>
          <p:cNvPr id="213" name="Google Shape;213;p25"/>
          <p:cNvSpPr txBox="1"/>
          <p:nvPr/>
        </p:nvSpPr>
        <p:spPr>
          <a:xfrm>
            <a:off x="381001" y="1524000"/>
            <a:ext cx="7772400" cy="4724400"/>
          </a:xfrm>
          <a:prstGeom prst="rect">
            <a:avLst/>
          </a:prstGeom>
          <a:noFill/>
          <a:ln>
            <a:noFill/>
          </a:ln>
        </p:spPr>
        <p:txBody>
          <a:bodyPr anchorCtr="0" anchor="t" bIns="45700" lIns="91425" spcFirstLastPara="1" rIns="91425" wrap="square" tIns="45700">
            <a:noAutofit/>
          </a:bodyPr>
          <a:lstStyle/>
          <a:p>
            <a:pPr indent="-349250" lvl="0" marL="349250" marR="0" rtl="0" algn="l">
              <a:lnSpc>
                <a:spcPct val="90000"/>
              </a:lnSpc>
              <a:spcBef>
                <a:spcPts val="2000"/>
              </a:spcBef>
              <a:spcAft>
                <a:spcPts val="0"/>
              </a:spcAft>
              <a:buClr>
                <a:srgbClr val="595959"/>
              </a:buClr>
              <a:buSzPts val="1960"/>
              <a:buFont typeface="Avenir"/>
              <a:buChar char="◆"/>
            </a:pPr>
            <a:r>
              <a:rPr lang="en-US" sz="2800">
                <a:solidFill>
                  <a:srgbClr val="980000"/>
                </a:solidFill>
                <a:latin typeface="Avenir"/>
                <a:ea typeface="Avenir"/>
                <a:cs typeface="Avenir"/>
                <a:sym typeface="Avenir"/>
              </a:rPr>
              <a:t>Robot driven</a:t>
            </a:r>
            <a:r>
              <a:rPr lang="en-US" sz="2800">
                <a:solidFill>
                  <a:schemeClr val="dk1"/>
                </a:solidFill>
                <a:latin typeface="Avenir"/>
                <a:ea typeface="Avenir"/>
                <a:cs typeface="Avenir"/>
                <a:sym typeface="Avenir"/>
              </a:rPr>
              <a:t> language acquisition system</a:t>
            </a:r>
            <a:endParaRPr>
              <a:latin typeface="Avenir"/>
              <a:ea typeface="Avenir"/>
              <a:cs typeface="Avenir"/>
              <a:sym typeface="Avenir"/>
            </a:endParaRPr>
          </a:p>
          <a:p>
            <a:pPr indent="-349250" lvl="0" marL="349250" marR="0" rtl="0" algn="l">
              <a:lnSpc>
                <a:spcPct val="90000"/>
              </a:lnSpc>
              <a:spcBef>
                <a:spcPts val="2000"/>
              </a:spcBef>
              <a:spcAft>
                <a:spcPts val="0"/>
              </a:spcAft>
              <a:buClr>
                <a:srgbClr val="595959"/>
              </a:buClr>
              <a:buSzPts val="1960"/>
              <a:buFont typeface="Avenir"/>
              <a:buChar char="◆"/>
            </a:pPr>
            <a:r>
              <a:rPr lang="en-US" sz="2800">
                <a:solidFill>
                  <a:schemeClr val="dk1"/>
                </a:solidFill>
                <a:latin typeface="Avenir"/>
                <a:ea typeface="Avenir"/>
                <a:cs typeface="Avenir"/>
                <a:sym typeface="Avenir"/>
              </a:rPr>
              <a:t>Verification and quality comparison</a:t>
            </a:r>
            <a:endParaRPr>
              <a:latin typeface="Avenir"/>
              <a:ea typeface="Avenir"/>
              <a:cs typeface="Avenir"/>
              <a:sym typeface="Avenir"/>
            </a:endParaRPr>
          </a:p>
          <a:p>
            <a:pPr indent="-336549" lvl="1" marL="685800" marR="0" rtl="0" algn="l">
              <a:lnSpc>
                <a:spcPct val="90000"/>
              </a:lnSpc>
              <a:spcBef>
                <a:spcPts val="600"/>
              </a:spcBef>
              <a:spcAft>
                <a:spcPts val="0"/>
              </a:spcAft>
              <a:buClr>
                <a:srgbClr val="595959"/>
              </a:buClr>
              <a:buSzPts val="1680"/>
              <a:buFont typeface="Avenir"/>
              <a:buChar char="◆"/>
            </a:pPr>
            <a:r>
              <a:rPr i="0" lang="en-US" sz="2400" u="none" cap="none" strike="noStrike">
                <a:solidFill>
                  <a:schemeClr val="dk1"/>
                </a:solidFill>
                <a:latin typeface="Avenir"/>
                <a:ea typeface="Avenir"/>
                <a:cs typeface="Avenir"/>
                <a:sym typeface="Avenir"/>
              </a:rPr>
              <a:t>Analysis with various parameters</a:t>
            </a:r>
            <a:endParaRPr>
              <a:latin typeface="Avenir"/>
              <a:ea typeface="Avenir"/>
              <a:cs typeface="Avenir"/>
              <a:sym typeface="Avenir"/>
            </a:endParaRPr>
          </a:p>
          <a:p>
            <a:pPr indent="-336549" lvl="1" marL="685800" marR="0" rtl="0" algn="l">
              <a:lnSpc>
                <a:spcPct val="90000"/>
              </a:lnSpc>
              <a:spcBef>
                <a:spcPts val="600"/>
              </a:spcBef>
              <a:spcAft>
                <a:spcPts val="0"/>
              </a:spcAft>
              <a:buClr>
                <a:srgbClr val="595959"/>
              </a:buClr>
              <a:buSzPts val="1680"/>
              <a:buFont typeface="Avenir"/>
              <a:buChar char="◆"/>
            </a:pPr>
            <a:r>
              <a:rPr i="0" lang="en-US" sz="2400" u="none" cap="none" strike="noStrike">
                <a:solidFill>
                  <a:schemeClr val="dk1"/>
                </a:solidFill>
                <a:latin typeface="Avenir"/>
                <a:ea typeface="Avenir"/>
                <a:cs typeface="Avenir"/>
                <a:sym typeface="Avenir"/>
              </a:rPr>
              <a:t>Different datasets</a:t>
            </a:r>
            <a:endParaRPr>
              <a:latin typeface="Avenir"/>
              <a:ea typeface="Avenir"/>
              <a:cs typeface="Avenir"/>
              <a:sym typeface="Avenir"/>
            </a:endParaRPr>
          </a:p>
          <a:p>
            <a:pPr indent="-336549" lvl="1" marL="685800" marR="0" rtl="0" algn="l">
              <a:lnSpc>
                <a:spcPct val="90000"/>
              </a:lnSpc>
              <a:spcBef>
                <a:spcPts val="600"/>
              </a:spcBef>
              <a:spcAft>
                <a:spcPts val="0"/>
              </a:spcAft>
              <a:buClr>
                <a:srgbClr val="595959"/>
              </a:buClr>
              <a:buSzPts val="1680"/>
              <a:buFont typeface="Avenir"/>
              <a:buChar char="◆"/>
            </a:pPr>
            <a:r>
              <a:rPr i="0" lang="en-US" sz="2400" u="none" cap="none" strike="noStrike">
                <a:solidFill>
                  <a:schemeClr val="dk1"/>
                </a:solidFill>
                <a:latin typeface="Avenir"/>
                <a:ea typeface="Avenir"/>
                <a:cs typeface="Avenir"/>
                <a:sym typeface="Avenir"/>
              </a:rPr>
              <a:t>Language in combination with Vision in Sampling</a:t>
            </a:r>
            <a:endParaRPr>
              <a:latin typeface="Avenir"/>
              <a:ea typeface="Avenir"/>
              <a:cs typeface="Avenir"/>
              <a:sym typeface="Avenir"/>
            </a:endParaRPr>
          </a:p>
          <a:p>
            <a:pPr indent="-349250" lvl="0" marL="349250" marR="0" rtl="0" algn="l">
              <a:lnSpc>
                <a:spcPct val="90000"/>
              </a:lnSpc>
              <a:spcBef>
                <a:spcPts val="2000"/>
              </a:spcBef>
              <a:spcAft>
                <a:spcPts val="0"/>
              </a:spcAft>
              <a:buClr>
                <a:srgbClr val="595959"/>
              </a:buClr>
              <a:buSzPts val="1960"/>
              <a:buFont typeface="Avenir"/>
              <a:buChar char="◆"/>
            </a:pPr>
            <a:r>
              <a:rPr b="1" i="1" lang="en-US" sz="2800">
                <a:solidFill>
                  <a:srgbClr val="980000"/>
                </a:solidFill>
                <a:latin typeface="Avenir"/>
                <a:ea typeface="Avenir"/>
                <a:cs typeface="Avenir"/>
                <a:sym typeface="Avenir"/>
              </a:rPr>
              <a:t>More efficient</a:t>
            </a:r>
            <a:r>
              <a:rPr i="1" lang="en-US" sz="2800">
                <a:solidFill>
                  <a:srgbClr val="980000"/>
                </a:solidFill>
                <a:latin typeface="Avenir"/>
                <a:ea typeface="Avenir"/>
                <a:cs typeface="Avenir"/>
                <a:sym typeface="Avenir"/>
              </a:rPr>
              <a:t> </a:t>
            </a:r>
            <a:r>
              <a:rPr lang="en-US" sz="2800">
                <a:solidFill>
                  <a:schemeClr val="dk1"/>
                </a:solidFill>
                <a:latin typeface="Avenir"/>
                <a:ea typeface="Avenir"/>
                <a:cs typeface="Avenir"/>
                <a:sym typeface="Avenir"/>
              </a:rPr>
              <a:t>than naïve corpus annotation</a:t>
            </a:r>
            <a:endParaRPr>
              <a:latin typeface="Avenir"/>
              <a:ea typeface="Avenir"/>
              <a:cs typeface="Avenir"/>
              <a:sym typeface="Avenir"/>
            </a:endParaRPr>
          </a:p>
          <a:p>
            <a:pPr indent="0" lvl="1" marL="349250" marR="0" rtl="0" algn="l">
              <a:lnSpc>
                <a:spcPct val="90000"/>
              </a:lnSpc>
              <a:spcBef>
                <a:spcPts val="600"/>
              </a:spcBef>
              <a:spcAft>
                <a:spcPts val="0"/>
              </a:spcAft>
              <a:buClr>
                <a:srgbClr val="595959"/>
              </a:buClr>
              <a:buSzPts val="1680"/>
              <a:buFont typeface="Noto Sans Symbols"/>
              <a:buNone/>
            </a:pPr>
            <a:r>
              <a:t/>
            </a:r>
            <a:endParaRPr i="0" sz="2400" u="none" cap="none" strike="noStrike">
              <a:solidFill>
                <a:schemeClr val="dk1"/>
              </a:solidFill>
              <a:latin typeface="Avenir"/>
              <a:ea typeface="Avenir"/>
              <a:cs typeface="Avenir"/>
              <a:sym typeface="Aveni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7" name="Shape 217"/>
        <p:cNvGrpSpPr/>
        <p:nvPr/>
      </p:nvGrpSpPr>
      <p:grpSpPr>
        <a:xfrm>
          <a:off x="0" y="0"/>
          <a:ext cx="0" cy="0"/>
          <a:chOff x="0" y="0"/>
          <a:chExt cx="0" cy="0"/>
        </a:xfrm>
      </p:grpSpPr>
      <p:sp>
        <p:nvSpPr>
          <p:cNvPr id="218" name="Google Shape;218;p26"/>
          <p:cNvSpPr txBox="1"/>
          <p:nvPr>
            <p:ph idx="1" type="body"/>
          </p:nvPr>
        </p:nvSpPr>
        <p:spPr>
          <a:xfrm>
            <a:off x="381000" y="1143000"/>
            <a:ext cx="8458200" cy="4648200"/>
          </a:xfrm>
          <a:prstGeom prst="rect">
            <a:avLst/>
          </a:prstGeom>
          <a:noFill/>
          <a:ln>
            <a:noFill/>
          </a:ln>
          <a:effectLst>
            <a:reflection blurRad="0" dir="5400000" dist="38100" endA="0" fadeDir="5400012" kx="0" rotWithShape="0" algn="bl" stPos="0" sy="-100000" ky="0"/>
          </a:effectLst>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6720"/>
              <a:buNone/>
            </a:pPr>
            <a:r>
              <a:rPr b="1" lang="en-US" sz="8800">
                <a:solidFill>
                  <a:srgbClr val="C00000"/>
                </a:solidFill>
              </a:rPr>
              <a:t>Questions?</a:t>
            </a:r>
            <a:endParaRPr sz="2000"/>
          </a:p>
        </p:txBody>
      </p:sp>
      <p:sp>
        <p:nvSpPr>
          <p:cNvPr id="219" name="Google Shape;219;p26"/>
          <p:cNvSpPr txBox="1"/>
          <p:nvPr>
            <p:ph idx="12" type="sldNum"/>
          </p:nvPr>
        </p:nvSpPr>
        <p:spPr>
          <a:xfrm>
            <a:off x="7035850" y="4172125"/>
            <a:ext cx="2057400" cy="525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US"/>
              <a:t>‹#›</a:t>
            </a:fld>
            <a:endParaRPr/>
          </a:p>
        </p:txBody>
      </p:sp>
      <p:sp>
        <p:nvSpPr>
          <p:cNvPr id="220" name="Google Shape;220;p26"/>
          <p:cNvSpPr txBox="1"/>
          <p:nvPr>
            <p:ph type="title"/>
          </p:nvPr>
        </p:nvSpPr>
        <p:spPr>
          <a:xfrm>
            <a:off x="152400" y="0"/>
            <a:ext cx="8763000" cy="882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25" name="Shape 225"/>
        <p:cNvGrpSpPr/>
        <p:nvPr/>
      </p:nvGrpSpPr>
      <p:grpSpPr>
        <a:xfrm>
          <a:off x="0" y="0"/>
          <a:ext cx="0" cy="0"/>
          <a:chOff x="0" y="0"/>
          <a:chExt cx="0" cy="0"/>
        </a:xfrm>
      </p:grpSpPr>
      <p:sp>
        <p:nvSpPr>
          <p:cNvPr id="226" name="Google Shape;226;p27"/>
          <p:cNvSpPr txBox="1"/>
          <p:nvPr>
            <p:ph idx="1" type="body"/>
          </p:nvPr>
        </p:nvSpPr>
        <p:spPr>
          <a:xfrm>
            <a:off x="381000" y="1143000"/>
            <a:ext cx="8458200" cy="4648200"/>
          </a:xfrm>
          <a:prstGeom prst="rect">
            <a:avLst/>
          </a:prstGeom>
          <a:noFill/>
          <a:ln>
            <a:noFill/>
          </a:ln>
        </p:spPr>
        <p:txBody>
          <a:bodyPr anchorCtr="0" anchor="t" bIns="45700" lIns="91425" spcFirstLastPara="1" rIns="91425" wrap="square" tIns="45700">
            <a:noAutofit/>
          </a:bodyPr>
          <a:lstStyle/>
          <a:p>
            <a:pPr indent="-349250" lvl="0" marL="349250" rtl="0" algn="l">
              <a:lnSpc>
                <a:spcPct val="90000"/>
              </a:lnSpc>
              <a:spcBef>
                <a:spcPts val="0"/>
              </a:spcBef>
              <a:spcAft>
                <a:spcPts val="0"/>
              </a:spcAft>
              <a:buSzPts val="1960"/>
              <a:buChar char="◆"/>
            </a:pPr>
            <a:r>
              <a:rPr lang="en-US"/>
              <a:t>M-Step</a:t>
            </a:r>
            <a:endParaRPr/>
          </a:p>
          <a:p>
            <a:pPr indent="0" lvl="0" marL="0" rtl="0" algn="l">
              <a:lnSpc>
                <a:spcPct val="90000"/>
              </a:lnSpc>
              <a:spcBef>
                <a:spcPts val="2000"/>
              </a:spcBef>
              <a:spcAft>
                <a:spcPts val="0"/>
              </a:spcAft>
              <a:buSzPts val="1960"/>
              <a:buNone/>
            </a:pPr>
            <a:r>
              <a:t/>
            </a:r>
            <a:endParaRPr/>
          </a:p>
        </p:txBody>
      </p:sp>
      <p:sp>
        <p:nvSpPr>
          <p:cNvPr id="227" name="Google Shape;227;p27"/>
          <p:cNvSpPr txBox="1"/>
          <p:nvPr>
            <p:ph type="title"/>
          </p:nvPr>
        </p:nvSpPr>
        <p:spPr>
          <a:xfrm>
            <a:off x="152400" y="0"/>
            <a:ext cx="8763000" cy="8826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Extra slides	</a:t>
            </a:r>
            <a:endParaRPr/>
          </a:p>
        </p:txBody>
      </p:sp>
      <p:pic>
        <p:nvPicPr>
          <p:cNvPr id="228" name="Google Shape;228;p27"/>
          <p:cNvPicPr preferRelativeResize="0"/>
          <p:nvPr/>
        </p:nvPicPr>
        <p:blipFill rotWithShape="1">
          <a:blip r:embed="rId3">
            <a:alphaModFix/>
          </a:blip>
          <a:srcRect b="0" l="0" r="0" t="0"/>
          <a:stretch/>
        </p:blipFill>
        <p:spPr>
          <a:xfrm>
            <a:off x="0" y="2209800"/>
            <a:ext cx="9144000" cy="4033305"/>
          </a:xfrm>
          <a:prstGeom prst="rect">
            <a:avLst/>
          </a:prstGeom>
          <a:noFill/>
          <a:ln>
            <a:noFill/>
          </a:ln>
        </p:spPr>
      </p:pic>
      <p:sp>
        <p:nvSpPr>
          <p:cNvPr id="229" name="Google Shape;229;p27"/>
          <p:cNvSpPr txBox="1"/>
          <p:nvPr/>
        </p:nvSpPr>
        <p:spPr>
          <a:xfrm>
            <a:off x="2346296" y="6274708"/>
            <a:ext cx="6797704" cy="338554"/>
          </a:xfrm>
          <a:prstGeom prst="rect">
            <a:avLst/>
          </a:prstGeom>
          <a:noFill/>
          <a:ln>
            <a:noFill/>
          </a:ln>
        </p:spPr>
        <p:txBody>
          <a:bodyPr anchorCtr="0" anchor="t" bIns="45700" lIns="91425" spcFirstLastPara="1" rIns="91425" wrap="square" tIns="45700">
            <a:noAutofit/>
          </a:bodyPr>
          <a:lstStyle/>
          <a:p>
            <a:pPr indent="0" lvl="2" marL="0" marR="0" rtl="0" algn="r">
              <a:spcBef>
                <a:spcPts val="0"/>
              </a:spcBef>
              <a:spcAft>
                <a:spcPts val="0"/>
              </a:spcAft>
              <a:buNone/>
            </a:pPr>
            <a:r>
              <a:rPr b="0" i="0" lang="en-US" sz="1600" u="none" cap="none" strike="noStrike">
                <a:solidFill>
                  <a:schemeClr val="dk1"/>
                </a:solidFill>
                <a:latin typeface="Gill Sans"/>
                <a:ea typeface="Gill Sans"/>
                <a:cs typeface="Gill Sans"/>
                <a:sym typeface="Gill Sans"/>
              </a:rPr>
              <a:t>http://www.ics.uci.edu/~smyth/courses/cs274/notes/EMnotes.pdf</a:t>
            </a:r>
            <a:endParaRPr b="0" i="0" sz="1600" u="none" cap="none" strike="noStrike">
              <a:solidFill>
                <a:schemeClr val="dk1"/>
              </a:solidFill>
              <a:latin typeface="Gill Sans"/>
              <a:ea typeface="Gill Sans"/>
              <a:cs typeface="Gill Sans"/>
              <a:sym typeface="Gill Sans"/>
            </a:endParaRPr>
          </a:p>
        </p:txBody>
      </p:sp>
      <p:sp>
        <p:nvSpPr>
          <p:cNvPr id="230" name="Google Shape;230;p27"/>
          <p:cNvSpPr txBox="1"/>
          <p:nvPr>
            <p:ph idx="12" type="sldNum"/>
          </p:nvPr>
        </p:nvSpPr>
        <p:spPr>
          <a:xfrm>
            <a:off x="7035850" y="4172125"/>
            <a:ext cx="2057400" cy="525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35" name="Shape 235"/>
        <p:cNvGrpSpPr/>
        <p:nvPr/>
      </p:nvGrpSpPr>
      <p:grpSpPr>
        <a:xfrm>
          <a:off x="0" y="0"/>
          <a:ext cx="0" cy="0"/>
          <a:chOff x="0" y="0"/>
          <a:chExt cx="0" cy="0"/>
        </a:xfrm>
      </p:grpSpPr>
      <p:sp>
        <p:nvSpPr>
          <p:cNvPr id="236" name="Google Shape;236;p28"/>
          <p:cNvSpPr txBox="1"/>
          <p:nvPr>
            <p:ph idx="1" type="body"/>
          </p:nvPr>
        </p:nvSpPr>
        <p:spPr>
          <a:xfrm>
            <a:off x="381000" y="1143000"/>
            <a:ext cx="8458200" cy="4648200"/>
          </a:xfrm>
          <a:prstGeom prst="rect">
            <a:avLst/>
          </a:prstGeom>
          <a:blipFill rotWithShape="1">
            <a:blip r:embed="rId3">
              <a:alphaModFix/>
            </a:blip>
            <a:stretch>
              <a:fillRect b="0" l="-648" r="0" t="-2492"/>
            </a:stretch>
          </a:blipFill>
          <a:ln>
            <a:noFill/>
          </a:ln>
        </p:spPr>
        <p:txBody>
          <a:bodyPr anchorCtr="0" anchor="t" bIns="45700" lIns="91425" spcFirstLastPara="1" rIns="91425" wrap="square" tIns="45700">
            <a:noAutofit/>
          </a:bodyPr>
          <a:lstStyle/>
          <a:p>
            <a:pPr indent="-349250" lvl="0" marL="349250" rtl="0" algn="l">
              <a:lnSpc>
                <a:spcPct val="90000"/>
              </a:lnSpc>
              <a:spcBef>
                <a:spcPts val="0"/>
              </a:spcBef>
              <a:spcAft>
                <a:spcPts val="0"/>
              </a:spcAft>
              <a:buSzPts val="1960"/>
              <a:buChar char="◆"/>
            </a:pPr>
            <a:r>
              <a:rPr lang="en-US"/>
              <a:t> </a:t>
            </a:r>
            <a:endParaRPr/>
          </a:p>
        </p:txBody>
      </p:sp>
      <p:sp>
        <p:nvSpPr>
          <p:cNvPr id="237" name="Google Shape;237;p28"/>
          <p:cNvSpPr txBox="1"/>
          <p:nvPr>
            <p:ph type="title"/>
          </p:nvPr>
        </p:nvSpPr>
        <p:spPr>
          <a:xfrm>
            <a:off x="152400" y="0"/>
            <a:ext cx="8763000" cy="8826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GMM with EM</a:t>
            </a:r>
            <a:endParaRPr/>
          </a:p>
        </p:txBody>
      </p:sp>
      <p:sp>
        <p:nvSpPr>
          <p:cNvPr id="238" name="Google Shape;238;p28"/>
          <p:cNvSpPr txBox="1"/>
          <p:nvPr/>
        </p:nvSpPr>
        <p:spPr>
          <a:xfrm>
            <a:off x="405539" y="5569287"/>
            <a:ext cx="8751277"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000">
                <a:solidFill>
                  <a:srgbClr val="C55A11"/>
                </a:solidFill>
                <a:latin typeface="Gill Sans"/>
                <a:ea typeface="Gill Sans"/>
                <a:cs typeface="Gill Sans"/>
                <a:sym typeface="Gill Sans"/>
              </a:rPr>
              <a:t>Long, Chengjiang, and Gang Hua. </a:t>
            </a:r>
            <a:r>
              <a:rPr i="1" lang="en-US" sz="2000">
                <a:solidFill>
                  <a:srgbClr val="C55A11"/>
                </a:solidFill>
                <a:latin typeface="Gill Sans"/>
                <a:ea typeface="Gill Sans"/>
                <a:cs typeface="Gill Sans"/>
                <a:sym typeface="Gill Sans"/>
              </a:rPr>
              <a:t>"Multi-class multi-annotator active learning with robust gaussian process for visual recognition."</a:t>
            </a:r>
            <a:r>
              <a:rPr lang="en-US" sz="2000">
                <a:solidFill>
                  <a:srgbClr val="C55A11"/>
                </a:solidFill>
                <a:latin typeface="Gill Sans"/>
                <a:ea typeface="Gill Sans"/>
                <a:cs typeface="Gill Sans"/>
                <a:sym typeface="Gill Sans"/>
              </a:rPr>
              <a:t> Proceedings of the IEEE International Conference on Computer Vision. 2015.</a:t>
            </a:r>
            <a:endParaRPr/>
          </a:p>
        </p:txBody>
      </p:sp>
      <p:sp>
        <p:nvSpPr>
          <p:cNvPr id="239" name="Google Shape;239;p28"/>
          <p:cNvSpPr txBox="1"/>
          <p:nvPr>
            <p:ph idx="12" type="sldNum"/>
          </p:nvPr>
        </p:nvSpPr>
        <p:spPr>
          <a:xfrm>
            <a:off x="7035850" y="4172125"/>
            <a:ext cx="2057400" cy="525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238"/>
                                        </p:tgtEl>
                                      </p:cBhvr>
                                    </p:animEffect>
                                    <p:set>
                                      <p:cBhvr>
                                        <p:cTn dur="1" fill="hold">
                                          <p:stCondLst>
                                            <p:cond delay="500"/>
                                          </p:stCondLst>
                                        </p:cTn>
                                        <p:tgtEl>
                                          <p:spTgt spid="238"/>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44" name="Shape 244"/>
        <p:cNvGrpSpPr/>
        <p:nvPr/>
      </p:nvGrpSpPr>
      <p:grpSpPr>
        <a:xfrm>
          <a:off x="0" y="0"/>
          <a:ext cx="0" cy="0"/>
          <a:chOff x="0" y="0"/>
          <a:chExt cx="0" cy="0"/>
        </a:xfrm>
      </p:grpSpPr>
      <p:sp>
        <p:nvSpPr>
          <p:cNvPr id="245" name="Google Shape;245;p29"/>
          <p:cNvSpPr txBox="1"/>
          <p:nvPr>
            <p:ph type="title"/>
          </p:nvPr>
        </p:nvSpPr>
        <p:spPr>
          <a:xfrm>
            <a:off x="152400" y="0"/>
            <a:ext cx="8763000" cy="8826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Extra Slides</a:t>
            </a:r>
            <a:endParaRPr/>
          </a:p>
        </p:txBody>
      </p:sp>
      <p:pic>
        <p:nvPicPr>
          <p:cNvPr id="246" name="Google Shape;246;p29"/>
          <p:cNvPicPr preferRelativeResize="0"/>
          <p:nvPr/>
        </p:nvPicPr>
        <p:blipFill rotWithShape="1">
          <a:blip r:embed="rId3">
            <a:alphaModFix/>
          </a:blip>
          <a:srcRect b="0" l="0" r="0" t="0"/>
          <a:stretch/>
        </p:blipFill>
        <p:spPr>
          <a:xfrm>
            <a:off x="0" y="1752600"/>
            <a:ext cx="9144000" cy="1380401"/>
          </a:xfrm>
          <a:prstGeom prst="rect">
            <a:avLst/>
          </a:prstGeom>
          <a:noFill/>
          <a:ln>
            <a:noFill/>
          </a:ln>
        </p:spPr>
      </p:pic>
      <p:pic>
        <p:nvPicPr>
          <p:cNvPr id="247" name="Google Shape;247;p29"/>
          <p:cNvPicPr preferRelativeResize="0"/>
          <p:nvPr/>
        </p:nvPicPr>
        <p:blipFill rotWithShape="1">
          <a:blip r:embed="rId4">
            <a:alphaModFix/>
          </a:blip>
          <a:srcRect b="0" l="0" r="0" t="0"/>
          <a:stretch/>
        </p:blipFill>
        <p:spPr>
          <a:xfrm>
            <a:off x="0" y="3429000"/>
            <a:ext cx="9144001" cy="1813184"/>
          </a:xfrm>
          <a:prstGeom prst="rect">
            <a:avLst/>
          </a:prstGeom>
          <a:noFill/>
          <a:ln>
            <a:noFill/>
          </a:ln>
        </p:spPr>
      </p:pic>
      <p:sp>
        <p:nvSpPr>
          <p:cNvPr id="248" name="Google Shape;248;p29"/>
          <p:cNvSpPr txBox="1"/>
          <p:nvPr/>
        </p:nvSpPr>
        <p:spPr>
          <a:xfrm>
            <a:off x="228600" y="3198150"/>
            <a:ext cx="6019800" cy="461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Gill Sans"/>
                <a:ea typeface="Gill Sans"/>
                <a:cs typeface="Gill Sans"/>
                <a:sym typeface="Gill Sans"/>
              </a:rPr>
              <a:t>Maximize log-likelihood</a:t>
            </a:r>
            <a:endParaRPr/>
          </a:p>
        </p:txBody>
      </p:sp>
      <p:sp>
        <p:nvSpPr>
          <p:cNvPr id="249" name="Google Shape;249;p29"/>
          <p:cNvSpPr txBox="1"/>
          <p:nvPr/>
        </p:nvSpPr>
        <p:spPr>
          <a:xfrm>
            <a:off x="2346296" y="6274708"/>
            <a:ext cx="6797704" cy="338554"/>
          </a:xfrm>
          <a:prstGeom prst="rect">
            <a:avLst/>
          </a:prstGeom>
          <a:noFill/>
          <a:ln>
            <a:noFill/>
          </a:ln>
        </p:spPr>
        <p:txBody>
          <a:bodyPr anchorCtr="0" anchor="t" bIns="45700" lIns="91425" spcFirstLastPara="1" rIns="91425" wrap="square" tIns="45700">
            <a:noAutofit/>
          </a:bodyPr>
          <a:lstStyle/>
          <a:p>
            <a:pPr indent="0" lvl="2" marL="0" marR="0" rtl="0" algn="r">
              <a:spcBef>
                <a:spcPts val="0"/>
              </a:spcBef>
              <a:spcAft>
                <a:spcPts val="0"/>
              </a:spcAft>
              <a:buNone/>
            </a:pPr>
            <a:r>
              <a:rPr b="0" i="0" lang="en-US" sz="1600" u="none" cap="none" strike="noStrike">
                <a:solidFill>
                  <a:schemeClr val="dk1"/>
                </a:solidFill>
                <a:latin typeface="Gill Sans"/>
                <a:ea typeface="Gill Sans"/>
                <a:cs typeface="Gill Sans"/>
                <a:sym typeface="Gill Sans"/>
              </a:rPr>
              <a:t>http://www.ics.uci.edu/~smyth/courses/cs274/notes/EMnotes.pdf</a:t>
            </a:r>
            <a:endParaRPr b="0" i="0" sz="1600" u="none" cap="none" strike="noStrike">
              <a:solidFill>
                <a:schemeClr val="dk1"/>
              </a:solidFill>
              <a:latin typeface="Gill Sans"/>
              <a:ea typeface="Gill Sans"/>
              <a:cs typeface="Gill Sans"/>
              <a:sym typeface="Gill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53" name="Shape 253"/>
        <p:cNvGrpSpPr/>
        <p:nvPr/>
      </p:nvGrpSpPr>
      <p:grpSpPr>
        <a:xfrm>
          <a:off x="0" y="0"/>
          <a:ext cx="0" cy="0"/>
          <a:chOff x="0" y="0"/>
          <a:chExt cx="0" cy="0"/>
        </a:xfrm>
      </p:grpSpPr>
      <p:sp>
        <p:nvSpPr>
          <p:cNvPr id="254" name="Google Shape;254;p30"/>
          <p:cNvSpPr txBox="1"/>
          <p:nvPr>
            <p:ph type="title"/>
          </p:nvPr>
        </p:nvSpPr>
        <p:spPr>
          <a:xfrm>
            <a:off x="152400" y="0"/>
            <a:ext cx="8763000" cy="8826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Log Likelihood</a:t>
            </a:r>
            <a:endParaRPr/>
          </a:p>
        </p:txBody>
      </p:sp>
      <p:pic>
        <p:nvPicPr>
          <p:cNvPr id="255" name="Google Shape;255;p30"/>
          <p:cNvPicPr preferRelativeResize="0"/>
          <p:nvPr/>
        </p:nvPicPr>
        <p:blipFill rotWithShape="1">
          <a:blip r:embed="rId3">
            <a:alphaModFix/>
          </a:blip>
          <a:srcRect b="0" l="0" r="0" t="0"/>
          <a:stretch/>
        </p:blipFill>
        <p:spPr>
          <a:xfrm>
            <a:off x="0" y="1568450"/>
            <a:ext cx="9144000" cy="3504704"/>
          </a:xfrm>
          <a:prstGeom prst="rect">
            <a:avLst/>
          </a:prstGeom>
          <a:noFill/>
          <a:ln>
            <a:noFill/>
          </a:ln>
        </p:spPr>
      </p:pic>
      <p:sp>
        <p:nvSpPr>
          <p:cNvPr id="256" name="Google Shape;256;p30"/>
          <p:cNvSpPr txBox="1"/>
          <p:nvPr/>
        </p:nvSpPr>
        <p:spPr>
          <a:xfrm>
            <a:off x="2346296" y="6274708"/>
            <a:ext cx="6797704" cy="338554"/>
          </a:xfrm>
          <a:prstGeom prst="rect">
            <a:avLst/>
          </a:prstGeom>
          <a:noFill/>
          <a:ln>
            <a:noFill/>
          </a:ln>
        </p:spPr>
        <p:txBody>
          <a:bodyPr anchorCtr="0" anchor="t" bIns="45700" lIns="91425" spcFirstLastPara="1" rIns="91425" wrap="square" tIns="45700">
            <a:noAutofit/>
          </a:bodyPr>
          <a:lstStyle/>
          <a:p>
            <a:pPr indent="0" lvl="2" marL="0" marR="0" rtl="0" algn="r">
              <a:spcBef>
                <a:spcPts val="0"/>
              </a:spcBef>
              <a:spcAft>
                <a:spcPts val="0"/>
              </a:spcAft>
              <a:buNone/>
            </a:pPr>
            <a:r>
              <a:rPr b="0" i="0" lang="en-US" sz="1600" u="none" cap="none" strike="noStrike">
                <a:solidFill>
                  <a:schemeClr val="dk1"/>
                </a:solidFill>
                <a:latin typeface="Gill Sans"/>
                <a:ea typeface="Gill Sans"/>
                <a:cs typeface="Gill Sans"/>
                <a:sym typeface="Gill Sans"/>
              </a:rPr>
              <a:t>http://www.cs.toronto.edu/~rgrosse/csc321/mixture_models.pdf</a:t>
            </a:r>
            <a:endParaRPr b="0" i="0" sz="1600" u="none" cap="none" strike="noStrike">
              <a:solidFill>
                <a:schemeClr val="dk1"/>
              </a:solidFill>
              <a:latin typeface="Gill Sans"/>
              <a:ea typeface="Gill Sans"/>
              <a:cs typeface="Gill Sans"/>
              <a:sym typeface="Gill Sans"/>
            </a:endParaRPr>
          </a:p>
        </p:txBody>
      </p:sp>
      <p:sp>
        <p:nvSpPr>
          <p:cNvPr id="257" name="Google Shape;257;p30"/>
          <p:cNvSpPr txBox="1"/>
          <p:nvPr>
            <p:ph idx="12" type="sldNum"/>
          </p:nvPr>
        </p:nvSpPr>
        <p:spPr>
          <a:xfrm>
            <a:off x="7035850" y="4172125"/>
            <a:ext cx="2057400" cy="525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US"/>
              <a:t>‹#›</a:t>
            </a:fld>
            <a:endParaRPr/>
          </a:p>
        </p:txBody>
      </p:sp>
      <p:sp>
        <p:nvSpPr>
          <p:cNvPr id="258" name="Google Shape;258;p30"/>
          <p:cNvSpPr txBox="1"/>
          <p:nvPr>
            <p:ph idx="1" type="body"/>
          </p:nvPr>
        </p:nvSpPr>
        <p:spPr>
          <a:xfrm>
            <a:off x="381000" y="1143000"/>
            <a:ext cx="8458200" cy="4648200"/>
          </a:xfrm>
          <a:prstGeom prst="rect">
            <a:avLst/>
          </a:prstGeom>
        </p:spPr>
        <p:txBody>
          <a:bodyPr anchorCtr="0" anchor="t" bIns="45700" lIns="91425" spcFirstLastPara="1" rIns="91425" wrap="square" tIns="45700">
            <a:noAutofit/>
          </a:bodyPr>
          <a:lstStyle/>
          <a:p>
            <a:pPr indent="0" lvl="0" marL="0" rtl="0" algn="l">
              <a:spcBef>
                <a:spcPts val="2000"/>
              </a:spcBef>
              <a:spcAft>
                <a:spcPts val="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2" name="Shape 262"/>
        <p:cNvGrpSpPr/>
        <p:nvPr/>
      </p:nvGrpSpPr>
      <p:grpSpPr>
        <a:xfrm>
          <a:off x="0" y="0"/>
          <a:ext cx="0" cy="0"/>
          <a:chOff x="0" y="0"/>
          <a:chExt cx="0" cy="0"/>
        </a:xfrm>
      </p:grpSpPr>
      <p:sp>
        <p:nvSpPr>
          <p:cNvPr id="263" name="Google Shape;263;p31"/>
          <p:cNvSpPr txBox="1"/>
          <p:nvPr>
            <p:ph type="title"/>
          </p:nvPr>
        </p:nvSpPr>
        <p:spPr>
          <a:xfrm>
            <a:off x="152400" y="0"/>
            <a:ext cx="8763000" cy="8826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Limitations and alternatives</a:t>
            </a:r>
            <a:endParaRPr/>
          </a:p>
        </p:txBody>
      </p:sp>
      <p:sp>
        <p:nvSpPr>
          <p:cNvPr id="264" name="Google Shape;264;p31"/>
          <p:cNvSpPr txBox="1"/>
          <p:nvPr/>
        </p:nvSpPr>
        <p:spPr>
          <a:xfrm>
            <a:off x="1143000" y="1828800"/>
            <a:ext cx="6019800" cy="452431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Gill Sans"/>
                <a:ea typeface="Gill Sans"/>
                <a:cs typeface="Gill Sans"/>
                <a:sym typeface="Gill Sans"/>
              </a:rPr>
              <a:t>Limitation: local maxima – several iteration needed</a:t>
            </a:r>
            <a:endParaRPr/>
          </a:p>
          <a:p>
            <a:pPr indent="0" lvl="0" marL="0" marR="0" rtl="0" algn="l">
              <a:spcBef>
                <a:spcPts val="0"/>
              </a:spcBef>
              <a:spcAft>
                <a:spcPts val="0"/>
              </a:spcAft>
              <a:buNone/>
            </a:pPr>
            <a:r>
              <a:rPr lang="en-US" sz="2400">
                <a:solidFill>
                  <a:schemeClr val="dk1"/>
                </a:solidFill>
                <a:latin typeface="Gill Sans"/>
                <a:ea typeface="Gill Sans"/>
                <a:cs typeface="Gill Sans"/>
                <a:sym typeface="Gill Sans"/>
              </a:rPr>
              <a:t>MLE might overfit the data. Sensitive to the random variation in data. </a:t>
            </a:r>
            <a:endParaRPr/>
          </a:p>
          <a:p>
            <a:pPr indent="0" lvl="0" marL="0" marR="0" rtl="0" algn="l">
              <a:spcBef>
                <a:spcPts val="0"/>
              </a:spcBef>
              <a:spcAft>
                <a:spcPts val="0"/>
              </a:spcAft>
              <a:buNone/>
            </a:pPr>
            <a:r>
              <a:rPr lang="en-US" sz="2400">
                <a:solidFill>
                  <a:schemeClr val="dk1"/>
                </a:solidFill>
                <a:latin typeface="Gill Sans"/>
                <a:ea typeface="Gill Sans"/>
                <a:cs typeface="Gill Sans"/>
                <a:sym typeface="Gill Sans"/>
              </a:rPr>
              <a:t>Solution – add a regularization to it</a:t>
            </a:r>
            <a:endParaRPr/>
          </a:p>
          <a:p>
            <a:pPr indent="0" lvl="0" marL="0" marR="0" rtl="0" algn="l">
              <a:spcBef>
                <a:spcPts val="0"/>
              </a:spcBef>
              <a:spcAft>
                <a:spcPts val="0"/>
              </a:spcAft>
              <a:buNone/>
            </a:pPr>
            <a:r>
              <a:t/>
            </a:r>
            <a:endParaRPr sz="2400">
              <a:solidFill>
                <a:schemeClr val="dk1"/>
              </a:solidFill>
              <a:latin typeface="Gill Sans"/>
              <a:ea typeface="Gill Sans"/>
              <a:cs typeface="Gill Sans"/>
              <a:sym typeface="Gill Sans"/>
            </a:endParaRPr>
          </a:p>
          <a:p>
            <a:pPr indent="0" lvl="0" marL="0" marR="0" rtl="0" algn="l">
              <a:spcBef>
                <a:spcPts val="0"/>
              </a:spcBef>
              <a:spcAft>
                <a:spcPts val="0"/>
              </a:spcAft>
              <a:buNone/>
            </a:pPr>
            <a:r>
              <a:rPr lang="en-US" sz="2400">
                <a:solidFill>
                  <a:schemeClr val="dk1"/>
                </a:solidFill>
                <a:latin typeface="Gill Sans"/>
                <a:ea typeface="Gill Sans"/>
                <a:cs typeface="Gill Sans"/>
                <a:sym typeface="Gill Sans"/>
              </a:rPr>
              <a:t>Alternative: MAP Approximation</a:t>
            </a:r>
            <a:endParaRPr/>
          </a:p>
          <a:p>
            <a:pPr indent="0" lvl="0" marL="0" marR="0" rtl="0" algn="l">
              <a:spcBef>
                <a:spcPts val="0"/>
              </a:spcBef>
              <a:spcAft>
                <a:spcPts val="0"/>
              </a:spcAft>
              <a:buNone/>
            </a:pPr>
            <a:r>
              <a:rPr lang="en-US" sz="2400">
                <a:solidFill>
                  <a:schemeClr val="dk1"/>
                </a:solidFill>
                <a:latin typeface="Gill Sans"/>
                <a:ea typeface="Gill Sans"/>
                <a:cs typeface="Gill Sans"/>
                <a:sym typeface="Gill Sans"/>
              </a:rPr>
              <a:t>Regularization achieved as parameters are drawn from a random process</a:t>
            </a:r>
            <a:endParaRPr/>
          </a:p>
          <a:p>
            <a:pPr indent="0" lvl="0" marL="0" marR="0" rtl="0" algn="l">
              <a:spcBef>
                <a:spcPts val="0"/>
              </a:spcBef>
              <a:spcAft>
                <a:spcPts val="0"/>
              </a:spcAft>
              <a:buNone/>
            </a:pPr>
            <a:r>
              <a:t/>
            </a:r>
            <a:endParaRPr sz="2400">
              <a:solidFill>
                <a:schemeClr val="dk1"/>
              </a:solidFill>
              <a:latin typeface="Gill Sans"/>
              <a:ea typeface="Gill Sans"/>
              <a:cs typeface="Gill Sans"/>
              <a:sym typeface="Gill Sans"/>
            </a:endParaRPr>
          </a:p>
          <a:p>
            <a:pPr indent="0" lvl="0" marL="0" marR="0" rtl="0" algn="l">
              <a:spcBef>
                <a:spcPts val="0"/>
              </a:spcBef>
              <a:spcAft>
                <a:spcPts val="0"/>
              </a:spcAft>
              <a:buNone/>
            </a:pPr>
            <a:r>
              <a:rPr lang="en-US" sz="2400">
                <a:solidFill>
                  <a:schemeClr val="dk1"/>
                </a:solidFill>
                <a:latin typeface="Gill Sans"/>
                <a:ea typeface="Gill Sans"/>
                <a:cs typeface="Gill Sans"/>
                <a:sym typeface="Gill Sans"/>
              </a:rPr>
              <a:t>Prediction is influenced by prior beliefs</a:t>
            </a:r>
            <a:endParaRPr/>
          </a:p>
          <a:p>
            <a:pPr indent="0" lvl="0" marL="0" marR="0" rtl="0" algn="l">
              <a:spcBef>
                <a:spcPts val="0"/>
              </a:spcBef>
              <a:spcAft>
                <a:spcPts val="0"/>
              </a:spcAft>
              <a:buNone/>
            </a:pPr>
            <a:r>
              <a:rPr lang="en-US" sz="2400">
                <a:solidFill>
                  <a:schemeClr val="dk1"/>
                </a:solidFill>
                <a:latin typeface="Gill Sans"/>
                <a:ea typeface="Gill Sans"/>
                <a:cs typeface="Gill Sans"/>
                <a:sym typeface="Gill Sans"/>
              </a:rPr>
              <a:t>	</a:t>
            </a:r>
            <a:endParaRPr sz="2400">
              <a:solidFill>
                <a:schemeClr val="dk1"/>
              </a:solidFill>
              <a:latin typeface="Gill Sans"/>
              <a:ea typeface="Gill Sans"/>
              <a:cs typeface="Gill Sans"/>
              <a:sym typeface="Gill Sans"/>
            </a:endParaRPr>
          </a:p>
        </p:txBody>
      </p:sp>
      <p:sp>
        <p:nvSpPr>
          <p:cNvPr id="265" name="Google Shape;265;p31"/>
          <p:cNvSpPr txBox="1"/>
          <p:nvPr>
            <p:ph idx="12" type="sldNum"/>
          </p:nvPr>
        </p:nvSpPr>
        <p:spPr>
          <a:xfrm>
            <a:off x="7035850" y="4172125"/>
            <a:ext cx="2057400" cy="525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US"/>
              <a:t>‹#›</a:t>
            </a:fld>
            <a:endParaRPr/>
          </a:p>
        </p:txBody>
      </p:sp>
      <p:sp>
        <p:nvSpPr>
          <p:cNvPr id="266" name="Google Shape;266;p31"/>
          <p:cNvSpPr txBox="1"/>
          <p:nvPr>
            <p:ph idx="1" type="body"/>
          </p:nvPr>
        </p:nvSpPr>
        <p:spPr>
          <a:xfrm>
            <a:off x="381000" y="1143000"/>
            <a:ext cx="8458200" cy="4648200"/>
          </a:xfrm>
          <a:prstGeom prst="rect">
            <a:avLst/>
          </a:prstGeom>
        </p:spPr>
        <p:txBody>
          <a:bodyPr anchorCtr="0" anchor="t" bIns="45700" lIns="91425" spcFirstLastPara="1" rIns="91425" wrap="square" tIns="45700">
            <a:noAutofit/>
          </a:bodyPr>
          <a:lstStyle/>
          <a:p>
            <a:pPr indent="0" lvl="0" marL="0" rtl="0" algn="l">
              <a:spcBef>
                <a:spcPts val="2000"/>
              </a:spcBef>
              <a:spcAft>
                <a:spcPts val="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1" name="Shape 271"/>
        <p:cNvGrpSpPr/>
        <p:nvPr/>
      </p:nvGrpSpPr>
      <p:grpSpPr>
        <a:xfrm>
          <a:off x="0" y="0"/>
          <a:ext cx="0" cy="0"/>
          <a:chOff x="0" y="0"/>
          <a:chExt cx="0" cy="0"/>
        </a:xfrm>
      </p:grpSpPr>
      <p:sp>
        <p:nvSpPr>
          <p:cNvPr id="272" name="Google Shape;272;p32"/>
          <p:cNvSpPr txBox="1"/>
          <p:nvPr>
            <p:ph idx="1" type="body"/>
          </p:nvPr>
        </p:nvSpPr>
        <p:spPr>
          <a:xfrm>
            <a:off x="381000" y="1143000"/>
            <a:ext cx="8458200" cy="4648200"/>
          </a:xfrm>
          <a:prstGeom prst="rect">
            <a:avLst/>
          </a:prstGeom>
          <a:noFill/>
          <a:ln>
            <a:noFill/>
          </a:ln>
        </p:spPr>
        <p:txBody>
          <a:bodyPr anchorCtr="0" anchor="t" bIns="45700" lIns="91425" spcFirstLastPara="1" rIns="91425" wrap="square" tIns="45700">
            <a:noAutofit/>
          </a:bodyPr>
          <a:lstStyle/>
          <a:p>
            <a:pPr indent="-349250" lvl="0" marL="349250" rtl="0" algn="l">
              <a:lnSpc>
                <a:spcPct val="150000"/>
              </a:lnSpc>
              <a:spcBef>
                <a:spcPts val="0"/>
              </a:spcBef>
              <a:spcAft>
                <a:spcPts val="0"/>
              </a:spcAft>
              <a:buSzPts val="1960"/>
              <a:buChar char="◆"/>
            </a:pPr>
            <a:r>
              <a:rPr lang="en-US">
                <a:solidFill>
                  <a:srgbClr val="000000"/>
                </a:solidFill>
              </a:rPr>
              <a:t>Learn the meaning of a word from natural conversation</a:t>
            </a:r>
            <a:endParaRPr/>
          </a:p>
          <a:p>
            <a:pPr indent="-336549" lvl="1" marL="685800" rtl="0" algn="l">
              <a:lnSpc>
                <a:spcPct val="150000"/>
              </a:lnSpc>
              <a:spcBef>
                <a:spcPts val="600"/>
              </a:spcBef>
              <a:spcAft>
                <a:spcPts val="0"/>
              </a:spcAft>
              <a:buSzPts val="1680"/>
              <a:buChar char="◆"/>
            </a:pPr>
            <a:r>
              <a:rPr lang="en-US">
                <a:solidFill>
                  <a:srgbClr val="000000"/>
                </a:solidFill>
              </a:rPr>
              <a:t>Learn an association from language to perceived environment</a:t>
            </a:r>
            <a:endParaRPr/>
          </a:p>
          <a:p>
            <a:pPr indent="-336549" lvl="1" marL="685800" rtl="0" algn="l">
              <a:lnSpc>
                <a:spcPct val="150000"/>
              </a:lnSpc>
              <a:spcBef>
                <a:spcPts val="600"/>
              </a:spcBef>
              <a:spcAft>
                <a:spcPts val="0"/>
              </a:spcAft>
              <a:buSzPts val="1680"/>
              <a:buChar char="◆"/>
            </a:pPr>
            <a:r>
              <a:rPr lang="en-US">
                <a:solidFill>
                  <a:srgbClr val="000000"/>
                </a:solidFill>
              </a:rPr>
              <a:t>Visual percepts 🡨🡪 attribute words </a:t>
            </a:r>
            <a:endParaRPr/>
          </a:p>
          <a:p>
            <a:pPr indent="-336549" lvl="1" marL="685800" rtl="0" algn="l">
              <a:lnSpc>
                <a:spcPct val="150000"/>
              </a:lnSpc>
              <a:spcBef>
                <a:spcPts val="600"/>
              </a:spcBef>
              <a:spcAft>
                <a:spcPts val="0"/>
              </a:spcAft>
              <a:buSzPts val="1680"/>
              <a:buChar char="◆"/>
            </a:pPr>
            <a:r>
              <a:rPr lang="en-US">
                <a:solidFill>
                  <a:srgbClr val="000000"/>
                </a:solidFill>
              </a:rPr>
              <a:t>Joint model of visual percepts and natural language to identify novel objects, shape and color described by tokens (words)</a:t>
            </a:r>
            <a:r>
              <a:rPr baseline="30000" lang="en-US">
                <a:solidFill>
                  <a:srgbClr val="000000"/>
                </a:solidFill>
              </a:rPr>
              <a:t>[2]</a:t>
            </a:r>
            <a:endParaRPr/>
          </a:p>
        </p:txBody>
      </p:sp>
      <p:sp>
        <p:nvSpPr>
          <p:cNvPr id="273" name="Google Shape;273;p32"/>
          <p:cNvSpPr txBox="1"/>
          <p:nvPr>
            <p:ph type="title"/>
          </p:nvPr>
        </p:nvSpPr>
        <p:spPr>
          <a:xfrm>
            <a:off x="152400" y="0"/>
            <a:ext cx="8763000" cy="8826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Learning What Words Mean </a:t>
            </a:r>
            <a:endParaRPr/>
          </a:p>
        </p:txBody>
      </p:sp>
      <p:sp>
        <p:nvSpPr>
          <p:cNvPr id="274" name="Google Shape;274;p32"/>
          <p:cNvSpPr txBox="1"/>
          <p:nvPr/>
        </p:nvSpPr>
        <p:spPr>
          <a:xfrm>
            <a:off x="2295887" y="6246396"/>
            <a:ext cx="6797704" cy="338554"/>
          </a:xfrm>
          <a:prstGeom prst="rect">
            <a:avLst/>
          </a:prstGeom>
          <a:noFill/>
          <a:ln>
            <a:noFill/>
          </a:ln>
        </p:spPr>
        <p:txBody>
          <a:bodyPr anchorCtr="0" anchor="t" bIns="45700" lIns="91425" spcFirstLastPara="1" rIns="91425" wrap="square" tIns="45700">
            <a:noAutofit/>
          </a:bodyPr>
          <a:lstStyle/>
          <a:p>
            <a:pPr indent="0" lvl="2" marL="0" marR="0" rtl="0" algn="r">
              <a:spcBef>
                <a:spcPts val="0"/>
              </a:spcBef>
              <a:spcAft>
                <a:spcPts val="0"/>
              </a:spcAft>
              <a:buNone/>
            </a:pPr>
            <a:r>
              <a:rPr b="0" baseline="30000" i="0" lang="en-US" sz="1800" u="none" cap="none" strike="noStrike">
                <a:solidFill>
                  <a:srgbClr val="757070"/>
                </a:solidFill>
                <a:latin typeface="Arial"/>
                <a:ea typeface="Arial"/>
                <a:cs typeface="Arial"/>
                <a:sym typeface="Arial"/>
              </a:rPr>
              <a:t>[</a:t>
            </a:r>
            <a:r>
              <a:rPr b="0" baseline="30000" i="0" lang="en-US" sz="1600" u="none" cap="none" strike="noStrike">
                <a:solidFill>
                  <a:srgbClr val="757070"/>
                </a:solidFill>
                <a:latin typeface="Avenir"/>
                <a:ea typeface="Avenir"/>
                <a:cs typeface="Avenir"/>
                <a:sym typeface="Avenir"/>
              </a:rPr>
              <a:t>2</a:t>
            </a:r>
            <a:r>
              <a:rPr b="0" baseline="30000" i="0" lang="en-US" sz="1800" u="none" cap="none" strike="noStrike">
                <a:solidFill>
                  <a:srgbClr val="757070"/>
                </a:solidFill>
                <a:latin typeface="Arial"/>
                <a:ea typeface="Arial"/>
                <a:cs typeface="Arial"/>
                <a:sym typeface="Arial"/>
              </a:rPr>
              <a:t>] </a:t>
            </a:r>
            <a:r>
              <a:rPr b="0" i="0" lang="en-US" sz="1600" u="none" cap="none" strike="noStrike">
                <a:solidFill>
                  <a:srgbClr val="757070"/>
                </a:solidFill>
                <a:latin typeface="Gill Sans"/>
                <a:ea typeface="Gill Sans"/>
                <a:cs typeface="Gill Sans"/>
                <a:sym typeface="Gill Sans"/>
              </a:rPr>
              <a:t>Matuszek, FitzGerald, Zettlemoyer, Bo, Fox. ICML 2012.</a:t>
            </a:r>
            <a:endParaRPr/>
          </a:p>
        </p:txBody>
      </p:sp>
      <p:sp>
        <p:nvSpPr>
          <p:cNvPr id="275" name="Google Shape;275;p32"/>
          <p:cNvSpPr txBox="1"/>
          <p:nvPr/>
        </p:nvSpPr>
        <p:spPr>
          <a:xfrm>
            <a:off x="356461" y="130112"/>
            <a:ext cx="4605580" cy="369332"/>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1800"/>
              <a:buFont typeface="Noto Sans Symbols"/>
              <a:buChar char="⮚"/>
            </a:pPr>
            <a:r>
              <a:rPr b="1" lang="en-US" sz="1800">
                <a:solidFill>
                  <a:schemeClr val="lt1"/>
                </a:solidFill>
                <a:latin typeface="Avenir"/>
                <a:ea typeface="Avenir"/>
                <a:cs typeface="Avenir"/>
                <a:sym typeface="Avenir"/>
              </a:rPr>
              <a:t>Proposed Work</a:t>
            </a:r>
            <a:endParaRPr b="1" sz="1800">
              <a:solidFill>
                <a:schemeClr val="lt1"/>
              </a:solidFill>
              <a:latin typeface="Avenir"/>
              <a:ea typeface="Avenir"/>
              <a:cs typeface="Avenir"/>
              <a:sym typeface="Avenir"/>
            </a:endParaRPr>
          </a:p>
        </p:txBody>
      </p:sp>
      <p:sp>
        <p:nvSpPr>
          <p:cNvPr id="276" name="Google Shape;276;p32"/>
          <p:cNvSpPr txBox="1"/>
          <p:nvPr>
            <p:ph idx="12" type="sldNum"/>
          </p:nvPr>
        </p:nvSpPr>
        <p:spPr>
          <a:xfrm>
            <a:off x="7035850" y="4172125"/>
            <a:ext cx="2057400" cy="525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1" name="Shape 281"/>
        <p:cNvGrpSpPr/>
        <p:nvPr/>
      </p:nvGrpSpPr>
      <p:grpSpPr>
        <a:xfrm>
          <a:off x="0" y="0"/>
          <a:ext cx="0" cy="0"/>
          <a:chOff x="0" y="0"/>
          <a:chExt cx="0" cy="0"/>
        </a:xfrm>
      </p:grpSpPr>
      <p:sp>
        <p:nvSpPr>
          <p:cNvPr id="282" name="Google Shape;282;p33"/>
          <p:cNvSpPr txBox="1"/>
          <p:nvPr>
            <p:ph type="title"/>
          </p:nvPr>
        </p:nvSpPr>
        <p:spPr>
          <a:xfrm>
            <a:off x="152400" y="0"/>
            <a:ext cx="8763000" cy="8826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Motivation</a:t>
            </a:r>
            <a:endParaRPr/>
          </a:p>
        </p:txBody>
      </p:sp>
      <p:pic>
        <p:nvPicPr>
          <p:cNvPr id="283" name="Google Shape;283;p33"/>
          <p:cNvPicPr preferRelativeResize="0"/>
          <p:nvPr>
            <p:ph idx="1" type="body"/>
          </p:nvPr>
        </p:nvPicPr>
        <p:blipFill rotWithShape="1">
          <a:blip r:embed="rId3">
            <a:alphaModFix/>
          </a:blip>
          <a:srcRect b="0" l="0" r="0" t="0"/>
          <a:stretch/>
        </p:blipFill>
        <p:spPr>
          <a:xfrm>
            <a:off x="381000" y="1143000"/>
            <a:ext cx="8458200" cy="4648200"/>
          </a:xfrm>
          <a:prstGeom prst="rect">
            <a:avLst/>
          </a:prstGeom>
          <a:noFill/>
          <a:ln>
            <a:noFill/>
          </a:ln>
        </p:spPr>
      </p:pic>
      <p:sp>
        <p:nvSpPr>
          <p:cNvPr id="284" name="Google Shape;284;p33"/>
          <p:cNvSpPr txBox="1"/>
          <p:nvPr/>
        </p:nvSpPr>
        <p:spPr>
          <a:xfrm>
            <a:off x="2295887" y="6246396"/>
            <a:ext cx="6797704" cy="338554"/>
          </a:xfrm>
          <a:prstGeom prst="rect">
            <a:avLst/>
          </a:prstGeom>
          <a:noFill/>
          <a:ln>
            <a:noFill/>
          </a:ln>
        </p:spPr>
        <p:txBody>
          <a:bodyPr anchorCtr="0" anchor="t" bIns="45700" lIns="91425" spcFirstLastPara="1" rIns="91425" wrap="square" tIns="45700">
            <a:noAutofit/>
          </a:bodyPr>
          <a:lstStyle/>
          <a:p>
            <a:pPr indent="0" lvl="2" marL="0" marR="0" rtl="0" algn="r">
              <a:spcBef>
                <a:spcPts val="0"/>
              </a:spcBef>
              <a:spcAft>
                <a:spcPts val="0"/>
              </a:spcAft>
              <a:buNone/>
            </a:pPr>
            <a:r>
              <a:rPr b="0" baseline="30000" i="0" lang="en-US" sz="1800" u="none" cap="none" strike="noStrike">
                <a:solidFill>
                  <a:schemeClr val="dk1"/>
                </a:solidFill>
                <a:latin typeface="Arial"/>
                <a:ea typeface="Arial"/>
                <a:cs typeface="Arial"/>
                <a:sym typeface="Arial"/>
              </a:rPr>
              <a:t>[</a:t>
            </a:r>
            <a:r>
              <a:rPr b="0" baseline="30000" i="0" lang="en-US" sz="1600" u="none" cap="none" strike="noStrike">
                <a:solidFill>
                  <a:schemeClr val="dk1"/>
                </a:solidFill>
                <a:latin typeface="Avenir"/>
                <a:ea typeface="Avenir"/>
                <a:cs typeface="Avenir"/>
                <a:sym typeface="Avenir"/>
              </a:rPr>
              <a:t>1</a:t>
            </a:r>
            <a:r>
              <a:rPr b="0" baseline="30000" i="0" lang="en-US" sz="1800" u="none" cap="none" strike="noStrike">
                <a:solidFill>
                  <a:schemeClr val="dk1"/>
                </a:solidFill>
                <a:latin typeface="Arial"/>
                <a:ea typeface="Arial"/>
                <a:cs typeface="Arial"/>
                <a:sym typeface="Arial"/>
              </a:rPr>
              <a:t>] </a:t>
            </a:r>
            <a:r>
              <a:rPr b="0" i="0" lang="en-US" sz="1600" u="none" cap="none" strike="noStrike">
                <a:solidFill>
                  <a:schemeClr val="dk1"/>
                </a:solidFill>
                <a:latin typeface="Gill Sans"/>
                <a:ea typeface="Gill Sans"/>
                <a:cs typeface="Gill Sans"/>
                <a:sym typeface="Gill Sans"/>
              </a:rPr>
              <a:t>iCub, an open source robotic platform.</a:t>
            </a:r>
            <a:endParaRPr/>
          </a:p>
        </p:txBody>
      </p:sp>
      <p:sp>
        <p:nvSpPr>
          <p:cNvPr id="285" name="Google Shape;285;p33"/>
          <p:cNvSpPr txBox="1"/>
          <p:nvPr/>
        </p:nvSpPr>
        <p:spPr>
          <a:xfrm>
            <a:off x="543287" y="2209800"/>
            <a:ext cx="3505200" cy="3505200"/>
          </a:xfrm>
          <a:prstGeom prst="rect">
            <a:avLst/>
          </a:prstGeom>
          <a:noFill/>
          <a:ln>
            <a:noFill/>
          </a:ln>
        </p:spPr>
        <p:txBody>
          <a:bodyPr anchorCtr="0" anchor="t" bIns="45700" lIns="91425" spcFirstLastPara="1" rIns="91425" wrap="square" tIns="45700">
            <a:noAutofit/>
          </a:bodyPr>
          <a:lstStyle/>
          <a:p>
            <a:pPr indent="-349250" lvl="0" marL="349250" marR="0" rtl="0" algn="l">
              <a:lnSpc>
                <a:spcPct val="90000"/>
              </a:lnSpc>
              <a:spcBef>
                <a:spcPts val="0"/>
              </a:spcBef>
              <a:spcAft>
                <a:spcPts val="0"/>
              </a:spcAft>
              <a:buClr>
                <a:srgbClr val="595959"/>
              </a:buClr>
              <a:buSzPts val="1960"/>
              <a:buFont typeface="Noto Sans Symbols"/>
              <a:buChar char="◆"/>
            </a:pPr>
            <a:r>
              <a:rPr b="0" i="0" lang="en-US" sz="2800" u="none" cap="none" strike="noStrike">
                <a:solidFill>
                  <a:schemeClr val="dk1"/>
                </a:solidFill>
                <a:latin typeface="Gill Sans"/>
                <a:ea typeface="Gill Sans"/>
                <a:cs typeface="Gill Sans"/>
                <a:sym typeface="Gill Sans"/>
              </a:rPr>
              <a:t>Human driven</a:t>
            </a:r>
            <a:endParaRPr/>
          </a:p>
          <a:p>
            <a:pPr indent="-349250" lvl="0" marL="349250" marR="0" rtl="0" algn="l">
              <a:lnSpc>
                <a:spcPct val="90000"/>
              </a:lnSpc>
              <a:spcBef>
                <a:spcPts val="2000"/>
              </a:spcBef>
              <a:spcAft>
                <a:spcPts val="0"/>
              </a:spcAft>
              <a:buClr>
                <a:srgbClr val="595959"/>
              </a:buClr>
              <a:buSzPts val="1960"/>
              <a:buFont typeface="Noto Sans Symbols"/>
              <a:buChar char="◆"/>
            </a:pPr>
            <a:r>
              <a:rPr b="0" i="0" lang="en-US" sz="2800" u="none" cap="none" strike="noStrike">
                <a:solidFill>
                  <a:schemeClr val="dk1"/>
                </a:solidFill>
                <a:latin typeface="Gill Sans"/>
                <a:ea typeface="Gill Sans"/>
                <a:cs typeface="Gill Sans"/>
                <a:sym typeface="Gill Sans"/>
              </a:rPr>
              <a:t>Repetitive</a:t>
            </a:r>
            <a:endParaRPr/>
          </a:p>
          <a:p>
            <a:pPr indent="-349250" lvl="0" marL="349250" marR="0" rtl="0" algn="l">
              <a:lnSpc>
                <a:spcPct val="90000"/>
              </a:lnSpc>
              <a:spcBef>
                <a:spcPts val="2000"/>
              </a:spcBef>
              <a:spcAft>
                <a:spcPts val="0"/>
              </a:spcAft>
              <a:buClr>
                <a:srgbClr val="595959"/>
              </a:buClr>
              <a:buSzPts val="1960"/>
              <a:buFont typeface="Noto Sans Symbols"/>
              <a:buChar char="◆"/>
            </a:pPr>
            <a:r>
              <a:rPr b="0" i="0" lang="en-US" sz="2800" u="none" cap="none" strike="noStrike">
                <a:solidFill>
                  <a:schemeClr val="dk1"/>
                </a:solidFill>
                <a:latin typeface="Gill Sans"/>
                <a:ea typeface="Gill Sans"/>
                <a:cs typeface="Gill Sans"/>
                <a:sym typeface="Gill Sans"/>
              </a:rPr>
              <a:t>Non-engaging </a:t>
            </a:r>
            <a:endParaRPr/>
          </a:p>
          <a:p>
            <a:pPr indent="-349250" lvl="0" marL="349250" marR="0" rtl="0" algn="l">
              <a:lnSpc>
                <a:spcPct val="90000"/>
              </a:lnSpc>
              <a:spcBef>
                <a:spcPts val="2000"/>
              </a:spcBef>
              <a:spcAft>
                <a:spcPts val="0"/>
              </a:spcAft>
              <a:buClr>
                <a:srgbClr val="595959"/>
              </a:buClr>
              <a:buSzPts val="1960"/>
              <a:buFont typeface="Noto Sans Symbols"/>
              <a:buChar char="◆"/>
            </a:pPr>
            <a:r>
              <a:rPr b="0" i="0" lang="en-US" sz="2800" u="none" cap="none" strike="noStrike">
                <a:solidFill>
                  <a:schemeClr val="dk1"/>
                </a:solidFill>
                <a:latin typeface="Gill Sans"/>
                <a:ea typeface="Gill Sans"/>
                <a:cs typeface="Gill Sans"/>
                <a:sym typeface="Gill Sans"/>
              </a:rPr>
              <a:t>Frustrating</a:t>
            </a:r>
            <a:endParaRPr/>
          </a:p>
          <a:p>
            <a:pPr indent="-349250" lvl="0" marL="349250" marR="0" rtl="0" algn="l">
              <a:lnSpc>
                <a:spcPct val="90000"/>
              </a:lnSpc>
              <a:spcBef>
                <a:spcPts val="2000"/>
              </a:spcBef>
              <a:spcAft>
                <a:spcPts val="0"/>
              </a:spcAft>
              <a:buClr>
                <a:srgbClr val="595959"/>
              </a:buClr>
              <a:buSzPts val="1960"/>
              <a:buFont typeface="Noto Sans Symbols"/>
              <a:buChar char="◆"/>
            </a:pPr>
            <a:r>
              <a:rPr b="0" i="0" lang="en-US" sz="2800" u="none" cap="none" strike="noStrike">
                <a:solidFill>
                  <a:schemeClr val="dk1"/>
                </a:solidFill>
                <a:latin typeface="Gill Sans"/>
                <a:ea typeface="Gill Sans"/>
                <a:cs typeface="Gill Sans"/>
                <a:sym typeface="Gill Sans"/>
              </a:rPr>
              <a:t>Large number of annotations </a:t>
            </a:r>
            <a:endParaRPr/>
          </a:p>
        </p:txBody>
      </p:sp>
      <p:sp>
        <p:nvSpPr>
          <p:cNvPr id="286" name="Google Shape;286;p33"/>
          <p:cNvSpPr txBox="1"/>
          <p:nvPr>
            <p:ph idx="12" type="sldNum"/>
          </p:nvPr>
        </p:nvSpPr>
        <p:spPr>
          <a:xfrm>
            <a:off x="7035850" y="4172125"/>
            <a:ext cx="2057400" cy="525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1" name="Shape 291"/>
        <p:cNvGrpSpPr/>
        <p:nvPr/>
      </p:nvGrpSpPr>
      <p:grpSpPr>
        <a:xfrm>
          <a:off x="0" y="0"/>
          <a:ext cx="0" cy="0"/>
          <a:chOff x="0" y="0"/>
          <a:chExt cx="0" cy="0"/>
        </a:xfrm>
      </p:grpSpPr>
      <p:sp>
        <p:nvSpPr>
          <p:cNvPr id="292" name="Google Shape;292;p34"/>
          <p:cNvSpPr txBox="1"/>
          <p:nvPr>
            <p:ph idx="1" type="body"/>
          </p:nvPr>
        </p:nvSpPr>
        <p:spPr>
          <a:xfrm>
            <a:off x="381000" y="1143000"/>
            <a:ext cx="8458200" cy="4648200"/>
          </a:xfrm>
          <a:prstGeom prst="rect">
            <a:avLst/>
          </a:prstGeom>
          <a:noFill/>
          <a:ln>
            <a:noFill/>
          </a:ln>
        </p:spPr>
        <p:txBody>
          <a:bodyPr anchorCtr="0" anchor="t" bIns="45700" lIns="91425" spcFirstLastPara="1" rIns="91425" wrap="square" tIns="45700">
            <a:noAutofit/>
          </a:bodyPr>
          <a:lstStyle/>
          <a:p>
            <a:pPr indent="-349250" lvl="0" marL="349250" rtl="0" algn="l">
              <a:lnSpc>
                <a:spcPct val="90000"/>
              </a:lnSpc>
              <a:spcBef>
                <a:spcPts val="0"/>
              </a:spcBef>
              <a:spcAft>
                <a:spcPts val="0"/>
              </a:spcAft>
              <a:buSzPts val="1960"/>
              <a:buFont typeface="Avenir"/>
              <a:buChar char="◆"/>
            </a:pPr>
            <a:r>
              <a:rPr lang="en-US">
                <a:latin typeface="Avenir"/>
                <a:ea typeface="Avenir"/>
                <a:cs typeface="Avenir"/>
                <a:sym typeface="Avenir"/>
              </a:rPr>
              <a:t>Color: RGB features extracted from color channel</a:t>
            </a:r>
            <a:endParaRPr>
              <a:latin typeface="Avenir"/>
              <a:ea typeface="Avenir"/>
              <a:cs typeface="Avenir"/>
              <a:sym typeface="Avenir"/>
            </a:endParaRPr>
          </a:p>
          <a:p>
            <a:pPr indent="-349250" lvl="0" marL="349250" rtl="0" algn="l">
              <a:lnSpc>
                <a:spcPct val="90000"/>
              </a:lnSpc>
              <a:spcBef>
                <a:spcPts val="2000"/>
              </a:spcBef>
              <a:spcAft>
                <a:spcPts val="0"/>
              </a:spcAft>
              <a:buSzPts val="1960"/>
              <a:buFont typeface="Avenir"/>
              <a:buChar char="◆"/>
            </a:pPr>
            <a:r>
              <a:rPr lang="en-US">
                <a:latin typeface="Avenir"/>
                <a:ea typeface="Avenir"/>
                <a:cs typeface="Avenir"/>
                <a:sym typeface="Avenir"/>
              </a:rPr>
              <a:t>Shape and object: using kernel descriptors from depth channel</a:t>
            </a:r>
            <a:r>
              <a:rPr baseline="30000" lang="en-US">
                <a:latin typeface="Avenir"/>
                <a:ea typeface="Avenir"/>
                <a:cs typeface="Avenir"/>
                <a:sym typeface="Avenir"/>
              </a:rPr>
              <a:t>[2]</a:t>
            </a:r>
            <a:endParaRPr>
              <a:latin typeface="Avenir"/>
              <a:ea typeface="Avenir"/>
              <a:cs typeface="Avenir"/>
              <a:sym typeface="Avenir"/>
            </a:endParaRPr>
          </a:p>
          <a:p>
            <a:pPr indent="-336549" lvl="1" marL="685800" rtl="0" algn="l">
              <a:lnSpc>
                <a:spcPct val="90000"/>
              </a:lnSpc>
              <a:spcBef>
                <a:spcPts val="600"/>
              </a:spcBef>
              <a:spcAft>
                <a:spcPts val="0"/>
              </a:spcAft>
              <a:buSzPts val="1680"/>
              <a:buFont typeface="Avenir"/>
              <a:buChar char="◆"/>
            </a:pPr>
            <a:r>
              <a:rPr lang="en-US">
                <a:latin typeface="Avenir"/>
                <a:ea typeface="Avenir"/>
                <a:cs typeface="Avenir"/>
                <a:sym typeface="Avenir"/>
              </a:rPr>
              <a:t>Size, 3D shape, and depth edge</a:t>
            </a:r>
            <a:endParaRPr>
              <a:latin typeface="Avenir"/>
              <a:ea typeface="Avenir"/>
              <a:cs typeface="Avenir"/>
              <a:sym typeface="Avenir"/>
            </a:endParaRPr>
          </a:p>
          <a:p>
            <a:pPr indent="-336549" lvl="1" marL="685800" rtl="0" algn="l">
              <a:lnSpc>
                <a:spcPct val="90000"/>
              </a:lnSpc>
              <a:spcBef>
                <a:spcPts val="600"/>
              </a:spcBef>
              <a:spcAft>
                <a:spcPts val="0"/>
              </a:spcAft>
              <a:buSzPts val="1680"/>
              <a:buFont typeface="Avenir"/>
              <a:buChar char="◆"/>
            </a:pPr>
            <a:r>
              <a:rPr lang="en-US">
                <a:latin typeface="Avenir"/>
                <a:ea typeface="Avenir"/>
                <a:cs typeface="Avenir"/>
                <a:sym typeface="Avenir"/>
              </a:rPr>
              <a:t>NasNetLarge, a Convolutional Neural Network</a:t>
            </a:r>
            <a:endParaRPr>
              <a:latin typeface="Avenir"/>
              <a:ea typeface="Avenir"/>
              <a:cs typeface="Avenir"/>
              <a:sym typeface="Avenir"/>
            </a:endParaRPr>
          </a:p>
          <a:p>
            <a:pPr indent="0" lvl="0" marL="0" rtl="0" algn="l">
              <a:lnSpc>
                <a:spcPct val="90000"/>
              </a:lnSpc>
              <a:spcBef>
                <a:spcPts val="2000"/>
              </a:spcBef>
              <a:spcAft>
                <a:spcPts val="0"/>
              </a:spcAft>
              <a:buSzPts val="1960"/>
              <a:buNone/>
            </a:pPr>
            <a:r>
              <a:t/>
            </a:r>
            <a:endParaRPr>
              <a:latin typeface="Avenir"/>
              <a:ea typeface="Avenir"/>
              <a:cs typeface="Avenir"/>
              <a:sym typeface="Avenir"/>
            </a:endParaRPr>
          </a:p>
        </p:txBody>
      </p:sp>
      <p:sp>
        <p:nvSpPr>
          <p:cNvPr id="293" name="Google Shape;293;p34"/>
          <p:cNvSpPr txBox="1"/>
          <p:nvPr>
            <p:ph type="title"/>
          </p:nvPr>
        </p:nvSpPr>
        <p:spPr>
          <a:xfrm>
            <a:off x="152400" y="0"/>
            <a:ext cx="8763000" cy="8826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Feature Extraction</a:t>
            </a:r>
            <a:endParaRPr/>
          </a:p>
        </p:txBody>
      </p:sp>
      <p:sp>
        <p:nvSpPr>
          <p:cNvPr id="294" name="Google Shape;294;p34"/>
          <p:cNvSpPr txBox="1"/>
          <p:nvPr/>
        </p:nvSpPr>
        <p:spPr>
          <a:xfrm>
            <a:off x="2196179" y="6172200"/>
            <a:ext cx="6797704" cy="338554"/>
          </a:xfrm>
          <a:prstGeom prst="rect">
            <a:avLst/>
          </a:prstGeom>
          <a:noFill/>
          <a:ln>
            <a:noFill/>
          </a:ln>
        </p:spPr>
        <p:txBody>
          <a:bodyPr anchorCtr="0" anchor="t" bIns="45700" lIns="91425" spcFirstLastPara="1" rIns="91425" wrap="square" tIns="45700">
            <a:noAutofit/>
          </a:bodyPr>
          <a:lstStyle/>
          <a:p>
            <a:pPr indent="0" lvl="2" marL="0" marR="0" rtl="0" algn="r">
              <a:spcBef>
                <a:spcPts val="0"/>
              </a:spcBef>
              <a:spcAft>
                <a:spcPts val="0"/>
              </a:spcAft>
              <a:buNone/>
            </a:pPr>
            <a:r>
              <a:rPr b="0" i="0" lang="en-US" sz="1600" u="none" cap="none" strike="noStrike">
                <a:solidFill>
                  <a:schemeClr val="dk1"/>
                </a:solidFill>
                <a:latin typeface="Gill Sans"/>
                <a:ea typeface="Gill Sans"/>
                <a:cs typeface="Gill Sans"/>
                <a:sym typeface="Gill Sans"/>
              </a:rPr>
              <a:t>[</a:t>
            </a:r>
            <a:r>
              <a:rPr lang="en-US" sz="1600">
                <a:solidFill>
                  <a:schemeClr val="dk1"/>
                </a:solidFill>
                <a:latin typeface="Gill Sans"/>
                <a:ea typeface="Gill Sans"/>
                <a:cs typeface="Gill Sans"/>
                <a:sym typeface="Gill Sans"/>
              </a:rPr>
              <a:t>2</a:t>
            </a:r>
            <a:r>
              <a:rPr b="0" i="0" lang="en-US" sz="1600" u="none" cap="none" strike="noStrike">
                <a:solidFill>
                  <a:schemeClr val="dk1"/>
                </a:solidFill>
                <a:latin typeface="Gill Sans"/>
                <a:ea typeface="Gill Sans"/>
                <a:cs typeface="Gill Sans"/>
                <a:sym typeface="Gill Sans"/>
              </a:rPr>
              <a:t>] Bo, Ren, Fox. 201</a:t>
            </a:r>
            <a:r>
              <a:rPr lang="en-US" sz="1600">
                <a:solidFill>
                  <a:schemeClr val="dk1"/>
                </a:solidFill>
                <a:latin typeface="Gill Sans"/>
                <a:ea typeface="Gill Sans"/>
                <a:cs typeface="Gill Sans"/>
                <a:sym typeface="Gill Sans"/>
              </a:rPr>
              <a:t>3</a:t>
            </a:r>
            <a:endParaRPr/>
          </a:p>
        </p:txBody>
      </p:sp>
      <p:sp>
        <p:nvSpPr>
          <p:cNvPr id="295" name="Google Shape;295;p34"/>
          <p:cNvSpPr txBox="1"/>
          <p:nvPr>
            <p:ph idx="12" type="sldNum"/>
          </p:nvPr>
        </p:nvSpPr>
        <p:spPr>
          <a:xfrm>
            <a:off x="7035850" y="4172125"/>
            <a:ext cx="2057400" cy="525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9" name="Shape 299"/>
        <p:cNvGrpSpPr/>
        <p:nvPr/>
      </p:nvGrpSpPr>
      <p:grpSpPr>
        <a:xfrm>
          <a:off x="0" y="0"/>
          <a:ext cx="0" cy="0"/>
          <a:chOff x="0" y="0"/>
          <a:chExt cx="0" cy="0"/>
        </a:xfrm>
      </p:grpSpPr>
      <p:sp>
        <p:nvSpPr>
          <p:cNvPr id="300" name="Google Shape;300;p35"/>
          <p:cNvSpPr txBox="1"/>
          <p:nvPr>
            <p:ph idx="1" type="body"/>
          </p:nvPr>
        </p:nvSpPr>
        <p:spPr>
          <a:xfrm>
            <a:off x="381000" y="1143000"/>
            <a:ext cx="8458200" cy="4648200"/>
          </a:xfrm>
          <a:prstGeom prst="rect">
            <a:avLst/>
          </a:prstGeom>
          <a:noFill/>
          <a:ln>
            <a:noFill/>
          </a:ln>
        </p:spPr>
        <p:txBody>
          <a:bodyPr anchorCtr="0" anchor="t" bIns="45700" lIns="91425" spcFirstLastPara="1" rIns="91425" wrap="square" tIns="45700">
            <a:noAutofit/>
          </a:bodyPr>
          <a:lstStyle/>
          <a:p>
            <a:pPr indent="-349250" lvl="0" marL="349250" rtl="0" algn="l">
              <a:lnSpc>
                <a:spcPct val="90000"/>
              </a:lnSpc>
              <a:spcBef>
                <a:spcPts val="0"/>
              </a:spcBef>
              <a:spcAft>
                <a:spcPts val="0"/>
              </a:spcAft>
              <a:buSzPts val="1960"/>
              <a:buFont typeface="Avenir"/>
              <a:buChar char="◆"/>
            </a:pPr>
            <a:r>
              <a:rPr lang="en-US">
                <a:latin typeface="Avenir"/>
                <a:ea typeface="Avenir"/>
                <a:cs typeface="Avenir"/>
                <a:sym typeface="Avenir"/>
              </a:rPr>
              <a:t>Gaussian Mixture Model (GMM)</a:t>
            </a:r>
            <a:endParaRPr>
              <a:latin typeface="Avenir"/>
              <a:ea typeface="Avenir"/>
              <a:cs typeface="Avenir"/>
              <a:sym typeface="Avenir"/>
            </a:endParaRPr>
          </a:p>
          <a:p>
            <a:pPr indent="-336549" lvl="1" marL="685800" rtl="0" algn="l">
              <a:lnSpc>
                <a:spcPct val="90000"/>
              </a:lnSpc>
              <a:spcBef>
                <a:spcPts val="600"/>
              </a:spcBef>
              <a:spcAft>
                <a:spcPts val="0"/>
              </a:spcAft>
              <a:buSzPts val="1680"/>
              <a:buFont typeface="Avenir"/>
              <a:buChar char="◆"/>
            </a:pPr>
            <a:r>
              <a:rPr lang="en-US">
                <a:latin typeface="Avenir"/>
                <a:ea typeface="Avenir"/>
                <a:cs typeface="Avenir"/>
                <a:sym typeface="Avenir"/>
              </a:rPr>
              <a:t>Soft cluster assignment to model uncertainty</a:t>
            </a:r>
            <a:endParaRPr>
              <a:latin typeface="Avenir"/>
              <a:ea typeface="Avenir"/>
              <a:cs typeface="Avenir"/>
              <a:sym typeface="Avenir"/>
            </a:endParaRPr>
          </a:p>
          <a:p>
            <a:pPr indent="-336549" lvl="1" marL="685800" rtl="0" algn="l">
              <a:lnSpc>
                <a:spcPct val="90000"/>
              </a:lnSpc>
              <a:spcBef>
                <a:spcPts val="600"/>
              </a:spcBef>
              <a:spcAft>
                <a:spcPts val="0"/>
              </a:spcAft>
              <a:buSzPts val="1680"/>
              <a:buFont typeface="Avenir"/>
              <a:buChar char="◆"/>
            </a:pPr>
            <a:r>
              <a:rPr lang="en-US">
                <a:latin typeface="Avenir"/>
                <a:ea typeface="Avenir"/>
                <a:cs typeface="Avenir"/>
                <a:sym typeface="Avenir"/>
              </a:rPr>
              <a:t>Parametric methods for stability</a:t>
            </a:r>
            <a:endParaRPr>
              <a:latin typeface="Avenir"/>
              <a:ea typeface="Avenir"/>
              <a:cs typeface="Avenir"/>
              <a:sym typeface="Avenir"/>
            </a:endParaRPr>
          </a:p>
          <a:p>
            <a:pPr indent="-349250" lvl="0" marL="349250" rtl="0" algn="l">
              <a:lnSpc>
                <a:spcPct val="90000"/>
              </a:lnSpc>
              <a:spcBef>
                <a:spcPts val="2000"/>
              </a:spcBef>
              <a:spcAft>
                <a:spcPts val="0"/>
              </a:spcAft>
              <a:buSzPts val="1960"/>
              <a:buFont typeface="Avenir"/>
              <a:buChar char="◆"/>
            </a:pPr>
            <a:r>
              <a:rPr lang="en-US">
                <a:latin typeface="Avenir"/>
                <a:ea typeface="Avenir"/>
                <a:cs typeface="Avenir"/>
                <a:sym typeface="Avenir"/>
              </a:rPr>
              <a:t>Deterministic Point Process (DPP)</a:t>
            </a:r>
            <a:r>
              <a:rPr baseline="30000" lang="en-US">
                <a:solidFill>
                  <a:srgbClr val="757070"/>
                </a:solidFill>
                <a:latin typeface="Avenir"/>
                <a:ea typeface="Avenir"/>
                <a:cs typeface="Avenir"/>
                <a:sym typeface="Avenir"/>
              </a:rPr>
              <a:t>[2]</a:t>
            </a:r>
            <a:endParaRPr>
              <a:latin typeface="Avenir"/>
              <a:ea typeface="Avenir"/>
              <a:cs typeface="Avenir"/>
              <a:sym typeface="Avenir"/>
            </a:endParaRPr>
          </a:p>
          <a:p>
            <a:pPr indent="-336549" lvl="1" marL="685800" rtl="0" algn="l">
              <a:lnSpc>
                <a:spcPct val="90000"/>
              </a:lnSpc>
              <a:spcBef>
                <a:spcPts val="600"/>
              </a:spcBef>
              <a:spcAft>
                <a:spcPts val="0"/>
              </a:spcAft>
              <a:buSzPts val="1680"/>
              <a:buFont typeface="Avenir"/>
              <a:buChar char="◆"/>
            </a:pPr>
            <a:r>
              <a:rPr lang="en-US">
                <a:latin typeface="Avenir"/>
                <a:ea typeface="Avenir"/>
                <a:cs typeface="Avenir"/>
                <a:sym typeface="Avenir"/>
              </a:rPr>
              <a:t>Models diversity</a:t>
            </a:r>
            <a:endParaRPr>
              <a:latin typeface="Avenir"/>
              <a:ea typeface="Avenir"/>
              <a:cs typeface="Avenir"/>
              <a:sym typeface="Avenir"/>
            </a:endParaRPr>
          </a:p>
          <a:p>
            <a:pPr indent="-336549" lvl="1" marL="685800" rtl="0" algn="l">
              <a:lnSpc>
                <a:spcPct val="90000"/>
              </a:lnSpc>
              <a:spcBef>
                <a:spcPts val="600"/>
              </a:spcBef>
              <a:spcAft>
                <a:spcPts val="0"/>
              </a:spcAft>
              <a:buSzPts val="1680"/>
              <a:buFont typeface="Avenir"/>
              <a:buChar char="◆"/>
            </a:pPr>
            <a:r>
              <a:rPr lang="en-US">
                <a:latin typeface="Avenir"/>
                <a:ea typeface="Avenir"/>
                <a:cs typeface="Avenir"/>
                <a:sym typeface="Avenir"/>
              </a:rPr>
              <a:t>Repulsive processes</a:t>
            </a:r>
            <a:endParaRPr>
              <a:latin typeface="Avenir"/>
              <a:ea typeface="Avenir"/>
              <a:cs typeface="Avenir"/>
              <a:sym typeface="Avenir"/>
            </a:endParaRPr>
          </a:p>
          <a:p>
            <a:pPr indent="0" lvl="2" marL="685800" rtl="0" algn="l">
              <a:lnSpc>
                <a:spcPct val="90000"/>
              </a:lnSpc>
              <a:spcBef>
                <a:spcPts val="600"/>
              </a:spcBef>
              <a:spcAft>
                <a:spcPts val="0"/>
              </a:spcAft>
              <a:buSzPts val="1400"/>
              <a:buNone/>
            </a:pPr>
            <a:r>
              <a:t/>
            </a:r>
            <a:endParaRPr>
              <a:latin typeface="Avenir"/>
              <a:ea typeface="Avenir"/>
              <a:cs typeface="Avenir"/>
              <a:sym typeface="Avenir"/>
            </a:endParaRPr>
          </a:p>
        </p:txBody>
      </p:sp>
      <p:sp>
        <p:nvSpPr>
          <p:cNvPr id="301" name="Google Shape;301;p35"/>
          <p:cNvSpPr txBox="1"/>
          <p:nvPr>
            <p:ph type="title"/>
          </p:nvPr>
        </p:nvSpPr>
        <p:spPr>
          <a:xfrm>
            <a:off x="152400" y="0"/>
            <a:ext cx="8763000" cy="8826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Probabilistic Modelling	</a:t>
            </a:r>
            <a:endParaRPr/>
          </a:p>
        </p:txBody>
      </p:sp>
      <p:sp>
        <p:nvSpPr>
          <p:cNvPr id="302" name="Google Shape;302;p35"/>
          <p:cNvSpPr txBox="1"/>
          <p:nvPr/>
        </p:nvSpPr>
        <p:spPr>
          <a:xfrm>
            <a:off x="5638800" y="6477000"/>
            <a:ext cx="35052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800" u="none" cap="none" strike="noStrike">
                <a:solidFill>
                  <a:srgbClr val="757070"/>
                </a:solidFill>
                <a:latin typeface="Arial"/>
                <a:ea typeface="Arial"/>
                <a:cs typeface="Arial"/>
                <a:sym typeface="Arial"/>
              </a:rPr>
              <a:t>[</a:t>
            </a:r>
            <a:r>
              <a:rPr lang="en-US" sz="1800">
                <a:solidFill>
                  <a:srgbClr val="757070"/>
                </a:solidFill>
              </a:rPr>
              <a:t>2</a:t>
            </a:r>
            <a:r>
              <a:rPr b="0" i="0" lang="en-US" sz="1800" u="none" cap="none" strike="noStrike">
                <a:solidFill>
                  <a:srgbClr val="757070"/>
                </a:solidFill>
                <a:latin typeface="Arial"/>
                <a:ea typeface="Arial"/>
                <a:cs typeface="Arial"/>
                <a:sym typeface="Arial"/>
              </a:rPr>
              <a:t>] Kulesza and Taskar, 2014</a:t>
            </a:r>
            <a:endParaRPr/>
          </a:p>
        </p:txBody>
      </p:sp>
      <p:sp>
        <p:nvSpPr>
          <p:cNvPr id="303" name="Google Shape;303;p35"/>
          <p:cNvSpPr txBox="1"/>
          <p:nvPr>
            <p:ph idx="12" type="sldNum"/>
          </p:nvPr>
        </p:nvSpPr>
        <p:spPr>
          <a:xfrm>
            <a:off x="7035850" y="4172125"/>
            <a:ext cx="2057400" cy="525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8" name="Shape 308"/>
        <p:cNvGrpSpPr/>
        <p:nvPr/>
      </p:nvGrpSpPr>
      <p:grpSpPr>
        <a:xfrm>
          <a:off x="0" y="0"/>
          <a:ext cx="0" cy="0"/>
          <a:chOff x="0" y="0"/>
          <a:chExt cx="0" cy="0"/>
        </a:xfrm>
      </p:grpSpPr>
      <p:sp>
        <p:nvSpPr>
          <p:cNvPr id="309" name="Google Shape;309;p36"/>
          <p:cNvSpPr txBox="1"/>
          <p:nvPr>
            <p:ph type="title"/>
          </p:nvPr>
        </p:nvSpPr>
        <p:spPr>
          <a:xfrm>
            <a:off x="152400" y="0"/>
            <a:ext cx="8763000" cy="8826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Learning Groundings</a:t>
            </a:r>
            <a:endParaRPr/>
          </a:p>
        </p:txBody>
      </p:sp>
      <p:sp>
        <p:nvSpPr>
          <p:cNvPr id="310" name="Google Shape;310;p36"/>
          <p:cNvSpPr txBox="1"/>
          <p:nvPr/>
        </p:nvSpPr>
        <p:spPr>
          <a:xfrm>
            <a:off x="381000" y="1066800"/>
            <a:ext cx="8382000" cy="2514600"/>
          </a:xfrm>
          <a:prstGeom prst="rect">
            <a:avLst/>
          </a:prstGeom>
          <a:noFill/>
          <a:ln>
            <a:noFill/>
          </a:ln>
        </p:spPr>
        <p:txBody>
          <a:bodyPr anchorCtr="0" anchor="t" bIns="45700" lIns="91425" spcFirstLastPara="1" rIns="91425" wrap="square" tIns="45700">
            <a:noAutofit/>
          </a:bodyPr>
          <a:lstStyle/>
          <a:p>
            <a:pPr indent="-349250" lvl="1" marL="349250" marR="0" rtl="0" algn="l">
              <a:lnSpc>
                <a:spcPct val="90000"/>
              </a:lnSpc>
              <a:spcBef>
                <a:spcPts val="0"/>
              </a:spcBef>
              <a:spcAft>
                <a:spcPts val="0"/>
              </a:spcAft>
              <a:buClr>
                <a:srgbClr val="595959"/>
              </a:buClr>
              <a:buSzPts val="1960"/>
              <a:buFont typeface="Avenir"/>
              <a:buChar char="◆"/>
            </a:pPr>
            <a:r>
              <a:rPr i="0" lang="en-US" sz="2800" u="none" cap="none" strike="noStrike">
                <a:solidFill>
                  <a:srgbClr val="000000"/>
                </a:solidFill>
                <a:latin typeface="Avenir"/>
                <a:ea typeface="Avenir"/>
                <a:cs typeface="Avenir"/>
                <a:sym typeface="Avenir"/>
              </a:rPr>
              <a:t>Users describe objects the robot should understand</a:t>
            </a:r>
            <a:endParaRPr>
              <a:latin typeface="Avenir"/>
              <a:ea typeface="Avenir"/>
              <a:cs typeface="Avenir"/>
              <a:sym typeface="Avenir"/>
            </a:endParaRPr>
          </a:p>
          <a:p>
            <a:pPr indent="-349250" lvl="1" marL="349250" marR="0" rtl="0" algn="l">
              <a:lnSpc>
                <a:spcPct val="90000"/>
              </a:lnSpc>
              <a:spcBef>
                <a:spcPts val="2000"/>
              </a:spcBef>
              <a:spcAft>
                <a:spcPts val="0"/>
              </a:spcAft>
              <a:buClr>
                <a:srgbClr val="595959"/>
              </a:buClr>
              <a:buSzPts val="1960"/>
              <a:buFont typeface="Avenir"/>
              <a:buChar char="◆"/>
            </a:pPr>
            <a:r>
              <a:rPr i="0" lang="en-US" sz="2800" u="none" cap="none" strike="noStrike">
                <a:solidFill>
                  <a:srgbClr val="000000"/>
                </a:solidFill>
                <a:latin typeface="Avenir"/>
                <a:ea typeface="Avenir"/>
                <a:cs typeface="Avenir"/>
                <a:sym typeface="Avenir"/>
              </a:rPr>
              <a:t>When new language concepts are encountered</a:t>
            </a:r>
            <a:endParaRPr>
              <a:latin typeface="Avenir"/>
              <a:ea typeface="Avenir"/>
              <a:cs typeface="Avenir"/>
              <a:sym typeface="Avenir"/>
            </a:endParaRPr>
          </a:p>
          <a:p>
            <a:pPr indent="-336550" lvl="1" marL="685800" marR="0" rtl="0" algn="l">
              <a:lnSpc>
                <a:spcPct val="90000"/>
              </a:lnSpc>
              <a:spcBef>
                <a:spcPts val="600"/>
              </a:spcBef>
              <a:spcAft>
                <a:spcPts val="0"/>
              </a:spcAft>
              <a:buClr>
                <a:srgbClr val="595959"/>
              </a:buClr>
              <a:buSzPts val="1540"/>
              <a:buFont typeface="Avenir"/>
              <a:buChar char="◆"/>
            </a:pPr>
            <a:r>
              <a:rPr i="0" lang="en-US" sz="2200" u="none" cap="none" strike="noStrike">
                <a:solidFill>
                  <a:srgbClr val="000000"/>
                </a:solidFill>
                <a:latin typeface="Avenir"/>
                <a:ea typeface="Avenir"/>
                <a:cs typeface="Avenir"/>
                <a:sym typeface="Avenir"/>
              </a:rPr>
              <a:t>Visual classifiers are created and trained on the perceptual context</a:t>
            </a:r>
            <a:endParaRPr>
              <a:latin typeface="Avenir"/>
              <a:ea typeface="Avenir"/>
              <a:cs typeface="Avenir"/>
              <a:sym typeface="Avenir"/>
            </a:endParaRPr>
          </a:p>
          <a:p>
            <a:pPr indent="-336550" lvl="1" marL="685800" marR="0" rtl="0" algn="l">
              <a:lnSpc>
                <a:spcPct val="90000"/>
              </a:lnSpc>
              <a:spcBef>
                <a:spcPts val="600"/>
              </a:spcBef>
              <a:spcAft>
                <a:spcPts val="0"/>
              </a:spcAft>
              <a:buClr>
                <a:srgbClr val="595959"/>
              </a:buClr>
              <a:buSzPts val="1540"/>
              <a:buFont typeface="Avenir"/>
              <a:buChar char="◆"/>
            </a:pPr>
            <a:r>
              <a:rPr i="0" lang="en-US" sz="2200" u="none" cap="none" strike="noStrike">
                <a:solidFill>
                  <a:srgbClr val="000000"/>
                </a:solidFill>
                <a:latin typeface="Avenir"/>
                <a:ea typeface="Avenir"/>
                <a:cs typeface="Avenir"/>
                <a:sym typeface="Avenir"/>
              </a:rPr>
              <a:t>Concepts are associated with those classifiers</a:t>
            </a:r>
            <a:endParaRPr>
              <a:latin typeface="Avenir"/>
              <a:ea typeface="Avenir"/>
              <a:cs typeface="Avenir"/>
              <a:sym typeface="Avenir"/>
            </a:endParaRPr>
          </a:p>
          <a:p>
            <a:pPr indent="-349250" lvl="0" marL="349250" marR="0" rtl="0" algn="l">
              <a:lnSpc>
                <a:spcPct val="90000"/>
              </a:lnSpc>
              <a:spcBef>
                <a:spcPts val="2000"/>
              </a:spcBef>
              <a:spcAft>
                <a:spcPts val="0"/>
              </a:spcAft>
              <a:buClr>
                <a:srgbClr val="595959"/>
              </a:buClr>
              <a:buSzPts val="1960"/>
              <a:buFont typeface="Avenir"/>
              <a:buChar char="◆"/>
            </a:pPr>
            <a:r>
              <a:rPr i="0" lang="en-US" sz="2800" u="none" cap="none" strike="noStrike">
                <a:solidFill>
                  <a:srgbClr val="000000"/>
                </a:solidFill>
                <a:latin typeface="Avenir"/>
                <a:ea typeface="Avenir"/>
                <a:cs typeface="Avenir"/>
                <a:sym typeface="Avenir"/>
              </a:rPr>
              <a:t>As more objects are seen, 'best’ classifier emerges</a:t>
            </a:r>
            <a:endParaRPr>
              <a:latin typeface="Avenir"/>
              <a:ea typeface="Avenir"/>
              <a:cs typeface="Avenir"/>
              <a:sym typeface="Avenir"/>
            </a:endParaRPr>
          </a:p>
        </p:txBody>
      </p:sp>
      <p:sp>
        <p:nvSpPr>
          <p:cNvPr id="311" name="Google Shape;311;p36"/>
          <p:cNvSpPr/>
          <p:nvPr/>
        </p:nvSpPr>
        <p:spPr>
          <a:xfrm>
            <a:off x="4696897" y="5251795"/>
            <a:ext cx="1170600" cy="761100"/>
          </a:xfrm>
          <a:prstGeom prst="rightArrow">
            <a:avLst>
              <a:gd fmla="val 50000" name="adj1"/>
              <a:gd fmla="val 50000" name="adj2"/>
            </a:avLst>
          </a:prstGeom>
          <a:solidFill>
            <a:srgbClr val="D8D8D8"/>
          </a:solidFill>
          <a:ln cap="flat" cmpd="sng" w="19050">
            <a:solidFill>
              <a:schemeClr val="dk1"/>
            </a:solidFill>
            <a:prstDash val="solid"/>
            <a:round/>
            <a:headEnd len="sm" w="sm" type="none"/>
            <a:tailEnd len="sm" w="sm" type="none"/>
          </a:ln>
        </p:spPr>
        <p:txBody>
          <a:bodyPr anchorCtr="0" anchor="ctr" bIns="45700" lIns="0" spcFirstLastPara="1" rIns="0" wrap="square" tIns="0">
            <a:noAutofit/>
          </a:bodyPr>
          <a:lstStyle/>
          <a:p>
            <a:pPr indent="0" lvl="0" marL="0" marR="0" rtl="0" algn="ctr">
              <a:spcBef>
                <a:spcPts val="0"/>
              </a:spcBef>
              <a:spcAft>
                <a:spcPts val="0"/>
              </a:spcAft>
              <a:buNone/>
            </a:pPr>
            <a:r>
              <a:rPr b="0" i="0" lang="en-US" sz="1800" u="none" cap="none" strike="noStrike">
                <a:solidFill>
                  <a:schemeClr val="dk1"/>
                </a:solidFill>
                <a:latin typeface="Gill Sans"/>
                <a:ea typeface="Gill Sans"/>
                <a:cs typeface="Gill Sans"/>
                <a:sym typeface="Gill Sans"/>
              </a:rPr>
              <a:t>Learning</a:t>
            </a:r>
            <a:endParaRPr/>
          </a:p>
        </p:txBody>
      </p:sp>
      <p:grpSp>
        <p:nvGrpSpPr>
          <p:cNvPr id="312" name="Google Shape;312;p36"/>
          <p:cNvGrpSpPr/>
          <p:nvPr/>
        </p:nvGrpSpPr>
        <p:grpSpPr>
          <a:xfrm>
            <a:off x="781863" y="4649025"/>
            <a:ext cx="1905564" cy="1374847"/>
            <a:chOff x="635509" y="25571447"/>
            <a:chExt cx="2514600" cy="2012953"/>
          </a:xfrm>
        </p:grpSpPr>
        <p:sp>
          <p:nvSpPr>
            <p:cNvPr id="313" name="Google Shape;313;p36"/>
            <p:cNvSpPr/>
            <p:nvPr/>
          </p:nvSpPr>
          <p:spPr>
            <a:xfrm>
              <a:off x="635509" y="26496769"/>
              <a:ext cx="2514600" cy="1087631"/>
            </a:xfrm>
            <a:prstGeom prst="wedgeRoundRectCallout">
              <a:avLst>
                <a:gd fmla="val -81105" name="adj1"/>
                <a:gd fmla="val -64706" name="adj2"/>
                <a:gd fmla="val 16667" name="adj3"/>
              </a:avLst>
            </a:prstGeom>
            <a:solidFill>
              <a:srgbClr val="FFFFFF"/>
            </a:solidFill>
            <a:ln cap="flat" cmpd="sng" w="19050">
              <a:solidFill>
                <a:schemeClr val="dk1"/>
              </a:solidFill>
              <a:prstDash val="solid"/>
              <a:round/>
              <a:headEnd len="sm" w="sm" type="none"/>
              <a:tailEnd len="sm" w="sm" type="none"/>
            </a:ln>
          </p:spPr>
          <p:txBody>
            <a:bodyPr anchorCtr="0" anchor="ctr" bIns="45700" lIns="0" spcFirstLastPara="1" rIns="0" wrap="square" tIns="0">
              <a:noAutofit/>
            </a:bodyPr>
            <a:lstStyle/>
            <a:p>
              <a:pPr indent="0" lvl="0" marL="0" marR="0" rtl="0" algn="ctr">
                <a:spcBef>
                  <a:spcPts val="0"/>
                </a:spcBef>
                <a:spcAft>
                  <a:spcPts val="0"/>
                </a:spcAft>
                <a:buNone/>
              </a:pPr>
              <a:r>
                <a:rPr b="0" i="0" lang="en-US" sz="1800" u="none" cap="none" strike="noStrike">
                  <a:solidFill>
                    <a:schemeClr val="dk1"/>
                  </a:solidFill>
                  <a:latin typeface="Gill Sans"/>
                  <a:ea typeface="Gill Sans"/>
                  <a:cs typeface="Gill Sans"/>
                  <a:sym typeface="Gill Sans"/>
                </a:rPr>
                <a:t>“This is a short green cube.”</a:t>
              </a:r>
              <a:endParaRPr/>
            </a:p>
          </p:txBody>
        </p:sp>
        <p:sp>
          <p:nvSpPr>
            <p:cNvPr id="314" name="Google Shape;314;p36"/>
            <p:cNvSpPr txBox="1"/>
            <p:nvPr/>
          </p:nvSpPr>
          <p:spPr>
            <a:xfrm>
              <a:off x="810451" y="25571447"/>
              <a:ext cx="2111755" cy="94635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dk1"/>
                  </a:solidFill>
                  <a:latin typeface="Gill Sans"/>
                  <a:ea typeface="Gill Sans"/>
                  <a:cs typeface="Gill Sans"/>
                  <a:sym typeface="Gill Sans"/>
                </a:rPr>
                <a:t>Language</a:t>
              </a:r>
              <a:br>
                <a:rPr b="0" i="0" lang="en-US" sz="1800" u="none" cap="none" strike="noStrike">
                  <a:solidFill>
                    <a:schemeClr val="dk1"/>
                  </a:solidFill>
                  <a:latin typeface="Gill Sans"/>
                  <a:ea typeface="Gill Sans"/>
                  <a:cs typeface="Gill Sans"/>
                  <a:sym typeface="Gill Sans"/>
                </a:rPr>
              </a:br>
              <a:r>
                <a:rPr b="0" i="0" lang="en-US" sz="1800" u="none" cap="none" strike="noStrike">
                  <a:solidFill>
                    <a:schemeClr val="dk1"/>
                  </a:solidFill>
                  <a:latin typeface="Gill Sans"/>
                  <a:ea typeface="Gill Sans"/>
                  <a:cs typeface="Gill Sans"/>
                  <a:sym typeface="Gill Sans"/>
                </a:rPr>
                <a:t>Annotation</a:t>
              </a:r>
              <a:endParaRPr/>
            </a:p>
          </p:txBody>
        </p:sp>
      </p:grpSp>
      <p:sp>
        <p:nvSpPr>
          <p:cNvPr id="315" name="Google Shape;315;p36"/>
          <p:cNvSpPr txBox="1"/>
          <p:nvPr/>
        </p:nvSpPr>
        <p:spPr>
          <a:xfrm>
            <a:off x="6055147" y="4648200"/>
            <a:ext cx="27078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dk1"/>
                </a:solidFill>
                <a:latin typeface="Gill Sans"/>
                <a:ea typeface="Gill Sans"/>
                <a:cs typeface="Gill Sans"/>
                <a:sym typeface="Gill Sans"/>
              </a:rPr>
              <a:t>Newly created semantics</a:t>
            </a:r>
            <a:endParaRPr/>
          </a:p>
        </p:txBody>
      </p:sp>
      <p:sp>
        <p:nvSpPr>
          <p:cNvPr id="316" name="Google Shape;316;p36"/>
          <p:cNvSpPr txBox="1"/>
          <p:nvPr/>
        </p:nvSpPr>
        <p:spPr>
          <a:xfrm>
            <a:off x="6559090" y="5487925"/>
            <a:ext cx="2403000" cy="1070100"/>
          </a:xfrm>
          <a:prstGeom prst="rect">
            <a:avLst/>
          </a:prstGeom>
          <a:solidFill>
            <a:schemeClr val="lt1"/>
          </a:solidFill>
          <a:ln cap="flat" cmpd="sng" w="19050">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90000"/>
              </a:lnSpc>
              <a:spcBef>
                <a:spcPts val="0"/>
              </a:spcBef>
              <a:spcAft>
                <a:spcPts val="0"/>
              </a:spcAft>
              <a:buNone/>
            </a:pPr>
            <a:r>
              <a:rPr b="0" i="0" lang="en-US" sz="1800" u="none" cap="none" strike="noStrike">
                <a:solidFill>
                  <a:schemeClr val="dk1"/>
                </a:solidFill>
                <a:latin typeface="Gill Sans"/>
                <a:ea typeface="Gill Sans"/>
                <a:cs typeface="Gill Sans"/>
                <a:sym typeface="Gill Sans"/>
              </a:rPr>
              <a:t>Word “cube” </a:t>
            </a:r>
            <a:endParaRPr/>
          </a:p>
          <a:p>
            <a:pPr indent="0" lvl="0" marL="0" marR="0" rtl="0" algn="ctr">
              <a:lnSpc>
                <a:spcPct val="90000"/>
              </a:lnSpc>
              <a:spcBef>
                <a:spcPts val="0"/>
              </a:spcBef>
              <a:spcAft>
                <a:spcPts val="0"/>
              </a:spcAft>
              <a:buNone/>
            </a:pPr>
            <a:r>
              <a:rPr b="0" i="0" lang="en-US" sz="1800" u="none" cap="small" strike="noStrike">
                <a:solidFill>
                  <a:schemeClr val="dk1"/>
                </a:solidFill>
                <a:latin typeface="Gill Sans"/>
                <a:ea typeface="Gill Sans"/>
                <a:cs typeface="Gill Sans"/>
                <a:sym typeface="Gill Sans"/>
              </a:rPr>
              <a:t>🡨🡪</a:t>
            </a:r>
            <a:endParaRPr/>
          </a:p>
          <a:p>
            <a:pPr indent="0" lvl="0" marL="0" marR="0" rtl="0" algn="ctr">
              <a:lnSpc>
                <a:spcPct val="90000"/>
              </a:lnSpc>
              <a:spcBef>
                <a:spcPts val="0"/>
              </a:spcBef>
              <a:spcAft>
                <a:spcPts val="0"/>
              </a:spcAft>
              <a:buNone/>
            </a:pPr>
            <a:r>
              <a:rPr b="0" i="0" lang="en-US" sz="1800" u="none" cap="small" strike="noStrike">
                <a:solidFill>
                  <a:schemeClr val="dk1"/>
                </a:solidFill>
                <a:latin typeface="Courier"/>
                <a:ea typeface="Courier"/>
                <a:cs typeface="Courier"/>
                <a:sym typeface="Courier"/>
              </a:rPr>
              <a:t>new-classifier-</a:t>
            </a:r>
            <a:br>
              <a:rPr b="0" i="0" lang="en-US" sz="1800" u="none" cap="small" strike="noStrike">
                <a:solidFill>
                  <a:schemeClr val="dk1"/>
                </a:solidFill>
                <a:latin typeface="Courier"/>
                <a:ea typeface="Courier"/>
                <a:cs typeface="Courier"/>
                <a:sym typeface="Courier"/>
              </a:rPr>
            </a:br>
            <a:r>
              <a:rPr b="0" i="0" lang="en-US" sz="1800" u="none" cap="small" strike="noStrike">
                <a:solidFill>
                  <a:schemeClr val="dk1"/>
                </a:solidFill>
                <a:latin typeface="Courier"/>
                <a:ea typeface="Courier"/>
                <a:cs typeface="Courier"/>
                <a:sym typeface="Courier"/>
              </a:rPr>
              <a:t> called</a:t>
            </a:r>
            <a:r>
              <a:rPr b="0" i="0" lang="en-US" sz="1800" u="none" cap="none" strike="noStrike">
                <a:solidFill>
                  <a:schemeClr val="dk1"/>
                </a:solidFill>
                <a:latin typeface="Courier"/>
                <a:ea typeface="Courier"/>
                <a:cs typeface="Courier"/>
                <a:sym typeface="Courier"/>
              </a:rPr>
              <a:t>-‘cube’  </a:t>
            </a:r>
            <a:endParaRPr/>
          </a:p>
        </p:txBody>
      </p:sp>
      <p:sp>
        <p:nvSpPr>
          <p:cNvPr id="317" name="Google Shape;317;p36"/>
          <p:cNvSpPr txBox="1"/>
          <p:nvPr/>
        </p:nvSpPr>
        <p:spPr>
          <a:xfrm>
            <a:off x="1963558" y="4689260"/>
            <a:ext cx="3424500" cy="6462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dk1"/>
                </a:solidFill>
                <a:latin typeface="Gill Sans"/>
                <a:ea typeface="Gill Sans"/>
                <a:cs typeface="Gill Sans"/>
                <a:sym typeface="Gill Sans"/>
              </a:rPr>
              <a:t>Perceived </a:t>
            </a:r>
            <a:endParaRPr/>
          </a:p>
          <a:p>
            <a:pPr indent="0" lvl="0" marL="0" marR="0" rtl="0" algn="ctr">
              <a:spcBef>
                <a:spcPts val="0"/>
              </a:spcBef>
              <a:spcAft>
                <a:spcPts val="0"/>
              </a:spcAft>
              <a:buNone/>
            </a:pPr>
            <a:r>
              <a:rPr b="0" i="0" lang="en-US" sz="1800" u="none" cap="none" strike="noStrike">
                <a:solidFill>
                  <a:schemeClr val="dk1"/>
                </a:solidFill>
                <a:latin typeface="Gill Sans"/>
                <a:ea typeface="Gill Sans"/>
                <a:cs typeface="Gill Sans"/>
                <a:sym typeface="Gill Sans"/>
              </a:rPr>
              <a:t>world state</a:t>
            </a:r>
            <a:endParaRPr/>
          </a:p>
        </p:txBody>
      </p:sp>
      <p:pic>
        <p:nvPicPr>
          <p:cNvPr id="318" name="Google Shape;318;p36"/>
          <p:cNvPicPr preferRelativeResize="0"/>
          <p:nvPr/>
        </p:nvPicPr>
        <p:blipFill rotWithShape="1">
          <a:blip r:embed="rId3">
            <a:alphaModFix/>
          </a:blip>
          <a:srcRect b="0" l="0" r="0" t="0"/>
          <a:stretch/>
        </p:blipFill>
        <p:spPr>
          <a:xfrm>
            <a:off x="3354468" y="5325894"/>
            <a:ext cx="638099" cy="675542"/>
          </a:xfrm>
          <a:prstGeom prst="rect">
            <a:avLst/>
          </a:prstGeom>
          <a:noFill/>
          <a:ln>
            <a:noFill/>
          </a:ln>
        </p:spPr>
      </p:pic>
      <p:sp>
        <p:nvSpPr>
          <p:cNvPr id="319" name="Google Shape;319;p36"/>
          <p:cNvSpPr txBox="1"/>
          <p:nvPr/>
        </p:nvSpPr>
        <p:spPr>
          <a:xfrm>
            <a:off x="6387458" y="5244751"/>
            <a:ext cx="2403000" cy="1070100"/>
          </a:xfrm>
          <a:prstGeom prst="rect">
            <a:avLst/>
          </a:prstGeom>
          <a:solidFill>
            <a:schemeClr val="lt1"/>
          </a:solidFill>
          <a:ln cap="flat" cmpd="sng" w="19050">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90000"/>
              </a:lnSpc>
              <a:spcBef>
                <a:spcPts val="0"/>
              </a:spcBef>
              <a:spcAft>
                <a:spcPts val="0"/>
              </a:spcAft>
              <a:buNone/>
            </a:pPr>
            <a:r>
              <a:rPr b="0" i="0" lang="en-US" sz="1800" u="none" cap="none" strike="noStrike">
                <a:solidFill>
                  <a:schemeClr val="dk1"/>
                </a:solidFill>
                <a:latin typeface="Gill Sans"/>
                <a:ea typeface="Gill Sans"/>
                <a:cs typeface="Gill Sans"/>
                <a:sym typeface="Gill Sans"/>
              </a:rPr>
              <a:t>Word “green” </a:t>
            </a:r>
            <a:endParaRPr/>
          </a:p>
          <a:p>
            <a:pPr indent="0" lvl="0" marL="0" marR="0" rtl="0" algn="ctr">
              <a:lnSpc>
                <a:spcPct val="90000"/>
              </a:lnSpc>
              <a:spcBef>
                <a:spcPts val="0"/>
              </a:spcBef>
              <a:spcAft>
                <a:spcPts val="0"/>
              </a:spcAft>
              <a:buNone/>
            </a:pPr>
            <a:r>
              <a:rPr b="0" i="0" lang="en-US" sz="1800" u="none" cap="small" strike="noStrike">
                <a:solidFill>
                  <a:schemeClr val="dk1"/>
                </a:solidFill>
                <a:latin typeface="Gill Sans"/>
                <a:ea typeface="Gill Sans"/>
                <a:cs typeface="Gill Sans"/>
                <a:sym typeface="Gill Sans"/>
              </a:rPr>
              <a:t>🡨🡪</a:t>
            </a:r>
            <a:endParaRPr/>
          </a:p>
          <a:p>
            <a:pPr indent="0" lvl="0" marL="0" marR="0" rtl="0" algn="ctr">
              <a:lnSpc>
                <a:spcPct val="90000"/>
              </a:lnSpc>
              <a:spcBef>
                <a:spcPts val="0"/>
              </a:spcBef>
              <a:spcAft>
                <a:spcPts val="0"/>
              </a:spcAft>
              <a:buNone/>
            </a:pPr>
            <a:r>
              <a:rPr b="0" i="0" lang="en-US" sz="1800" u="none" cap="small" strike="noStrike">
                <a:solidFill>
                  <a:schemeClr val="dk1"/>
                </a:solidFill>
                <a:latin typeface="Courier"/>
                <a:ea typeface="Courier"/>
                <a:cs typeface="Courier"/>
                <a:sym typeface="Courier"/>
              </a:rPr>
              <a:t>new-classifier-</a:t>
            </a:r>
            <a:br>
              <a:rPr b="0" i="0" lang="en-US" sz="1800" u="none" cap="small" strike="noStrike">
                <a:solidFill>
                  <a:schemeClr val="dk1"/>
                </a:solidFill>
                <a:latin typeface="Courier"/>
                <a:ea typeface="Courier"/>
                <a:cs typeface="Courier"/>
                <a:sym typeface="Courier"/>
              </a:rPr>
            </a:br>
            <a:r>
              <a:rPr b="0" i="0" lang="en-US" sz="1800" u="none" cap="small" strike="noStrike">
                <a:solidFill>
                  <a:schemeClr val="dk1"/>
                </a:solidFill>
                <a:latin typeface="Courier"/>
                <a:ea typeface="Courier"/>
                <a:cs typeface="Courier"/>
                <a:sym typeface="Courier"/>
              </a:rPr>
              <a:t>  called</a:t>
            </a:r>
            <a:r>
              <a:rPr b="0" i="0" lang="en-US" sz="1800" u="none" cap="none" strike="noStrike">
                <a:solidFill>
                  <a:schemeClr val="dk1"/>
                </a:solidFill>
                <a:latin typeface="Courier"/>
                <a:ea typeface="Courier"/>
                <a:cs typeface="Courier"/>
                <a:sym typeface="Courier"/>
              </a:rPr>
              <a:t>-‘green’  </a:t>
            </a:r>
            <a:endParaRPr/>
          </a:p>
        </p:txBody>
      </p:sp>
      <p:sp>
        <p:nvSpPr>
          <p:cNvPr id="320" name="Google Shape;320;p36"/>
          <p:cNvSpPr txBox="1"/>
          <p:nvPr/>
        </p:nvSpPr>
        <p:spPr>
          <a:xfrm>
            <a:off x="6215826" y="5001577"/>
            <a:ext cx="2403000" cy="1070100"/>
          </a:xfrm>
          <a:prstGeom prst="rect">
            <a:avLst/>
          </a:prstGeom>
          <a:solidFill>
            <a:schemeClr val="lt1"/>
          </a:solidFill>
          <a:ln cap="flat" cmpd="sng" w="19050">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90000"/>
              </a:lnSpc>
              <a:spcBef>
                <a:spcPts val="0"/>
              </a:spcBef>
              <a:spcAft>
                <a:spcPts val="0"/>
              </a:spcAft>
              <a:buNone/>
            </a:pPr>
            <a:r>
              <a:rPr b="0" i="0" lang="en-US" sz="1800" u="none" cap="none" strike="noStrike">
                <a:solidFill>
                  <a:schemeClr val="dk1"/>
                </a:solidFill>
                <a:latin typeface="Gill Sans"/>
                <a:ea typeface="Gill Sans"/>
                <a:cs typeface="Gill Sans"/>
                <a:sym typeface="Gill Sans"/>
              </a:rPr>
              <a:t>Concept “short” </a:t>
            </a:r>
            <a:endParaRPr/>
          </a:p>
          <a:p>
            <a:pPr indent="0" lvl="0" marL="0" marR="0" rtl="0" algn="ctr">
              <a:lnSpc>
                <a:spcPct val="90000"/>
              </a:lnSpc>
              <a:spcBef>
                <a:spcPts val="0"/>
              </a:spcBef>
              <a:spcAft>
                <a:spcPts val="0"/>
              </a:spcAft>
              <a:buNone/>
            </a:pPr>
            <a:r>
              <a:rPr b="0" i="0" lang="en-US" sz="1800" u="none" cap="small" strike="noStrike">
                <a:solidFill>
                  <a:schemeClr val="dk1"/>
                </a:solidFill>
                <a:latin typeface="Gill Sans"/>
                <a:ea typeface="Gill Sans"/>
                <a:cs typeface="Gill Sans"/>
                <a:sym typeface="Gill Sans"/>
              </a:rPr>
              <a:t>🡨🡪</a:t>
            </a:r>
            <a:endParaRPr/>
          </a:p>
          <a:p>
            <a:pPr indent="0" lvl="0" marL="0" marR="0" rtl="0" algn="ctr">
              <a:lnSpc>
                <a:spcPct val="90000"/>
              </a:lnSpc>
              <a:spcBef>
                <a:spcPts val="0"/>
              </a:spcBef>
              <a:spcAft>
                <a:spcPts val="0"/>
              </a:spcAft>
              <a:buNone/>
            </a:pPr>
            <a:r>
              <a:rPr b="0" i="0" lang="en-US" sz="1800" u="none" cap="small" strike="noStrike">
                <a:solidFill>
                  <a:schemeClr val="dk1"/>
                </a:solidFill>
                <a:latin typeface="Courier"/>
                <a:ea typeface="Courier"/>
                <a:cs typeface="Courier"/>
                <a:sym typeface="Courier"/>
              </a:rPr>
              <a:t>new-classifier-</a:t>
            </a:r>
            <a:br>
              <a:rPr b="0" i="0" lang="en-US" sz="1800" u="none" cap="small" strike="noStrike">
                <a:solidFill>
                  <a:schemeClr val="dk1"/>
                </a:solidFill>
                <a:latin typeface="Courier"/>
                <a:ea typeface="Courier"/>
                <a:cs typeface="Courier"/>
                <a:sym typeface="Courier"/>
              </a:rPr>
            </a:br>
            <a:r>
              <a:rPr b="0" i="0" lang="en-US" sz="1800" u="none" cap="small" strike="noStrike">
                <a:solidFill>
                  <a:schemeClr val="dk1"/>
                </a:solidFill>
                <a:latin typeface="Courier"/>
                <a:ea typeface="Courier"/>
                <a:cs typeface="Courier"/>
                <a:sym typeface="Courier"/>
              </a:rPr>
              <a:t>   called</a:t>
            </a:r>
            <a:r>
              <a:rPr b="0" i="0" lang="en-US" sz="1800" u="none" cap="none" strike="noStrike">
                <a:solidFill>
                  <a:schemeClr val="dk1"/>
                </a:solidFill>
                <a:latin typeface="Courier"/>
                <a:ea typeface="Courier"/>
                <a:cs typeface="Courier"/>
                <a:sym typeface="Courier"/>
              </a:rPr>
              <a:t>-‘short’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25" name="Shape 325"/>
        <p:cNvGrpSpPr/>
        <p:nvPr/>
      </p:nvGrpSpPr>
      <p:grpSpPr>
        <a:xfrm>
          <a:off x="0" y="0"/>
          <a:ext cx="0" cy="0"/>
          <a:chOff x="0" y="0"/>
          <a:chExt cx="0" cy="0"/>
        </a:xfrm>
      </p:grpSpPr>
      <p:sp>
        <p:nvSpPr>
          <p:cNvPr id="326" name="Google Shape;326;p37"/>
          <p:cNvSpPr txBox="1"/>
          <p:nvPr>
            <p:ph type="title"/>
          </p:nvPr>
        </p:nvSpPr>
        <p:spPr>
          <a:xfrm>
            <a:off x="152400" y="0"/>
            <a:ext cx="8763000" cy="882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Architecture</a:t>
            </a:r>
            <a:endParaRPr/>
          </a:p>
        </p:txBody>
      </p:sp>
      <p:sp>
        <p:nvSpPr>
          <p:cNvPr id="327" name="Google Shape;327;p37"/>
          <p:cNvSpPr txBox="1"/>
          <p:nvPr/>
        </p:nvSpPr>
        <p:spPr>
          <a:xfrm>
            <a:off x="381001" y="1219200"/>
            <a:ext cx="3657600" cy="4343400"/>
          </a:xfrm>
          <a:prstGeom prst="rect">
            <a:avLst/>
          </a:prstGeom>
          <a:noFill/>
          <a:ln>
            <a:noFill/>
          </a:ln>
        </p:spPr>
        <p:txBody>
          <a:bodyPr anchorCtr="0" anchor="t" bIns="45700" lIns="91425" spcFirstLastPara="1" rIns="91425" wrap="square" tIns="45700">
            <a:noAutofit/>
          </a:bodyPr>
          <a:lstStyle/>
          <a:p>
            <a:pPr indent="-349250" lvl="0" marL="349250" marR="0" rtl="0" algn="l">
              <a:lnSpc>
                <a:spcPct val="90000"/>
              </a:lnSpc>
              <a:spcBef>
                <a:spcPts val="0"/>
              </a:spcBef>
              <a:spcAft>
                <a:spcPts val="0"/>
              </a:spcAft>
              <a:buClr>
                <a:srgbClr val="595959"/>
              </a:buClr>
              <a:buSzPts val="1540"/>
              <a:buFont typeface="Avenir"/>
              <a:buChar char="◆"/>
            </a:pPr>
            <a:r>
              <a:rPr b="1" i="0" lang="en-US" sz="2200" u="none" cap="none" strike="noStrike">
                <a:solidFill>
                  <a:schemeClr val="dk1"/>
                </a:solidFill>
                <a:latin typeface="Avenir"/>
                <a:ea typeface="Avenir"/>
                <a:cs typeface="Avenir"/>
                <a:sym typeface="Avenir"/>
              </a:rPr>
              <a:t>Visual Features: </a:t>
            </a:r>
            <a:r>
              <a:rPr i="0" lang="en-US" sz="2200" u="none" cap="none" strike="noStrike">
                <a:solidFill>
                  <a:schemeClr val="dk1"/>
                </a:solidFill>
                <a:latin typeface="Avenir"/>
                <a:ea typeface="Avenir"/>
                <a:cs typeface="Avenir"/>
                <a:sym typeface="Avenir"/>
              </a:rPr>
              <a:t>color, shape, and object features segmented from depth channel</a:t>
            </a:r>
            <a:endParaRPr>
              <a:latin typeface="Avenir"/>
              <a:ea typeface="Avenir"/>
              <a:cs typeface="Avenir"/>
              <a:sym typeface="Avenir"/>
            </a:endParaRPr>
          </a:p>
          <a:p>
            <a:pPr indent="-349250" lvl="0" marL="349250" marR="0" rtl="0" algn="l">
              <a:lnSpc>
                <a:spcPct val="90000"/>
              </a:lnSpc>
              <a:spcBef>
                <a:spcPts val="2000"/>
              </a:spcBef>
              <a:spcAft>
                <a:spcPts val="0"/>
              </a:spcAft>
              <a:buClr>
                <a:srgbClr val="595959"/>
              </a:buClr>
              <a:buSzPts val="1540"/>
              <a:buFont typeface="Avenir"/>
              <a:buChar char="◆"/>
            </a:pPr>
            <a:r>
              <a:rPr i="0" lang="en-US" sz="2200" u="none" cap="none" strike="noStrike">
                <a:solidFill>
                  <a:schemeClr val="dk1"/>
                </a:solidFill>
                <a:latin typeface="Avenir"/>
                <a:ea typeface="Avenir"/>
                <a:cs typeface="Avenir"/>
                <a:sym typeface="Avenir"/>
              </a:rPr>
              <a:t> </a:t>
            </a:r>
            <a:r>
              <a:rPr b="1" i="0" lang="en-US" sz="2200" u="none" cap="none" strike="noStrike">
                <a:solidFill>
                  <a:schemeClr val="dk1"/>
                </a:solidFill>
                <a:latin typeface="Avenir"/>
                <a:ea typeface="Avenir"/>
                <a:cs typeface="Avenir"/>
                <a:sym typeface="Avenir"/>
              </a:rPr>
              <a:t>Query: </a:t>
            </a:r>
            <a:r>
              <a:rPr i="0" lang="en-US" sz="2200" u="none" cap="none" strike="noStrike">
                <a:solidFill>
                  <a:schemeClr val="dk1"/>
                </a:solidFill>
                <a:latin typeface="Avenir"/>
                <a:ea typeface="Avenir"/>
                <a:cs typeface="Avenir"/>
                <a:sym typeface="Avenir"/>
              </a:rPr>
              <a:t>Request description </a:t>
            </a:r>
            <a:endParaRPr sz="2200">
              <a:solidFill>
                <a:schemeClr val="dk1"/>
              </a:solidFill>
              <a:latin typeface="Avenir"/>
              <a:ea typeface="Avenir"/>
              <a:cs typeface="Avenir"/>
              <a:sym typeface="Avenir"/>
            </a:endParaRPr>
          </a:p>
          <a:p>
            <a:pPr indent="-349250" lvl="0" marL="349250" marR="0" rtl="0" algn="l">
              <a:lnSpc>
                <a:spcPct val="90000"/>
              </a:lnSpc>
              <a:spcBef>
                <a:spcPts val="2000"/>
              </a:spcBef>
              <a:spcAft>
                <a:spcPts val="0"/>
              </a:spcAft>
              <a:buClr>
                <a:srgbClr val="595959"/>
              </a:buClr>
              <a:buSzPts val="1540"/>
              <a:buFont typeface="Avenir"/>
              <a:buChar char="◆"/>
            </a:pPr>
            <a:r>
              <a:rPr b="1" i="0" lang="en-US" sz="2200" u="none" cap="none" strike="noStrike">
                <a:solidFill>
                  <a:schemeClr val="dk1"/>
                </a:solidFill>
                <a:latin typeface="Avenir"/>
                <a:ea typeface="Avenir"/>
                <a:cs typeface="Avenir"/>
                <a:sym typeface="Avenir"/>
              </a:rPr>
              <a:t>Response: </a:t>
            </a:r>
            <a:r>
              <a:rPr i="0" lang="en-US" sz="2200" u="none" cap="none" strike="noStrike">
                <a:solidFill>
                  <a:schemeClr val="dk1"/>
                </a:solidFill>
                <a:latin typeface="Avenir"/>
                <a:ea typeface="Avenir"/>
                <a:cs typeface="Avenir"/>
                <a:sym typeface="Avenir"/>
              </a:rPr>
              <a:t> </a:t>
            </a:r>
            <a:r>
              <a:rPr lang="en-US" sz="2200">
                <a:solidFill>
                  <a:schemeClr val="dk1"/>
                </a:solidFill>
                <a:latin typeface="Avenir"/>
                <a:ea typeface="Avenir"/>
                <a:cs typeface="Avenir"/>
                <a:sym typeface="Avenir"/>
              </a:rPr>
              <a:t>Noisy description</a:t>
            </a:r>
            <a:endParaRPr>
              <a:latin typeface="Avenir"/>
              <a:ea typeface="Avenir"/>
              <a:cs typeface="Avenir"/>
              <a:sym typeface="Avenir"/>
            </a:endParaRPr>
          </a:p>
          <a:p>
            <a:pPr indent="-349250" lvl="0" marL="349250" marR="0" rtl="0" algn="l">
              <a:lnSpc>
                <a:spcPct val="90000"/>
              </a:lnSpc>
              <a:spcBef>
                <a:spcPts val="2000"/>
              </a:spcBef>
              <a:spcAft>
                <a:spcPts val="0"/>
              </a:spcAft>
              <a:buClr>
                <a:srgbClr val="595959"/>
              </a:buClr>
              <a:buSzPts val="1540"/>
              <a:buFont typeface="Avenir"/>
              <a:buChar char="◆"/>
            </a:pPr>
            <a:r>
              <a:rPr b="1" i="0" lang="en-US" sz="2200" u="none" cap="none" strike="noStrike">
                <a:solidFill>
                  <a:schemeClr val="dk1"/>
                </a:solidFill>
                <a:latin typeface="Avenir"/>
                <a:ea typeface="Avenir"/>
                <a:cs typeface="Avenir"/>
                <a:sym typeface="Avenir"/>
              </a:rPr>
              <a:t>Interpreter:</a:t>
            </a:r>
            <a:r>
              <a:rPr i="0" lang="en-US" sz="2200" u="none" cap="none" strike="noStrike">
                <a:solidFill>
                  <a:schemeClr val="dk1"/>
                </a:solidFill>
                <a:latin typeface="Avenir"/>
                <a:ea typeface="Avenir"/>
                <a:cs typeface="Avenir"/>
                <a:sym typeface="Avenir"/>
              </a:rPr>
              <a:t> Extract tokens</a:t>
            </a:r>
            <a:endParaRPr>
              <a:latin typeface="Avenir"/>
              <a:ea typeface="Avenir"/>
              <a:cs typeface="Avenir"/>
              <a:sym typeface="Avenir"/>
            </a:endParaRPr>
          </a:p>
          <a:p>
            <a:pPr indent="-349250" lvl="0" marL="349250" marR="0" rtl="0" algn="l">
              <a:lnSpc>
                <a:spcPct val="90000"/>
              </a:lnSpc>
              <a:spcBef>
                <a:spcPts val="2000"/>
              </a:spcBef>
              <a:spcAft>
                <a:spcPts val="0"/>
              </a:spcAft>
              <a:buClr>
                <a:srgbClr val="595959"/>
              </a:buClr>
              <a:buSzPts val="1540"/>
              <a:buFont typeface="Avenir"/>
              <a:buChar char="◆"/>
            </a:pPr>
            <a:r>
              <a:rPr b="1" i="0" lang="en-US" sz="2200" u="none" cap="none" strike="noStrike">
                <a:solidFill>
                  <a:schemeClr val="dk1"/>
                </a:solidFill>
                <a:latin typeface="Avenir"/>
                <a:ea typeface="Avenir"/>
                <a:cs typeface="Avenir"/>
                <a:sym typeface="Avenir"/>
              </a:rPr>
              <a:t>Learning System: </a:t>
            </a:r>
            <a:r>
              <a:rPr i="0" lang="en-US" sz="2200" u="none" cap="none" strike="noStrike">
                <a:solidFill>
                  <a:schemeClr val="dk1"/>
                </a:solidFill>
                <a:latin typeface="Avenir"/>
                <a:ea typeface="Avenir"/>
                <a:cs typeface="Avenir"/>
                <a:sym typeface="Avenir"/>
              </a:rPr>
              <a:t>Train on all objects labeled with tokens</a:t>
            </a:r>
            <a:endParaRPr>
              <a:latin typeface="Avenir"/>
              <a:ea typeface="Avenir"/>
              <a:cs typeface="Avenir"/>
              <a:sym typeface="Avenir"/>
            </a:endParaRPr>
          </a:p>
        </p:txBody>
      </p:sp>
      <p:pic>
        <p:nvPicPr>
          <p:cNvPr id="328" name="Google Shape;328;p37"/>
          <p:cNvPicPr preferRelativeResize="0"/>
          <p:nvPr/>
        </p:nvPicPr>
        <p:blipFill rotWithShape="1">
          <a:blip r:embed="rId3">
            <a:alphaModFix/>
          </a:blip>
          <a:srcRect b="0" l="0" r="0" t="0"/>
          <a:stretch/>
        </p:blipFill>
        <p:spPr>
          <a:xfrm>
            <a:off x="4056186" y="1754806"/>
            <a:ext cx="4761790" cy="380779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UMBC-clea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