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308" r:id="rId3"/>
    <p:sldId id="304" r:id="rId4"/>
    <p:sldId id="270" r:id="rId5"/>
    <p:sldId id="319" r:id="rId6"/>
    <p:sldId id="309" r:id="rId7"/>
    <p:sldId id="312" r:id="rId8"/>
    <p:sldId id="272" r:id="rId9"/>
    <p:sldId id="313" r:id="rId10"/>
    <p:sldId id="314" r:id="rId11"/>
    <p:sldId id="296" r:id="rId12"/>
    <p:sldId id="269" r:id="rId13"/>
    <p:sldId id="310" r:id="rId14"/>
    <p:sldId id="307" r:id="rId15"/>
    <p:sldId id="317" r:id="rId16"/>
    <p:sldId id="306" r:id="rId17"/>
    <p:sldId id="303" r:id="rId18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EB"/>
    <a:srgbClr val="FFEEA6"/>
    <a:srgbClr val="E800FF"/>
    <a:srgbClr val="AF00FF"/>
    <a:srgbClr val="4DBCC1"/>
    <a:srgbClr val="358083"/>
    <a:srgbClr val="FFD74E"/>
    <a:srgbClr val="FFF0CC"/>
    <a:srgbClr val="F9C204"/>
    <a:srgbClr val="C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86" autoAdjust="0"/>
    <p:restoredTop sz="44984" autoAdjust="0"/>
  </p:normalViewPr>
  <p:slideViewPr>
    <p:cSldViewPr>
      <p:cViewPr>
        <p:scale>
          <a:sx n="91" d="100"/>
          <a:sy n="91" d="100"/>
        </p:scale>
        <p:origin x="1184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29" d="100"/>
        <a:sy n="229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1152" y="20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4A163B6-EC23-BE42-8DE9-50E6B023EC36}" type="datetimeFigureOut">
              <a:rPr lang="en-US"/>
              <a:pPr>
                <a:defRPr/>
              </a:pPr>
              <a:t>7/16/17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E6C43D4-0623-274F-B840-5474CF379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75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6AE3A8F-CA44-D645-9393-7BB744A31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59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8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4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12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12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74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point</a:t>
            </a:r>
            <a:r>
              <a:rPr lang="en-US" baseline="0" dirty="0" smtClean="0"/>
              <a:t> of the framework is to be working towards an explicit goal.  The rest of this talk will focus on HOW.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AE3A8F-CA44-D645-9393-7BB744A31B8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87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3114675"/>
            <a:ext cx="533400" cy="2127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609600" y="3114675"/>
            <a:ext cx="7924800" cy="212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8610600" y="3114675"/>
            <a:ext cx="533400" cy="2127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270747"/>
            <a:ext cx="6498158" cy="1724867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lang="en-US" sz="4800" b="1" kern="1200" dirty="0">
                <a:solidFill>
                  <a:schemeClr val="accent4">
                    <a:lumMod val="50000"/>
                  </a:schemeClr>
                </a:solidFill>
                <a:effectLst>
                  <a:glow rad="50800">
                    <a:schemeClr val="bg1">
                      <a:alpha val="77000"/>
                    </a:schemeClr>
                  </a:glow>
                </a:effectLst>
                <a:latin typeface="Avenir Medium"/>
                <a:ea typeface="ＭＳ Ｐゴシック" charset="0"/>
                <a:cs typeface="Avenir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426759"/>
            <a:ext cx="6498159" cy="91664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000" y="5791200"/>
            <a:ext cx="1073819" cy="103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042275" cy="4343400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152400"/>
            <a:ext cx="89916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92875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r>
              <a:rPr lang="en-US" dirty="0" err="1" smtClean="0"/>
              <a:t>Footery</a:t>
            </a:r>
            <a:r>
              <a:rPr lang="en-US" dirty="0" smtClean="0"/>
              <a:t> stuffs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4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ED2C7-FD7D-4544-8AF7-3A4594CB80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  <a:prstGeom prst="rect">
            <a:avLst/>
          </a:prstGeo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49E62-1DA3-7246-916C-EE7B7F0FFC49}" type="datetimeFigureOut">
              <a:rPr lang="en-US"/>
              <a:pPr>
                <a:defRPr/>
              </a:pPr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8C0AB-A154-7649-903E-097C0B3665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858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600"/>
              </a:spcBef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600"/>
              </a:spcBef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FACAB-751E-D741-AE96-5FC995759F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76200"/>
            <a:ext cx="89916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6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605624"/>
            <a:ext cx="3840480" cy="7508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>
                <a:solidFill>
                  <a:srgbClr val="910101"/>
                </a:solidFill>
                <a:latin typeface="Gill Sans"/>
                <a:cs typeface="Gill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499815"/>
            <a:ext cx="3840480" cy="35961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600"/>
              </a:spcBef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605624"/>
            <a:ext cx="3840480" cy="7508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>
                <a:solidFill>
                  <a:srgbClr val="910101"/>
                </a:solidFill>
                <a:latin typeface="Gill Sans"/>
                <a:cs typeface="Gill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499815"/>
            <a:ext cx="3840480" cy="35961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600"/>
              </a:spcBef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9304A-DBFF-7D41-8BC4-955A113C49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76200"/>
            <a:ext cx="89916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51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0D4D3-C2AA-7545-82C0-C6CDA05A27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76200"/>
            <a:ext cx="89916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0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F8455-5C53-3E43-A3FE-1D88A2EE76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5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  <a:prstGeom prst="rect">
            <a:avLst/>
          </a:prstGeom>
        </p:spPr>
        <p:txBody>
          <a:bodyPr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43A06-005B-4E4F-B094-BDC529695E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2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  <a:prstGeom prst="rect">
            <a:avLst/>
          </a:prstGeom>
        </p:spPr>
        <p:txBody>
          <a:bodyPr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1928F-D22C-4B46-A314-D7B1291AE6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4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5" y="1600200"/>
            <a:ext cx="8042275" cy="4343400"/>
          </a:xfrm>
          <a:prstGeom prst="rect">
            <a:avLst/>
          </a:prstGeo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76201" y="260350"/>
            <a:ext cx="89916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77D15-D511-8E4E-AB08-09E6F47C00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35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  <a:prstGeom prst="rect">
            <a:avLst/>
          </a:prstGeo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592C2-D426-DD4B-983C-CF425DE061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18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524000"/>
            <a:ext cx="8610600" cy="51054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1143000"/>
            <a:ext cx="533400" cy="2127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sz="1700" dirty="0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01663" y="1143000"/>
            <a:ext cx="8542337" cy="2031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13AFE-1C7B-CB40-8B02-595A61BD537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1133475"/>
            <a:ext cx="533400" cy="2031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fld id="{62DCCF9D-3143-714B-BD03-3C04EB17FC06}" type="slidenum">
              <a:rPr lang="en-US" sz="1700"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7480" y="53675"/>
            <a:ext cx="1073819" cy="1030763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76200"/>
            <a:ext cx="8915400" cy="8826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9F080B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b="0" kern="1200">
          <a:solidFill>
            <a:schemeClr val="accent4">
              <a:lumMod val="50000"/>
            </a:schemeClr>
          </a:solidFill>
          <a:effectLst>
            <a:glow rad="50800">
              <a:schemeClr val="bg1">
                <a:alpha val="77000"/>
              </a:schemeClr>
            </a:glow>
          </a:effectLst>
          <a:latin typeface="Avenir Medium"/>
          <a:ea typeface="ＭＳ Ｐゴシック" charset="0"/>
          <a:cs typeface="Avenir Medium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600">
          <a:solidFill>
            <a:srgbClr val="900000"/>
          </a:solidFill>
          <a:latin typeface="News Gothic MT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600">
          <a:solidFill>
            <a:srgbClr val="900000"/>
          </a:solidFill>
          <a:latin typeface="News Gothic MT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600">
          <a:solidFill>
            <a:srgbClr val="900000"/>
          </a:solidFill>
          <a:latin typeface="News Gothic MT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600">
          <a:solidFill>
            <a:srgbClr val="900000"/>
          </a:solidFill>
          <a:latin typeface="News Gothic MT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9pPr>
    </p:titleStyle>
    <p:bodyStyle>
      <a:lvl1pPr marL="349250" indent="-349250" algn="l" rtl="0" eaLnBrk="1" fontAlgn="base" hangingPunct="1">
        <a:lnSpc>
          <a:spcPct val="90000"/>
        </a:lnSpc>
        <a:spcBef>
          <a:spcPts val="20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70000"/>
        <a:buFont typeface="Wingdings" charset="0"/>
        <a:buChar char="u"/>
        <a:defRPr sz="2800" b="0" kern="1200">
          <a:solidFill>
            <a:schemeClr val="tx1"/>
          </a:solidFill>
          <a:latin typeface="Gill Sans Light"/>
          <a:ea typeface="ＭＳ Ｐゴシック" charset="0"/>
          <a:cs typeface="Gill Sans"/>
        </a:defRPr>
      </a:lvl1pPr>
      <a:lvl2pPr marL="685800" indent="-3365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70000"/>
        <a:buFont typeface="Wingdings" charset="0"/>
        <a:buChar char="u"/>
        <a:defRPr sz="2400" b="0" kern="1200">
          <a:solidFill>
            <a:schemeClr val="tx1"/>
          </a:solidFill>
          <a:latin typeface="Gill Sans Light"/>
          <a:ea typeface="ＭＳ Ｐゴシック" charset="0"/>
          <a:cs typeface="Gill Sans"/>
        </a:defRPr>
      </a:lvl2pPr>
      <a:lvl3pPr marL="968375" indent="-282575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70000"/>
        <a:buFont typeface="Wingdings" charset="0"/>
        <a:buChar char="u"/>
        <a:defRPr sz="2000" b="0" kern="1200">
          <a:solidFill>
            <a:schemeClr val="tx1"/>
          </a:solidFill>
          <a:latin typeface="Gill Sans Light"/>
          <a:ea typeface="ＭＳ Ｐゴシック" charset="0"/>
          <a:cs typeface="Gill Sans"/>
        </a:defRPr>
      </a:lvl3pPr>
      <a:lvl4pPr marL="1263650" indent="-295275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70000"/>
        <a:buFont typeface="Wingdings" charset="0"/>
        <a:buChar char="u"/>
        <a:defRPr sz="1800" b="0" kern="1200">
          <a:solidFill>
            <a:schemeClr val="tx1"/>
          </a:solidFill>
          <a:latin typeface="Gill Sans Light"/>
          <a:ea typeface="ＭＳ Ｐゴシック" charset="0"/>
          <a:cs typeface="Gill Sans"/>
        </a:defRPr>
      </a:lvl4pPr>
      <a:lvl5pPr marL="1546225" indent="-282575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70000"/>
        <a:buFont typeface="Wingdings" charset="0"/>
        <a:buChar char="u"/>
        <a:defRPr sz="1600" b="0" kern="1200">
          <a:solidFill>
            <a:schemeClr val="tx1"/>
          </a:solidFill>
          <a:latin typeface="Gill Sans Light"/>
          <a:ea typeface="ＭＳ Ｐゴシック" charset="0"/>
          <a:cs typeface="Gill San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5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5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4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4" Type="http://schemas.openxmlformats.org/officeDocument/2006/relationships/image" Target="../media/image24.tiff"/><Relationship Id="rId5" Type="http://schemas.openxmlformats.org/officeDocument/2006/relationships/image" Target="../media/image25.tiff"/><Relationship Id="rId6" Type="http://schemas.openxmlformats.org/officeDocument/2006/relationships/image" Target="../media/image26.tiff"/><Relationship Id="rId7" Type="http://schemas.openxmlformats.org/officeDocument/2006/relationships/image" Target="../media/image27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Relationship Id="rId3" Type="http://schemas.openxmlformats.org/officeDocument/2006/relationships/image" Target="../media/image30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14011" cy="2590800"/>
          </a:xfrm>
        </p:spPr>
        <p:txBody>
          <a:bodyPr/>
          <a:lstStyle/>
          <a:p>
            <a:r>
              <a:rPr lang="en-US" sz="4400" dirty="0" smtClean="0">
                <a:latin typeface="Garamond" charset="0"/>
                <a:ea typeface="Garamond" charset="0"/>
                <a:cs typeface="Garamond" charset="0"/>
              </a:rPr>
              <a:t>Identifying </a:t>
            </a:r>
            <a:r>
              <a:rPr lang="en-US" sz="4400" dirty="0">
                <a:latin typeface="Garamond" charset="0"/>
                <a:ea typeface="Garamond" charset="0"/>
                <a:cs typeface="Garamond" charset="0"/>
              </a:rPr>
              <a:t>Negative Exemplars in Grounded Language Data Sets 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114800"/>
            <a:ext cx="9144000" cy="1145241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Nisha Pillai, Cynthia </a:t>
            </a:r>
            <a:r>
              <a:rPr lang="en-US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Matuszek</a:t>
            </a:r>
            <a:endParaRPr lang="en-US" sz="2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{ npillai1 | </a:t>
            </a:r>
            <a:r>
              <a:rPr lang="en-U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cmat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 } @ </a:t>
            </a:r>
            <a:r>
              <a:rPr lang="en-U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umbc.edu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3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042275" cy="43434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Learn the meaning of a word from natural conversation despite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not having </a:t>
            </a:r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negative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examples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Learn an association from language to perceived environment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V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isual </a:t>
            </a:r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percepts </a:t>
            </a:r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sym typeface="Wingdings"/>
              </a:rPr>
              <a:t> attribute words </a:t>
            </a:r>
            <a:endParaRPr lang="en-US" sz="2000" dirty="0" smtClean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  <a:sym typeface="Wingdings"/>
            </a:endParaRPr>
          </a:p>
          <a:p>
            <a:pPr lvl="1"/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J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oint </a:t>
            </a:r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model of visual percepts and natural language to identify novel object, shape, and color described by 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tokens </a:t>
            </a:r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(words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)</a:t>
            </a:r>
            <a:r>
              <a:rPr lang="en-US" sz="2000" baseline="30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[</a:t>
            </a:r>
            <a:r>
              <a:rPr lang="en-US" sz="2000" baseline="30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1</a:t>
            </a:r>
            <a:r>
              <a:rPr lang="en-US" sz="2000" baseline="30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]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Obtain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important positive terms to learn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Find appropriate negative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examples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statistical </a:t>
            </a:r>
            <a:r>
              <a:rPr lang="en-US" sz="20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language comparison 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metrics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46296" y="6519446"/>
            <a:ext cx="679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r"/>
            <a:r>
              <a:rPr lang="en-US" sz="1800" baseline="30000" dirty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[</a:t>
            </a:r>
            <a:r>
              <a:rPr lang="en-US" sz="1600" baseline="30000" dirty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Avenir Book"/>
                <a:cs typeface="Avenir Book"/>
              </a:rPr>
              <a:t>1</a:t>
            </a:r>
            <a:r>
              <a:rPr lang="en-US" sz="1800" baseline="30000" dirty="0" smtClean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]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Matuszek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,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FitzGerald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, </a:t>
            </a:r>
            <a:r>
              <a:rPr lang="en-US" sz="1600" dirty="0" err="1" smtClean="0">
                <a:solidFill>
                  <a:srgbClr val="FF6600"/>
                </a:solidFill>
                <a:latin typeface="Gill Sans Light"/>
                <a:cs typeface="Gill Sans Light"/>
              </a:rPr>
              <a:t>Zettlemoyer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,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Bo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,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Fox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. ICML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2012.</a:t>
            </a:r>
            <a:endParaRPr lang="en-US" sz="1600" dirty="0">
              <a:solidFill>
                <a:srgbClr val="FF6600"/>
              </a:solidFill>
              <a:latin typeface="Gill Sans Light"/>
              <a:cs typeface="Gill Sans 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285586"/>
            <a:ext cx="753795" cy="6030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2" y="5964822"/>
            <a:ext cx="753794" cy="472073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1788383" y="5285586"/>
            <a:ext cx="304800" cy="1151309"/>
          </a:xfrm>
          <a:prstGeom prst="rightBrace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13370" y="5529911"/>
            <a:ext cx="252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Athelas" charset="0"/>
                <a:ea typeface="Athelas" charset="0"/>
                <a:cs typeface="Athelas" charset="0"/>
              </a:rPr>
              <a:t>Blue</a:t>
            </a:r>
          </a:p>
          <a:p>
            <a:r>
              <a:rPr lang="en-US" sz="1800" b="1" dirty="0" smtClean="0">
                <a:latin typeface="Athelas" charset="0"/>
                <a:ea typeface="Athelas" charset="0"/>
                <a:cs typeface="Athelas" charset="0"/>
              </a:rPr>
              <a:t>(positive example)</a:t>
            </a:r>
            <a:endParaRPr lang="en-US" sz="1800" b="1" dirty="0">
              <a:latin typeface="Athelas" charset="0"/>
              <a:ea typeface="Athelas" charset="0"/>
              <a:cs typeface="Athelas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912" y="5230894"/>
            <a:ext cx="787400" cy="55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912" y="5832764"/>
            <a:ext cx="787400" cy="644236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562600" y="5257800"/>
            <a:ext cx="304800" cy="1151309"/>
          </a:xfrm>
          <a:prstGeom prst="rightBrace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88654" y="5535694"/>
            <a:ext cx="252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Athelas" charset="0"/>
                <a:ea typeface="Athelas" charset="0"/>
                <a:cs typeface="Athelas" charset="0"/>
              </a:rPr>
              <a:t>Not blue</a:t>
            </a:r>
          </a:p>
          <a:p>
            <a:r>
              <a:rPr lang="en-US" sz="1800" b="1" dirty="0" smtClean="0">
                <a:latin typeface="Athelas" charset="0"/>
                <a:ea typeface="Athelas" charset="0"/>
                <a:cs typeface="Athelas" charset="0"/>
              </a:rPr>
              <a:t>(negative example)</a:t>
            </a:r>
            <a:endParaRPr lang="en-US" sz="1800" b="1" dirty="0">
              <a:latin typeface="Athelas" charset="0"/>
              <a:ea typeface="Athelas" charset="0"/>
              <a:cs typeface="Athe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2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4343400"/>
          </a:xfrm>
        </p:spPr>
        <p:txBody>
          <a:bodyPr/>
          <a:lstStyle/>
          <a:p>
            <a:r>
              <a:rPr lang="en-US" sz="2400" dirty="0" smtClean="0"/>
              <a:t>Unavailability </a:t>
            </a:r>
            <a:r>
              <a:rPr lang="en-US" sz="2400" dirty="0"/>
              <a:t>of negative examples in </a:t>
            </a:r>
            <a:r>
              <a:rPr lang="en-US" sz="2400" dirty="0" smtClean="0"/>
              <a:t>natural conversation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endParaRPr lang="en-US" sz="2400" dirty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Difficulty in gathering negative information without prompting</a:t>
            </a:r>
          </a:p>
          <a:p>
            <a:r>
              <a:rPr lang="en-US" sz="2400" dirty="0" smtClean="0"/>
              <a:t>Lack </a:t>
            </a:r>
            <a:r>
              <a:rPr lang="en-US" sz="2400" dirty="0" smtClean="0">
                <a:cs typeface="Gill Sans Light"/>
              </a:rPr>
              <a:t>of positive label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cs typeface="Gill Sans Light"/>
                <a:sym typeface="Wingdings"/>
              </a:rPr>
              <a:t> may not be a negative!</a:t>
            </a:r>
            <a:endParaRPr lang="en-US" sz="2000" dirty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327111"/>
            <a:ext cx="8890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6600" y="22098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thelas" charset="0"/>
                <a:ea typeface="Athelas" charset="0"/>
                <a:cs typeface="Athelas" charset="0"/>
              </a:rPr>
              <a:t>“this is a lemon”</a:t>
            </a:r>
          </a:p>
          <a:p>
            <a:r>
              <a:rPr lang="en-US" dirty="0">
                <a:latin typeface="Athelas" charset="0"/>
                <a:ea typeface="Athelas" charset="0"/>
                <a:cs typeface="Athelas" charset="0"/>
              </a:rPr>
              <a:t>“this object is an yellow ball</a:t>
            </a:r>
            <a:r>
              <a:rPr lang="en-US" dirty="0" smtClean="0">
                <a:latin typeface="Athelas" charset="0"/>
                <a:ea typeface="Athelas" charset="0"/>
                <a:cs typeface="Athelas" charset="0"/>
              </a:rPr>
              <a:t>”</a:t>
            </a:r>
          </a:p>
          <a:p>
            <a:r>
              <a:rPr lang="en-US" strike="sngStrike" dirty="0" smtClean="0">
                <a:solidFill>
                  <a:srgbClr val="FF0000"/>
                </a:solidFill>
                <a:latin typeface="Athelas" charset="0"/>
                <a:ea typeface="Athelas" charset="0"/>
                <a:cs typeface="Athelas" charset="0"/>
              </a:rPr>
              <a:t>“this is not a carrot”</a:t>
            </a:r>
            <a:endParaRPr lang="en-US" strike="sngStrike" dirty="0">
              <a:solidFill>
                <a:srgbClr val="FF0000"/>
              </a:solidFill>
              <a:latin typeface="Athelas" charset="0"/>
              <a:ea typeface="Athelas" charset="0"/>
              <a:cs typeface="Athela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906089"/>
            <a:ext cx="889000" cy="812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00400" y="4960203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thelas" charset="0"/>
                <a:ea typeface="Athelas" charset="0"/>
                <a:cs typeface="Athelas" charset="0"/>
              </a:rPr>
              <a:t>“this is a lemon</a:t>
            </a:r>
            <a:r>
              <a:rPr lang="en-US" dirty="0" smtClean="0">
                <a:latin typeface="Athelas" charset="0"/>
                <a:ea typeface="Athelas" charset="0"/>
                <a:cs typeface="Athelas" charset="0"/>
              </a:rPr>
              <a:t>”  ⇒  “not yellow”</a:t>
            </a:r>
            <a:endParaRPr lang="en-US" dirty="0">
              <a:latin typeface="Athelas" charset="0"/>
              <a:ea typeface="Athelas" charset="0"/>
              <a:cs typeface="Athelas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448300" y="4982289"/>
            <a:ext cx="190500" cy="355600"/>
          </a:xfrm>
          <a:prstGeom prst="line">
            <a:avLst/>
          </a:prstGeom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6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591041" y="3962400"/>
            <a:ext cx="6105157" cy="26946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042275" cy="4343400"/>
          </a:xfrm>
          <a:ln>
            <a:noFill/>
          </a:ln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Choose words to learn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Relevant, semantically meaningful, important</a:t>
            </a:r>
          </a:p>
          <a:p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Find </a:t>
            </a:r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an efficient way of obtaining negative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examples</a:t>
            </a:r>
          </a:p>
          <a:p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Measure effectiveness </a:t>
            </a:r>
            <a:r>
              <a:rPr lang="en-US" sz="2400" dirty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of </a:t>
            </a:r>
            <a:r>
              <a:rPr lang="en-US" sz="24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choices for language acquisition </a:t>
            </a:r>
            <a:endParaRPr lang="en-US" dirty="0" smtClean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777" y="4616450"/>
            <a:ext cx="1628042" cy="641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5507" y="4019490"/>
            <a:ext cx="3802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Gill Sans Light"/>
                <a:cs typeface="Gill Sans"/>
              </a:rPr>
              <a:t>Choose to train “banana</a:t>
            </a:r>
            <a:r>
              <a:rPr lang="en-US" sz="2000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Gill Sans Light"/>
                <a:cs typeface="Gill Sans"/>
              </a:rPr>
              <a:t>” classifier </a:t>
            </a:r>
            <a:endParaRPr lang="en-US" sz="2000" dirty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  <a:latin typeface="Gill Sans Light"/>
              <a:cs typeface="Gill Sans"/>
            </a:endParaRPr>
          </a:p>
        </p:txBody>
      </p:sp>
      <p:sp>
        <p:nvSpPr>
          <p:cNvPr id="6" name="Right Arrow 5"/>
          <p:cNvSpPr/>
          <p:nvPr/>
        </p:nvSpPr>
        <p:spPr>
          <a:xfrm rot="10800000">
            <a:off x="4166430" y="4883287"/>
            <a:ext cx="862770" cy="862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 w="381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05399" y="471177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Gill Sans Light"/>
                <a:cs typeface="Gill Sans"/>
              </a:rPr>
              <a:t>Positive example</a:t>
            </a:r>
            <a:endParaRPr lang="en-US" dirty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  <a:latin typeface="Gill Sans Light"/>
              <a:cs typeface="Gill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26766" y="5234149"/>
            <a:ext cx="749685" cy="14312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05400" y="574266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Gill Sans Light"/>
                <a:cs typeface="Gill Sans"/>
              </a:rPr>
              <a:t>Negative example</a:t>
            </a:r>
            <a:endParaRPr lang="en-US" dirty="0">
              <a:solidFill>
                <a:srgbClr val="000000"/>
              </a:solidFill>
              <a:effectLst>
                <a:glow rad="101600">
                  <a:schemeClr val="bg1">
                    <a:alpha val="75000"/>
                  </a:schemeClr>
                </a:glow>
              </a:effectLst>
              <a:latin typeface="Gill Sans Light"/>
              <a:cs typeface="Gill San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10800000">
            <a:off x="4166430" y="5949757"/>
            <a:ext cx="862770" cy="86277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2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Arrow 13"/>
          <p:cNvSpPr/>
          <p:nvPr/>
        </p:nvSpPr>
        <p:spPr>
          <a:xfrm>
            <a:off x="4419600" y="5495580"/>
            <a:ext cx="1170501" cy="76104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rPr>
              <a:t>Learning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81836" y="4891985"/>
            <a:ext cx="1905458" cy="1374782"/>
            <a:chOff x="635509" y="25571447"/>
            <a:chExt cx="2514600" cy="2012953"/>
          </a:xfrm>
        </p:grpSpPr>
        <p:sp>
          <p:nvSpPr>
            <p:cNvPr id="17" name="Rounded Rectangular Callout 16"/>
            <p:cNvSpPr/>
            <p:nvPr/>
          </p:nvSpPr>
          <p:spPr>
            <a:xfrm>
              <a:off x="635509" y="26496769"/>
              <a:ext cx="2514600" cy="1087631"/>
            </a:xfrm>
            <a:prstGeom prst="wedgeRoundRectCallout">
              <a:avLst>
                <a:gd name="adj1" fmla="val -81105"/>
                <a:gd name="adj2" fmla="val -64706"/>
                <a:gd name="adj3" fmla="val 16667"/>
              </a:avLst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45720" rtlCol="0" anchor="ctr"/>
            <a:lstStyle/>
            <a:p>
              <a:pPr algn="ctr"/>
              <a:r>
                <a:rPr lang="en-US" sz="1800" dirty="0" smtClean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rPr>
                <a:t>“This is a short green cube</a:t>
              </a:r>
              <a:r>
                <a:rPr lang="en-US" sz="1800" dirty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rPr>
                <a:t>.</a:t>
              </a:r>
              <a:r>
                <a:rPr lang="en-US" sz="1800" dirty="0" smtClean="0">
                  <a:solidFill>
                    <a:schemeClr val="tx1"/>
                  </a:solidFill>
                  <a:latin typeface="Gill Sans" charset="0"/>
                  <a:ea typeface="Gill Sans" charset="0"/>
                  <a:cs typeface="Gill Sans" charset="0"/>
                </a:rPr>
                <a:t>”</a:t>
              </a:r>
              <a:endParaRPr lang="en-US" sz="1800" dirty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1859" y="25571447"/>
              <a:ext cx="2111755" cy="94635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Gill Sans" charset="0"/>
                  <a:ea typeface="Gill Sans" charset="0"/>
                  <a:cs typeface="Gill Sans" charset="0"/>
                </a:rPr>
                <a:t>Language</a:t>
              </a:r>
              <a:r>
                <a:rPr lang="en-US" sz="1800" dirty="0">
                  <a:latin typeface="Gill Sans" charset="0"/>
                  <a:ea typeface="Gill Sans" charset="0"/>
                  <a:cs typeface="Gill Sans" charset="0"/>
                </a:rPr>
                <a:t/>
              </a:r>
              <a:br>
                <a:rPr lang="en-US" sz="1800" dirty="0">
                  <a:latin typeface="Gill Sans" charset="0"/>
                  <a:ea typeface="Gill Sans" charset="0"/>
                  <a:cs typeface="Gill Sans" charset="0"/>
                </a:rPr>
              </a:br>
              <a:r>
                <a:rPr lang="en-US" sz="1800" dirty="0" smtClean="0">
                  <a:latin typeface="Gill Sans" charset="0"/>
                  <a:ea typeface="Gill Sans" charset="0"/>
                  <a:cs typeface="Gill Sans" charset="0"/>
                </a:rPr>
                <a:t>Annotation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777850" y="5053510"/>
            <a:ext cx="2563732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Gill Sans" charset="0"/>
                <a:ea typeface="Gill Sans" charset="0"/>
                <a:cs typeface="Gill Sans" charset="0"/>
              </a:rPr>
              <a:t>Newly </a:t>
            </a:r>
            <a:r>
              <a:rPr lang="en-US" sz="1800" dirty="0" smtClean="0">
                <a:latin typeface="Gill Sans" charset="0"/>
                <a:ea typeface="Gill Sans" charset="0"/>
                <a:cs typeface="Gill Sans" charset="0"/>
              </a:rPr>
              <a:t>created semantics</a:t>
            </a:r>
            <a:endParaRPr lang="en-US" sz="180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8800" y="4933045"/>
            <a:ext cx="3424414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Gill Sans" charset="0"/>
                <a:ea typeface="Gill Sans" charset="0"/>
                <a:cs typeface="Gill Sans" charset="0"/>
              </a:rPr>
              <a:t>Perceived </a:t>
            </a:r>
            <a:endParaRPr lang="en-US" sz="1800" dirty="0">
              <a:latin typeface="Gill Sans" charset="0"/>
              <a:ea typeface="Gill Sans" charset="0"/>
              <a:cs typeface="Gill Sans" charset="0"/>
            </a:endParaRPr>
          </a:p>
          <a:p>
            <a:pPr algn="ctr"/>
            <a:r>
              <a:rPr lang="en-US" sz="1800" dirty="0">
                <a:latin typeface="Gill Sans" charset="0"/>
                <a:ea typeface="Gill Sans" charset="0"/>
                <a:cs typeface="Gill Sans" charset="0"/>
              </a:rPr>
              <a:t>world state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10" y="5569679"/>
            <a:ext cx="638099" cy="6755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77849" y="5406887"/>
            <a:ext cx="2563733" cy="1070113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txBody>
          <a:bodyPr wrap="none" lIns="0" tIns="0" rIns="0" bIns="0" rtlCol="0" anchor="ctr">
            <a:normAutofit lnSpcReduction="10000"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rPr>
              <a:t>Word </a:t>
            </a:r>
            <a:r>
              <a:rPr lang="en-US" sz="1800" dirty="0" smtClean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rPr>
              <a:t>“cube” </a:t>
            </a:r>
          </a:p>
          <a:p>
            <a:pPr algn="ctr"/>
            <a:r>
              <a:rPr lang="en-US" sz="1800" cap="small" dirty="0" smtClean="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  <a:sym typeface="Wingdings"/>
              </a:rPr>
              <a:t></a:t>
            </a:r>
            <a:endParaRPr lang="en-US" sz="1800" cap="small" dirty="0">
              <a:solidFill>
                <a:schemeClr val="tx1"/>
              </a:solidFill>
              <a:latin typeface="Gill Sans" charset="0"/>
              <a:ea typeface="Gill Sans" charset="0"/>
              <a:cs typeface="Gill Sans" charset="0"/>
              <a:sym typeface="Wingdings"/>
            </a:endParaRPr>
          </a:p>
          <a:p>
            <a:pPr algn="ctr"/>
            <a:r>
              <a:rPr lang="en-US" sz="1800" cap="small" dirty="0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new-classifier-</a:t>
            </a:r>
            <a:r>
              <a:rPr lang="en-US" sz="1800" cap="small" dirty="0">
                <a:latin typeface="Courier" charset="0"/>
                <a:ea typeface="Courier" charset="0"/>
                <a:cs typeface="Courier" charset="0"/>
              </a:rPr>
              <a:t/>
            </a:r>
            <a:br>
              <a:rPr lang="en-US" sz="1800" cap="small" dirty="0">
                <a:latin typeface="Courier" charset="0"/>
                <a:ea typeface="Courier" charset="0"/>
                <a:cs typeface="Courier" charset="0"/>
              </a:rPr>
            </a:br>
            <a:r>
              <a:rPr lang="en-US" sz="1800" cap="small" dirty="0" smtClean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sz="1800" cap="small" dirty="0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called</a:t>
            </a:r>
            <a:r>
              <a:rPr lang="en-US" sz="1800" dirty="0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-‘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cube</a:t>
            </a:r>
            <a:r>
              <a:rPr lang="en-US" sz="1800" dirty="0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’  </a:t>
            </a:r>
            <a:endParaRPr lang="en-US" sz="1800" dirty="0">
              <a:solidFill>
                <a:schemeClr val="tx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visual classifiers based on </a:t>
            </a:r>
            <a:r>
              <a:rPr lang="en-US" dirty="0" smtClean="0"/>
              <a:t>percepts</a:t>
            </a:r>
          </a:p>
          <a:p>
            <a:r>
              <a:rPr lang="en-US" dirty="0" smtClean="0"/>
              <a:t>When </a:t>
            </a:r>
            <a:r>
              <a:rPr lang="en-US" dirty="0"/>
              <a:t>new language tokens are encountered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Important </a:t>
            </a:r>
            <a:r>
              <a:rPr lang="en-US" dirty="0"/>
              <a:t>tokens </a:t>
            </a:r>
            <a:r>
              <a:rPr lang="en-US" dirty="0" smtClean="0"/>
              <a:t>selected</a:t>
            </a:r>
          </a:p>
          <a:p>
            <a:pPr lvl="1"/>
            <a:r>
              <a:rPr lang="en-US" dirty="0" smtClean="0"/>
              <a:t>Visual </a:t>
            </a:r>
            <a:r>
              <a:rPr lang="en-US" dirty="0"/>
              <a:t>classifiers created and trained on perceptual </a:t>
            </a:r>
            <a:r>
              <a:rPr lang="en-US" dirty="0" smtClean="0"/>
              <a:t>context</a:t>
            </a:r>
          </a:p>
          <a:p>
            <a:r>
              <a:rPr lang="en-US" dirty="0" smtClean="0"/>
              <a:t>As </a:t>
            </a:r>
            <a:r>
              <a:rPr lang="en-US" dirty="0"/>
              <a:t>more objects are seen, ‘best’ classifier </a:t>
            </a:r>
            <a:r>
              <a:rPr lang="en-US" dirty="0" smtClean="0"/>
              <a:t>emerge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 smtClean="0"/>
              <a:t>most predictive of data observed so far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Grounding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600200"/>
            <a:ext cx="4267199" cy="4876800"/>
          </a:xfrm>
        </p:spPr>
        <p:txBody>
          <a:bodyPr/>
          <a:lstStyle/>
          <a:p>
            <a:r>
              <a:rPr lang="en-US" dirty="0" smtClean="0"/>
              <a:t>72 classes, 18 categories</a:t>
            </a:r>
          </a:p>
          <a:p>
            <a:pPr lvl="1"/>
            <a:r>
              <a:rPr lang="en-US" dirty="0"/>
              <a:t>Food objects </a:t>
            </a:r>
            <a:endParaRPr lang="en-US" dirty="0" smtClean="0"/>
          </a:p>
          <a:p>
            <a:pPr lvl="1"/>
            <a:r>
              <a:rPr lang="en-US" dirty="0" smtClean="0"/>
              <a:t>Children’s </a:t>
            </a:r>
            <a:r>
              <a:rPr lang="en-US" dirty="0"/>
              <a:t>blocks </a:t>
            </a:r>
            <a:endParaRPr lang="en-US" dirty="0" smtClean="0"/>
          </a:p>
          <a:p>
            <a:r>
              <a:rPr lang="en-US" dirty="0" smtClean="0"/>
              <a:t>Descriptive Language: </a:t>
            </a:r>
          </a:p>
          <a:p>
            <a:pPr lvl="1"/>
            <a:r>
              <a:rPr lang="en-US" dirty="0" smtClean="0"/>
              <a:t>3055 descriptions from Mechanical Turk</a:t>
            </a:r>
          </a:p>
          <a:p>
            <a:pPr lvl="1"/>
            <a:r>
              <a:rPr lang="en-US" dirty="0" smtClean="0"/>
              <a:t>19,947 unique words</a:t>
            </a:r>
          </a:p>
          <a:p>
            <a:pPr lvl="2"/>
            <a:r>
              <a:rPr lang="en-US" dirty="0" smtClean="0"/>
              <a:t>200-450 words/document</a:t>
            </a:r>
          </a:p>
          <a:p>
            <a:r>
              <a:rPr lang="en-US" dirty="0" smtClean="0"/>
              <a:t>230 unique tokens selected for learning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020" y="2286000"/>
            <a:ext cx="4732545" cy="38862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Corpus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3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9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Overview</a:t>
            </a:r>
            <a:endParaRPr lang="en-US" dirty="0"/>
          </a:p>
        </p:txBody>
      </p:sp>
      <p:sp>
        <p:nvSpPr>
          <p:cNvPr id="94" name="Content Placeholder 1"/>
          <p:cNvSpPr txBox="1">
            <a:spLocks/>
          </p:cNvSpPr>
          <p:nvPr/>
        </p:nvSpPr>
        <p:spPr bwMode="auto">
          <a:xfrm>
            <a:off x="337931" y="1755913"/>
            <a:ext cx="3243469" cy="426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9250" indent="-349250" algn="l" rtl="0" eaLnBrk="1" fontAlgn="base" hangingPunct="1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8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1pPr>
            <a:lvl2pPr marL="685800" indent="-3365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4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2pPr>
            <a:lvl3pPr marL="968375" indent="-2825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0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3pPr>
            <a:lvl4pPr marL="1263650" indent="-2952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18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4pPr>
            <a:lvl5pPr marL="1546225" indent="-2825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16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 smtClean="0">
                <a:cs typeface="Gill Sans Light"/>
              </a:rPr>
              <a:t>Dataset:</a:t>
            </a:r>
            <a:r>
              <a:rPr lang="en-US" sz="2200" dirty="0" smtClean="0">
                <a:cs typeface="Gill Sans Light"/>
              </a:rPr>
              <a:t> real world</a:t>
            </a:r>
            <a:br>
              <a:rPr lang="en-US" sz="2200" dirty="0" smtClean="0">
                <a:cs typeface="Gill Sans Light"/>
              </a:rPr>
            </a:br>
            <a:r>
              <a:rPr lang="en-US" sz="2200" dirty="0" smtClean="0">
                <a:cs typeface="Gill Sans Light"/>
              </a:rPr>
              <a:t>objects (toys, food)</a:t>
            </a:r>
          </a:p>
          <a:p>
            <a:r>
              <a:rPr lang="en-US" sz="2200" b="1" dirty="0" smtClean="0">
                <a:cs typeface="Gill Sans Light"/>
              </a:rPr>
              <a:t>Language: </a:t>
            </a:r>
            <a:r>
              <a:rPr lang="en-US" sz="2200" dirty="0" smtClean="0">
                <a:cs typeface="Gill Sans Light"/>
              </a:rPr>
              <a:t>crowdsourced</a:t>
            </a:r>
            <a:r>
              <a:rPr lang="en-US" sz="2200" b="1" dirty="0" smtClean="0">
                <a:cs typeface="Gill Sans Light"/>
              </a:rPr>
              <a:t> </a:t>
            </a:r>
            <a:r>
              <a:rPr lang="en-US" sz="2200" dirty="0" smtClean="0">
                <a:cs typeface="Gill Sans Light"/>
              </a:rPr>
              <a:t>human descriptions</a:t>
            </a:r>
            <a:endParaRPr lang="en-US" sz="1800" dirty="0" smtClean="0">
              <a:cs typeface="Gill Sans Light"/>
            </a:endParaRPr>
          </a:p>
          <a:p>
            <a:r>
              <a:rPr lang="en-US" sz="2200" b="1" dirty="0">
                <a:cs typeface="Gill Sans Light"/>
              </a:rPr>
              <a:t>Documents: </a:t>
            </a:r>
            <a:r>
              <a:rPr lang="en-US" sz="2200" dirty="0">
                <a:cs typeface="Gill Sans Light"/>
              </a:rPr>
              <a:t>set of </a:t>
            </a:r>
            <a:r>
              <a:rPr lang="en-US" sz="2200" dirty="0" smtClean="0">
                <a:cs typeface="Gill Sans Light"/>
              </a:rPr>
              <a:t>all descriptions of each </a:t>
            </a:r>
            <a:r>
              <a:rPr lang="en-US" sz="2200" dirty="0">
                <a:cs typeface="Gill Sans Light"/>
              </a:rPr>
              <a:t>object</a:t>
            </a:r>
          </a:p>
        </p:txBody>
      </p:sp>
      <p:sp>
        <p:nvSpPr>
          <p:cNvPr id="93" name="Content Placeholder 1"/>
          <p:cNvSpPr txBox="1">
            <a:spLocks/>
          </p:cNvSpPr>
          <p:nvPr/>
        </p:nvSpPr>
        <p:spPr bwMode="auto">
          <a:xfrm>
            <a:off x="337931" y="4876800"/>
            <a:ext cx="8120269" cy="2133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9250" indent="-349250" algn="l" rtl="0" eaLnBrk="1" fontAlgn="base" hangingPunct="1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8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1pPr>
            <a:lvl2pPr marL="685800" indent="-3365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4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2pPr>
            <a:lvl3pPr marL="968375" indent="-2825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20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3pPr>
            <a:lvl4pPr marL="1263650" indent="-2952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18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4pPr>
            <a:lvl5pPr marL="1546225" indent="-28257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  <a:defRPr sz="1600" b="0" kern="1200">
                <a:solidFill>
                  <a:schemeClr val="tx1"/>
                </a:solidFill>
                <a:latin typeface="Gill Sans Light"/>
                <a:ea typeface="ＭＳ Ｐゴシック" charset="0"/>
                <a:cs typeface="Gill San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cs typeface="Gill Sans Light"/>
              </a:rPr>
              <a:t>Positive labels: </a:t>
            </a:r>
            <a:r>
              <a:rPr lang="en-US" sz="2200" dirty="0" smtClean="0">
                <a:cs typeface="Gill Sans Light"/>
              </a:rPr>
              <a:t>visually </a:t>
            </a:r>
            <a:r>
              <a:rPr lang="en-US" sz="2200" dirty="0">
                <a:cs typeface="Gill Sans Light"/>
              </a:rPr>
              <a:t>meaningful </a:t>
            </a:r>
            <a:r>
              <a:rPr lang="en-US" sz="2200" dirty="0" smtClean="0">
                <a:cs typeface="Gill Sans Light"/>
              </a:rPr>
              <a:t>words </a:t>
            </a:r>
            <a:r>
              <a:rPr lang="en-US" sz="2200" dirty="0">
                <a:cs typeface="Gill Sans Light"/>
              </a:rPr>
              <a:t>worth </a:t>
            </a:r>
            <a:r>
              <a:rPr lang="en-US" sz="2200" dirty="0" smtClean="0">
                <a:cs typeface="Gill Sans Light"/>
              </a:rPr>
              <a:t>learning</a:t>
            </a:r>
            <a:endParaRPr lang="en-US" sz="2200" b="1" dirty="0" smtClean="0">
              <a:cs typeface="Gill Sans Light"/>
            </a:endParaRPr>
          </a:p>
          <a:p>
            <a:r>
              <a:rPr lang="en-US" sz="2200" b="1" dirty="0" smtClean="0">
                <a:cs typeface="Gill Sans Light"/>
              </a:rPr>
              <a:t>Negative examples: </a:t>
            </a:r>
            <a:r>
              <a:rPr lang="en-US" sz="2200" dirty="0" smtClean="0">
                <a:cs typeface="Gill Sans Light"/>
              </a:rPr>
              <a:t>objects chosen as negatives </a:t>
            </a:r>
            <a:r>
              <a:rPr lang="en-US" sz="2200" dirty="0">
                <a:cs typeface="Gill Sans Light"/>
              </a:rPr>
              <a:t>for </a:t>
            </a:r>
            <a:r>
              <a:rPr lang="en-US" sz="2200" dirty="0" smtClean="0">
                <a:cs typeface="Gill Sans Light"/>
              </a:rPr>
              <a:t>them</a:t>
            </a:r>
            <a:endParaRPr lang="en-US" sz="2200" dirty="0">
              <a:cs typeface="Gill Sans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133600"/>
            <a:ext cx="5595784" cy="21525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8870" y="3045023"/>
            <a:ext cx="160653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" charset="0"/>
                <a:ea typeface="Times" charset="0"/>
                <a:cs typeface="Times" charset="0"/>
              </a:rPr>
              <a:t>Negative examples</a:t>
            </a:r>
            <a:endParaRPr lang="en-US" sz="1400" b="1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3450" y="3735624"/>
            <a:ext cx="129715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smtClean="0">
                <a:latin typeface="Times" charset="0"/>
                <a:ea typeface="Times" charset="0"/>
                <a:cs typeface="Times" charset="0"/>
              </a:rPr>
              <a:t>Selected terms</a:t>
            </a:r>
          </a:p>
        </p:txBody>
      </p:sp>
    </p:spTree>
    <p:extLst>
      <p:ext uri="{BB962C8B-B14F-4D97-AF65-F5344CB8AC3E}">
        <p14:creationId xmlns:p14="http://schemas.microsoft.com/office/powerpoint/2010/main" val="265221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9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Overview 2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747969" y="2844522"/>
            <a:ext cx="80523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 noChangeAspect="1"/>
          </p:cNvCxnSpPr>
          <p:nvPr/>
        </p:nvCxnSpPr>
        <p:spPr>
          <a:xfrm>
            <a:off x="3215971" y="2879986"/>
            <a:ext cx="19462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 noChangeAspect="1"/>
          </p:cNvCxnSpPr>
          <p:nvPr/>
        </p:nvCxnSpPr>
        <p:spPr>
          <a:xfrm flipV="1">
            <a:off x="3214780" y="3369435"/>
            <a:ext cx="194627" cy="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 noChangeAspect="1"/>
          </p:cNvCxnSpPr>
          <p:nvPr/>
        </p:nvCxnSpPr>
        <p:spPr>
          <a:xfrm>
            <a:off x="3200400" y="2233811"/>
            <a:ext cx="19462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spect="1"/>
          </p:cNvSpPr>
          <p:nvPr/>
        </p:nvSpPr>
        <p:spPr>
          <a:xfrm>
            <a:off x="76200" y="1579029"/>
            <a:ext cx="960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Baskerville" charset="0"/>
                <a:ea typeface="Baskerville" charset="0"/>
                <a:cs typeface="Baskerville" charset="0"/>
              </a:rPr>
              <a:t>Objects</a:t>
            </a:r>
            <a:endParaRPr lang="en-US" sz="1400" b="1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246474" y="1884806"/>
            <a:ext cx="1929554" cy="19194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322156" y="2560282"/>
            <a:ext cx="1745580" cy="526241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“this is a red cube”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 square cuboid”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1322156" y="3176441"/>
            <a:ext cx="1745580" cy="526241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“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 green arch”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“an arch-shaped thing”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3" name="TextBox 12"/>
          <p:cNvSpPr txBox="1">
            <a:spLocks noChangeAspect="1"/>
          </p:cNvSpPr>
          <p:nvPr/>
        </p:nvSpPr>
        <p:spPr>
          <a:xfrm>
            <a:off x="1246473" y="1579029"/>
            <a:ext cx="192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Baskerville" charset="0"/>
                <a:ea typeface="Baskerville" charset="0"/>
                <a:cs typeface="Baskerville" charset="0"/>
              </a:rPr>
              <a:t>Descriptions</a:t>
            </a:r>
            <a:endParaRPr lang="en-US" sz="1400" b="1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3429000" y="1914620"/>
            <a:ext cx="2687910" cy="18896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3726956" y="2619238"/>
            <a:ext cx="2292711" cy="495136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“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 =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“red” 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 =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“cube”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3 =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“square” 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4 =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 cuboid”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3726956" y="3262285"/>
            <a:ext cx="2292712" cy="427498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“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 =</a:t>
            </a:r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“green” 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 =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“arch”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3 =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“arch-shaped” 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4 =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“thing”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3463112" y="2122690"/>
            <a:ext cx="517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d1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8" name="TextBox 17"/>
          <p:cNvSpPr txBox="1">
            <a:spLocks noChangeAspect="1"/>
          </p:cNvSpPr>
          <p:nvPr/>
        </p:nvSpPr>
        <p:spPr>
          <a:xfrm>
            <a:off x="3446867" y="2714228"/>
            <a:ext cx="525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d2 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3244695" y="1636938"/>
            <a:ext cx="2845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1400" b="1" dirty="0" smtClean="0">
                <a:latin typeface="Baskerville" charset="0"/>
                <a:ea typeface="Baskerville" charset="0"/>
                <a:cs typeface="Baskerville" charset="0"/>
              </a:rPr>
              <a:t>escriptive documents, D</a:t>
            </a:r>
            <a:endParaRPr lang="en-US" sz="1400" b="1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7373532" y="3842610"/>
            <a:ext cx="1706285" cy="17620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7499194" y="4653386"/>
            <a:ext cx="1488268" cy="37052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Baskerville" charset="0"/>
                <a:ea typeface="Baskerville" charset="0"/>
                <a:cs typeface="Baskerville" charset="0"/>
              </a:rPr>
              <a:t>“red” “cube”</a:t>
            </a:r>
            <a:endParaRPr lang="en-US" sz="1400" b="1" dirty="0">
              <a:solidFill>
                <a:srgbClr val="FF0000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7499195" y="5133749"/>
            <a:ext cx="1488269" cy="34663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Baskerville" charset="0"/>
                <a:ea typeface="Baskerville" charset="0"/>
                <a:cs typeface="Baskerville" charset="0"/>
              </a:rPr>
              <a:t>“green”  “arch”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3" name="TextBox 22"/>
          <p:cNvSpPr txBox="1">
            <a:spLocks noChangeAspect="1"/>
          </p:cNvSpPr>
          <p:nvPr/>
        </p:nvSpPr>
        <p:spPr>
          <a:xfrm>
            <a:off x="7523737" y="3873183"/>
            <a:ext cx="14058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latin typeface="Baskerville" charset="0"/>
                <a:ea typeface="Baskerville" charset="0"/>
                <a:cs typeface="Baskerville" charset="0"/>
              </a:rPr>
              <a:t>Positive Terms</a:t>
            </a:r>
            <a:endParaRPr lang="en-US" sz="1400" b="1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169621" y="4135280"/>
            <a:ext cx="2617987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PV-DM(d, D</a:t>
            </a:r>
            <a:r>
              <a:rPr lang="en-US" sz="14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</a:t>
            </a:r>
            <a:endParaRPr lang="en-US" sz="1400" dirty="0" smtClean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PV(d1) = &lt;</a:t>
            </a:r>
            <a:r>
              <a:rPr lang="is-I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-0.01, -0.55,....,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-1.27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&gt;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PV(d2) = </a:t>
            </a:r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&lt; </a:t>
            </a:r>
            <a:r>
              <a:rPr lang="mr-IN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-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0.68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,</a:t>
            </a:r>
            <a:r>
              <a:rPr lang="mr-IN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 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0.29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,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…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..,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mr-IN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-</a:t>
            </a:r>
            <a:r>
              <a:rPr lang="mr-IN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1.2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&gt;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PV(d3) </a:t>
            </a:r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=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&lt;</a:t>
            </a:r>
            <a:r>
              <a:rPr lang="nb-NO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-</a:t>
            </a:r>
            <a:r>
              <a:rPr lang="nb-NO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2.20,0.01,.........,-0.9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&gt;</a:t>
            </a:r>
            <a:endParaRPr lang="en-US" sz="1400" dirty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48147" y="5336490"/>
            <a:ext cx="2639460" cy="6645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Cosine </a:t>
            </a:r>
            <a:r>
              <a:rPr lang="en-US" sz="14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Similarity (cos</a:t>
            </a:r>
            <a:r>
              <a:rPr lang="el-GR" sz="14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θ</a:t>
            </a:r>
            <a:r>
              <a:rPr lang="en-US" sz="1400" b="1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</a:t>
            </a:r>
            <a:endParaRPr lang="en-US" sz="1400" dirty="0" smtClean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SIM(PV(d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), PV(d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)) </a:t>
            </a:r>
            <a:r>
              <a:rPr lang="en-US" sz="14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SIM(PV(d</a:t>
            </a:r>
            <a:r>
              <a:rPr lang="en-US" sz="1400" baseline="-250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), PV(d</a:t>
            </a:r>
            <a:r>
              <a:rPr lang="en-US" sz="1400" baseline="-250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))</a:t>
            </a:r>
            <a:endParaRPr lang="en-US" sz="1400" b="1" dirty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cxnSp>
        <p:nvCxnSpPr>
          <p:cNvPr id="26" name="Straight Arrow Connector 25"/>
          <p:cNvCxnSpPr>
            <a:cxnSpLocks noChangeAspect="1"/>
          </p:cNvCxnSpPr>
          <p:nvPr/>
        </p:nvCxnSpPr>
        <p:spPr>
          <a:xfrm flipH="1">
            <a:off x="1479454" y="5200972"/>
            <a:ext cx="0" cy="1557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197276" y="1952134"/>
            <a:ext cx="572062" cy="661798"/>
          </a:xfrm>
          <a:prstGeom prst="rect">
            <a:avLst/>
          </a:prstGeom>
        </p:spPr>
      </p:pic>
      <p:sp>
        <p:nvSpPr>
          <p:cNvPr id="28" name="Rectangle 27"/>
          <p:cNvSpPr>
            <a:spLocks noChangeAspect="1"/>
          </p:cNvSpPr>
          <p:nvPr/>
        </p:nvSpPr>
        <p:spPr>
          <a:xfrm>
            <a:off x="1322156" y="1943708"/>
            <a:ext cx="1745580" cy="526241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“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“It is a lime”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“A green ball”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29" name="Rectangle 28"/>
          <p:cNvSpPr>
            <a:spLocks noChangeAspect="1"/>
          </p:cNvSpPr>
          <p:nvPr/>
        </p:nvSpPr>
        <p:spPr>
          <a:xfrm>
            <a:off x="3726956" y="2016181"/>
            <a:ext cx="2292711" cy="44733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 =</a:t>
            </a:r>
            <a:r>
              <a:rPr lang="en-US" sz="1400" dirty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“lime”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 =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“green” 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3 = 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“ball”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30" name="Rectangle 29"/>
          <p:cNvSpPr>
            <a:spLocks noChangeAspect="1"/>
          </p:cNvSpPr>
          <p:nvPr/>
        </p:nvSpPr>
        <p:spPr>
          <a:xfrm>
            <a:off x="7492386" y="4176977"/>
            <a:ext cx="1495078" cy="31909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Baskerville" charset="0"/>
                <a:ea typeface="Baskerville" charset="0"/>
                <a:cs typeface="Baskerville" charset="0"/>
              </a:rPr>
              <a:t>“lime” “green”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31" name="TextBox 30"/>
          <p:cNvSpPr txBox="1">
            <a:spLocks noChangeAspect="1"/>
          </p:cNvSpPr>
          <p:nvPr/>
        </p:nvSpPr>
        <p:spPr>
          <a:xfrm>
            <a:off x="3449205" y="3281827"/>
            <a:ext cx="800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d3  </a:t>
            </a:r>
            <a:endParaRPr lang="en-US" sz="1400" dirty="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48209" y="1654781"/>
            <a:ext cx="1524191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TF-IDF (t,d,D)</a:t>
            </a:r>
            <a:endParaRPr lang="en-US" sz="1400" dirty="0" smtClean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= 11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2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= 13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3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= 7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.</a:t>
            </a:r>
            <a:endParaRPr lang="en-US" sz="1400" dirty="0" smtClean="0">
              <a:latin typeface="Baskerville" charset="0"/>
              <a:ea typeface="Baskerville" charset="0"/>
              <a:cs typeface="Baskerville" charset="0"/>
            </a:endParaRPr>
          </a:p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.</a:t>
            </a:r>
          </a:p>
          <a:p>
            <a:pPr algn="ctr"/>
            <a:r>
              <a:rPr lang="en-US" sz="1400" dirty="0" smtClean="0">
                <a:latin typeface="Baskerville" charset="0"/>
                <a:ea typeface="Baskerville" charset="0"/>
                <a:cs typeface="Baskerville" charset="0"/>
              </a:rPr>
              <a:t>.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</a:t>
            </a:r>
            <a:r>
              <a:rPr lang="en-US" sz="1400" baseline="-25000" dirty="0" smtClean="0">
                <a:latin typeface="Baskerville" charset="0"/>
                <a:ea typeface="Baskerville" charset="0"/>
                <a:cs typeface="Baskerville" charset="0"/>
              </a:rPr>
              <a:t>4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d</a:t>
            </a:r>
            <a:r>
              <a:rPr lang="en-US" sz="1400" baseline="-250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3</a:t>
            </a:r>
            <a:r>
              <a:rPr lang="en-US" sz="14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 = 4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270144" y="2844522"/>
            <a:ext cx="618706" cy="29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8247769" y="3038896"/>
            <a:ext cx="6316" cy="7785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14" idx="2"/>
            <a:endCxn id="24" idx="0"/>
          </p:cNvCxnSpPr>
          <p:nvPr/>
        </p:nvCxnSpPr>
        <p:spPr>
          <a:xfrm rot="5400000">
            <a:off x="2960265" y="2322590"/>
            <a:ext cx="331040" cy="329434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049691" y="6013847"/>
            <a:ext cx="199938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threshold</a:t>
            </a:r>
            <a:endParaRPr lang="en-US" sz="2000" b="1" i="1" dirty="0" smtClean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  <a:p>
            <a:endParaRPr lang="en-US" sz="2000" i="1" dirty="0"/>
          </a:p>
        </p:txBody>
      </p:sp>
      <p:sp>
        <p:nvSpPr>
          <p:cNvPr id="37" name="Rounded Rectangle 36"/>
          <p:cNvSpPr>
            <a:spLocks noChangeAspect="1"/>
          </p:cNvSpPr>
          <p:nvPr/>
        </p:nvSpPr>
        <p:spPr>
          <a:xfrm>
            <a:off x="3427537" y="4174371"/>
            <a:ext cx="3485008" cy="155369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Visual classifier denoted by </a:t>
            </a:r>
            <a:r>
              <a:rPr lang="en-US" sz="1600" b="1" dirty="0" smtClean="0">
                <a:solidFill>
                  <a:schemeClr val="tx1"/>
                </a:solidFill>
                <a:latin typeface="Baskerville" charset="0"/>
                <a:ea typeface="Baskerville" charset="0"/>
                <a:cs typeface="Baskerville" charset="0"/>
              </a:rPr>
              <a:t>“Green”</a:t>
            </a:r>
          </a:p>
          <a:p>
            <a:pPr algn="ctr"/>
            <a:endParaRPr lang="en-US" sz="1800" b="1" dirty="0">
              <a:solidFill>
                <a:schemeClr val="tx1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5390010" y="4633154"/>
            <a:ext cx="1250054" cy="6338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Baskerville" charset="0"/>
              <a:ea typeface="Baskerville" charset="0"/>
              <a:cs typeface="Baskerville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43156" y="4699680"/>
            <a:ext cx="336103" cy="53776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491245" y="4679397"/>
            <a:ext cx="464848" cy="537767"/>
          </a:xfrm>
          <a:prstGeom prst="rect">
            <a:avLst/>
          </a:prstGeom>
        </p:spPr>
      </p:pic>
      <p:sp>
        <p:nvSpPr>
          <p:cNvPr id="41" name="TextBox 40"/>
          <p:cNvSpPr txBox="1">
            <a:spLocks noChangeAspect="1"/>
          </p:cNvSpPr>
          <p:nvPr/>
        </p:nvSpPr>
        <p:spPr>
          <a:xfrm>
            <a:off x="4667245" y="5222845"/>
            <a:ext cx="275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Baskerville" charset="0"/>
                <a:ea typeface="Baskerville" charset="0"/>
                <a:cs typeface="Baskerville" charset="0"/>
              </a:rPr>
              <a:t>Positive objects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42" name="Rectangle 41"/>
          <p:cNvSpPr>
            <a:spLocks noChangeAspect="1"/>
          </p:cNvSpPr>
          <p:nvPr/>
        </p:nvSpPr>
        <p:spPr>
          <a:xfrm>
            <a:off x="4127005" y="4612576"/>
            <a:ext cx="731343" cy="6082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Baskerville" charset="0"/>
              <a:ea typeface="Baskerville" charset="0"/>
              <a:cs typeface="Baskerville" charset="0"/>
            </a:endParaRPr>
          </a:p>
        </p:txBody>
      </p:sp>
      <p:sp>
        <p:nvSpPr>
          <p:cNvPr id="43" name="TextBox 42"/>
          <p:cNvSpPr txBox="1">
            <a:spLocks noChangeAspect="1"/>
          </p:cNvSpPr>
          <p:nvPr/>
        </p:nvSpPr>
        <p:spPr>
          <a:xfrm>
            <a:off x="3590671" y="5222845"/>
            <a:ext cx="1766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  <a:latin typeface="Baskerville" charset="0"/>
                <a:ea typeface="Baskerville" charset="0"/>
                <a:cs typeface="Baskerville" charset="0"/>
              </a:rPr>
              <a:t>Negative objects</a:t>
            </a:r>
            <a:endParaRPr lang="en-US" sz="1400" b="1" dirty="0">
              <a:solidFill>
                <a:srgbClr val="C00000"/>
              </a:solidFill>
              <a:latin typeface="Baskerville" charset="0"/>
              <a:ea typeface="Baskerville" charset="0"/>
              <a:cs typeface="Baskerville" charset="0"/>
            </a:endParaRPr>
          </a:p>
        </p:txBody>
      </p:sp>
      <p:cxnSp>
        <p:nvCxnSpPr>
          <p:cNvPr id="44" name="Elbow Connector 43"/>
          <p:cNvCxnSpPr/>
          <p:nvPr/>
        </p:nvCxnSpPr>
        <p:spPr>
          <a:xfrm rot="5400000">
            <a:off x="6705852" y="4614099"/>
            <a:ext cx="496122" cy="2545525"/>
          </a:xfrm>
          <a:prstGeom prst="bentConnector2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5667417" y="5731802"/>
            <a:ext cx="13733" cy="3977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7809" y="3233416"/>
            <a:ext cx="385764" cy="617224"/>
          </a:xfrm>
          <a:prstGeom prst="rect">
            <a:avLst/>
          </a:prstGeom>
        </p:spPr>
      </p:pic>
      <p:sp>
        <p:nvSpPr>
          <p:cNvPr id="47" name="Right Brace 46"/>
          <p:cNvSpPr/>
          <p:nvPr/>
        </p:nvSpPr>
        <p:spPr>
          <a:xfrm>
            <a:off x="790386" y="1943251"/>
            <a:ext cx="342866" cy="184547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n w="57150">
                <a:solidFill>
                  <a:schemeClr val="tx1"/>
                </a:solidFill>
              </a:ln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4049385" y="5749320"/>
            <a:ext cx="4595" cy="2645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30" idx="2"/>
          </p:cNvCxnSpPr>
          <p:nvPr/>
        </p:nvCxnSpPr>
        <p:spPr>
          <a:xfrm rot="16200000" flipH="1">
            <a:off x="2458655" y="5010287"/>
            <a:ext cx="163764" cy="2145319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546541" y="2735477"/>
            <a:ext cx="156211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000" i="1" dirty="0" smtClean="0">
                <a:latin typeface="Baskerville" charset="0"/>
                <a:ea typeface="Baskerville" charset="0"/>
                <a:cs typeface="Baskerville" charset="0"/>
              </a:rPr>
              <a:t>threshold</a:t>
            </a:r>
            <a:endParaRPr lang="en-US" sz="2000" b="1" i="1" dirty="0">
              <a:latin typeface="Baskerville" charset="0"/>
              <a:ea typeface="Baskerville" charset="0"/>
              <a:cs typeface="Baskerville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78" y="2681261"/>
            <a:ext cx="621553" cy="54544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59" y="4686852"/>
            <a:ext cx="513857" cy="45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4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7772400" cy="4343400"/>
          </a:xfrm>
        </p:spPr>
        <p:txBody>
          <a:bodyPr/>
          <a:lstStyle/>
          <a:p>
            <a:r>
              <a:rPr lang="en-US" sz="2400" dirty="0"/>
              <a:t>Positive </a:t>
            </a:r>
            <a:r>
              <a:rPr lang="en-US" sz="2400" dirty="0" smtClean="0"/>
              <a:t>labels: choosing </a:t>
            </a:r>
            <a:r>
              <a:rPr lang="en-US" sz="2400" dirty="0"/>
              <a:t>visually meaningful words to train classifiers </a:t>
            </a:r>
            <a:r>
              <a:rPr lang="en-US" sz="2400" dirty="0" smtClean="0"/>
              <a:t>for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f-idf: </a:t>
            </a:r>
            <a:r>
              <a:rPr lang="en-US" sz="2400" i="1" dirty="0"/>
              <a:t>term frequency-inverse document frequency </a:t>
            </a:r>
            <a:endParaRPr lang="en-US" sz="2000" dirty="0"/>
          </a:p>
          <a:p>
            <a:pPr lvl="1"/>
            <a:r>
              <a:rPr lang="en-US" sz="2000" dirty="0"/>
              <a:t>H</a:t>
            </a:r>
            <a:r>
              <a:rPr lang="en-US" sz="2000" dirty="0" smtClean="0"/>
              <a:t>ow </a:t>
            </a:r>
            <a:r>
              <a:rPr lang="en-US" sz="2000" dirty="0"/>
              <a:t>important a word is to a document </a:t>
            </a:r>
          </a:p>
          <a:p>
            <a:pPr lvl="1"/>
            <a:r>
              <a:rPr lang="en-US" sz="2000" b="1" i="1" dirty="0"/>
              <a:t>I</a:t>
            </a:r>
            <a:r>
              <a:rPr lang="en-US" sz="2000" b="1" i="1" dirty="0" smtClean="0"/>
              <a:t>ncreases</a:t>
            </a:r>
            <a:r>
              <a:rPr lang="en-US" sz="2000" i="1" dirty="0" smtClean="0"/>
              <a:t> </a:t>
            </a:r>
            <a:r>
              <a:rPr lang="en-US" sz="2000" dirty="0" smtClean="0"/>
              <a:t>proportionally </a:t>
            </a:r>
            <a:r>
              <a:rPr lang="en-US" sz="2000" dirty="0"/>
              <a:t>to the number of times a term appears in the </a:t>
            </a:r>
            <a:r>
              <a:rPr lang="en-US" sz="2000" dirty="0" smtClean="0"/>
              <a:t>document</a:t>
            </a:r>
          </a:p>
          <a:p>
            <a:pPr lvl="1"/>
            <a:r>
              <a:rPr lang="en-US" sz="2000" b="1" i="1" dirty="0" smtClean="0"/>
              <a:t>Decreases</a:t>
            </a:r>
            <a:r>
              <a:rPr lang="en-US" sz="2000" i="1" dirty="0" smtClean="0"/>
              <a:t> </a:t>
            </a:r>
            <a:r>
              <a:rPr lang="en-US" sz="2000" dirty="0"/>
              <a:t>with the number of documents containing that </a:t>
            </a:r>
            <a:r>
              <a:rPr lang="en-US" sz="2000" dirty="0" smtClean="0"/>
              <a:t>term</a:t>
            </a:r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16" y="4741763"/>
            <a:ext cx="4222165" cy="532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00200" y="5382161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err="1">
                <a:latin typeface="Gill Sans Light"/>
                <a:cs typeface="Gill Sans"/>
              </a:rPr>
              <a:t>tf</a:t>
            </a:r>
            <a:r>
              <a:rPr lang="en-US" sz="1800" i="1" dirty="0">
                <a:latin typeface="Gill Sans Light"/>
                <a:cs typeface="Gill Sans"/>
              </a:rPr>
              <a:t>(</a:t>
            </a:r>
            <a:r>
              <a:rPr lang="en-US" sz="1800" i="1" dirty="0" err="1">
                <a:latin typeface="Gill Sans Light"/>
                <a:cs typeface="Gill Sans"/>
              </a:rPr>
              <a:t>t,d</a:t>
            </a:r>
            <a:r>
              <a:rPr lang="en-US" sz="1800" i="1" dirty="0">
                <a:latin typeface="Gill Sans Light"/>
                <a:cs typeface="Gill Sans"/>
              </a:rPr>
              <a:t>)</a:t>
            </a:r>
            <a:r>
              <a:rPr lang="en-US" sz="1800" dirty="0">
                <a:latin typeface="Gill Sans Light"/>
                <a:cs typeface="Gill Sans"/>
              </a:rPr>
              <a:t> </a:t>
            </a:r>
            <a:r>
              <a:rPr lang="en-US" sz="1800" dirty="0" smtClean="0">
                <a:latin typeface="Gill Sans Light"/>
                <a:cs typeface="Gill Sans"/>
              </a:rPr>
              <a:t>             - the </a:t>
            </a:r>
            <a:r>
              <a:rPr lang="en-US" sz="1800" dirty="0">
                <a:latin typeface="Gill Sans Light"/>
                <a:cs typeface="Gill Sans"/>
              </a:rPr>
              <a:t>number of times a term t appears in </a:t>
            </a:r>
            <a:r>
              <a:rPr lang="en-US" sz="1800" dirty="0" smtClean="0">
                <a:latin typeface="Gill Sans Light"/>
                <a:cs typeface="Gill Sans"/>
              </a:rPr>
              <a:t>document, d. </a:t>
            </a:r>
          </a:p>
          <a:p>
            <a:r>
              <a:rPr lang="en-US" sz="1800" i="1" dirty="0">
                <a:latin typeface="Gill Sans Light"/>
                <a:cs typeface="Gill Sans"/>
              </a:rPr>
              <a:t>|{d</a:t>
            </a:r>
            <a:r>
              <a:rPr lang="el-GR" sz="1800" i="1" dirty="0">
                <a:latin typeface="Gill Sans Light"/>
                <a:cs typeface="Gill Sans"/>
              </a:rPr>
              <a:t> </a:t>
            </a:r>
            <a:r>
              <a:rPr lang="en-US" sz="1800" i="1" dirty="0">
                <a:latin typeface="Gill Sans Light"/>
                <a:cs typeface="Gill Sans"/>
              </a:rPr>
              <a:t>∊ D : t ∊ d</a:t>
            </a:r>
            <a:r>
              <a:rPr lang="en-US" sz="1800" i="1" dirty="0" smtClean="0">
                <a:latin typeface="Gill Sans Light"/>
                <a:cs typeface="Gill Sans"/>
              </a:rPr>
              <a:t>}| </a:t>
            </a:r>
            <a:r>
              <a:rPr lang="en-US" sz="1800" dirty="0" smtClean="0">
                <a:latin typeface="Gill Sans Light"/>
                <a:cs typeface="Gill Sans"/>
              </a:rPr>
              <a:t>- the number of documents in which the term t appears. </a:t>
            </a:r>
          </a:p>
          <a:p>
            <a:r>
              <a:rPr lang="en-US" sz="1800" i="1" dirty="0" smtClean="0">
                <a:latin typeface="Gill Sans Light"/>
                <a:cs typeface="Gill Sans"/>
              </a:rPr>
              <a:t>N</a:t>
            </a:r>
            <a:r>
              <a:rPr lang="en-US" sz="1800" dirty="0" smtClean="0">
                <a:latin typeface="Gill Sans Light"/>
                <a:cs typeface="Gill Sans"/>
              </a:rPr>
              <a:t>                   - the </a:t>
            </a:r>
            <a:r>
              <a:rPr lang="en-US" sz="1800" dirty="0">
                <a:latin typeface="Gill Sans Light"/>
                <a:cs typeface="Gill Sans"/>
              </a:rPr>
              <a:t>size of the set of </a:t>
            </a:r>
            <a:r>
              <a:rPr lang="en-US" sz="1800" dirty="0" smtClean="0">
                <a:latin typeface="Gill Sans Light"/>
                <a:cs typeface="Gill Sans"/>
              </a:rPr>
              <a:t>documents. |D|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Words to Learn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8" y="4428861"/>
            <a:ext cx="4210704" cy="772685"/>
          </a:xfrm>
          <a:prstGeom prst="rect">
            <a:avLst/>
          </a:prstGeom>
        </p:spPr>
      </p:pic>
      <p:sp>
        <p:nvSpPr>
          <p:cNvPr id="295" name="TextBox 294"/>
          <p:cNvSpPr txBox="1"/>
          <p:nvPr/>
        </p:nvSpPr>
        <p:spPr>
          <a:xfrm>
            <a:off x="228600" y="14478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ill Sans Light" charset="0"/>
                <a:ea typeface="Gill Sans Light" charset="0"/>
                <a:cs typeface="Gill Sans Light" charset="0"/>
              </a:rPr>
              <a:t>Negative </a:t>
            </a:r>
            <a:r>
              <a:rPr lang="en-US" b="1" dirty="0" smtClean="0">
                <a:latin typeface="Gill Sans Light" charset="0"/>
                <a:ea typeface="Gill Sans Light" charset="0"/>
                <a:cs typeface="Gill Sans Light" charset="0"/>
              </a:rPr>
              <a:t>examples:</a:t>
            </a:r>
            <a:r>
              <a:rPr lang="en-US" dirty="0" smtClean="0">
                <a:latin typeface="Gill Sans Light" charset="0"/>
                <a:ea typeface="Gill Sans Light" charset="0"/>
                <a:cs typeface="Gill Sans Light" charset="0"/>
              </a:rPr>
              <a:t> semantically distant objects using </a:t>
            </a:r>
            <a:r>
              <a:rPr lang="en-US" dirty="0">
                <a:latin typeface="Gill Sans Light" charset="0"/>
                <a:ea typeface="Gill Sans Light" charset="0"/>
                <a:cs typeface="Gill Sans Light" charset="0"/>
              </a:rPr>
              <a:t>Paragraph </a:t>
            </a:r>
            <a:r>
              <a:rPr lang="en-US" dirty="0" smtClean="0">
                <a:latin typeface="Gill Sans Light" charset="0"/>
                <a:ea typeface="Gill Sans Light" charset="0"/>
                <a:cs typeface="Gill Sans Light" charset="0"/>
              </a:rPr>
              <a:t>Vector</a:t>
            </a:r>
            <a:r>
              <a:rPr lang="en-US" baseline="30000" dirty="0" smtClean="0">
                <a:latin typeface="Gill Sans Light" charset="0"/>
                <a:ea typeface="Gill Sans Light" charset="0"/>
                <a:cs typeface="Gill Sans Light" charset="0"/>
              </a:rPr>
              <a:t>[2]</a:t>
            </a:r>
            <a:r>
              <a:rPr lang="en-US" dirty="0" smtClean="0">
                <a:latin typeface="Gill Sans Light" charset="0"/>
                <a:ea typeface="Gill Sans Light" charset="0"/>
                <a:cs typeface="Gill Sans Light" charset="0"/>
              </a:rPr>
              <a:t> and cosine distance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219074" y="2382147"/>
            <a:ext cx="450532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Log probability vector</a:t>
            </a:r>
            <a:endParaRPr lang="en-US" sz="1800" dirty="0" smtClean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en-US" sz="2000" i="1" dirty="0" smtClean="0">
                <a:latin typeface="Times" charset="0"/>
                <a:ea typeface="Times" charset="0"/>
                <a:cs typeface="Times" charset="0"/>
              </a:rPr>
              <a:t>      y = b + Uh(</a:t>
            </a:r>
            <a:r>
              <a:rPr lang="en-US" sz="2000" i="1" dirty="0" err="1" smtClean="0">
                <a:latin typeface="Times" charset="0"/>
                <a:ea typeface="Times" charset="0"/>
                <a:cs typeface="Times" charset="0"/>
              </a:rPr>
              <a:t>w</a:t>
            </a:r>
            <a:r>
              <a:rPr lang="en-US" sz="2000" i="1" baseline="-25000" dirty="0" err="1" smtClean="0">
                <a:latin typeface="Times" charset="0"/>
                <a:ea typeface="Times" charset="0"/>
                <a:cs typeface="Times" charset="0"/>
              </a:rPr>
              <a:t>t</a:t>
            </a:r>
            <a:r>
              <a:rPr lang="en-US" sz="2000" i="1" baseline="-25000" dirty="0" smtClean="0">
                <a:latin typeface="Times" charset="0"/>
                <a:ea typeface="Times" charset="0"/>
                <a:cs typeface="Times" charset="0"/>
              </a:rPr>
              <a:t>-k</a:t>
            </a:r>
            <a:r>
              <a:rPr lang="en-US" sz="2000" i="1" dirty="0" smtClean="0">
                <a:latin typeface="Times" charset="0"/>
                <a:ea typeface="Times" charset="0"/>
                <a:cs typeface="Times" charset="0"/>
              </a:rPr>
              <a:t>,</a:t>
            </a:r>
            <a:r>
              <a:rPr lang="mr-IN" sz="2000" i="1" dirty="0" smtClean="0">
                <a:latin typeface="Times" charset="0"/>
                <a:ea typeface="Times" charset="0"/>
                <a:cs typeface="Times" charset="0"/>
              </a:rPr>
              <a:t>…</a:t>
            </a:r>
            <a:r>
              <a:rPr lang="en-US" sz="2000" i="1" dirty="0" smtClean="0">
                <a:latin typeface="Times" charset="0"/>
                <a:ea typeface="Times" charset="0"/>
                <a:cs typeface="Times" charset="0"/>
              </a:rPr>
              <a:t>.w</a:t>
            </a:r>
            <a:r>
              <a:rPr lang="en-US" sz="2000" i="1" baseline="-25000" dirty="0" smtClean="0">
                <a:latin typeface="Times" charset="0"/>
                <a:ea typeface="Times" charset="0"/>
                <a:cs typeface="Times" charset="0"/>
              </a:rPr>
              <a:t>t+k</a:t>
            </a:r>
            <a:r>
              <a:rPr lang="en-US" sz="2000" i="1" dirty="0" smtClean="0">
                <a:latin typeface="Times" charset="0"/>
                <a:ea typeface="Times" charset="0"/>
                <a:cs typeface="Times" charset="0"/>
              </a:rPr>
              <a:t>;W,D)</a:t>
            </a:r>
          </a:p>
          <a:p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	U, b </a:t>
            </a:r>
            <a:r>
              <a:rPr lang="mr-IN" sz="1800" i="1" dirty="0" smtClean="0">
                <a:latin typeface="Times" charset="0"/>
                <a:ea typeface="Times" charset="0"/>
                <a:cs typeface="Times" charset="0"/>
              </a:rPr>
              <a:t>–</a:t>
            </a:r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 Softmax parameters</a:t>
            </a:r>
          </a:p>
          <a:p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	h </a:t>
            </a:r>
            <a:r>
              <a:rPr lang="mr-IN" sz="1800" i="1" dirty="0" smtClean="0">
                <a:latin typeface="Times" charset="0"/>
                <a:ea typeface="Times" charset="0"/>
                <a:cs typeface="Times" charset="0"/>
              </a:rPr>
              <a:t>–</a:t>
            </a:r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 average of W’s and D</a:t>
            </a:r>
          </a:p>
          <a:p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	k </a:t>
            </a:r>
            <a:r>
              <a:rPr lang="mr-IN" sz="1800" i="1" dirty="0" smtClean="0">
                <a:latin typeface="Times" charset="0"/>
                <a:ea typeface="Times" charset="0"/>
                <a:cs typeface="Times" charset="0"/>
              </a:rPr>
              <a:t>–</a:t>
            </a:r>
            <a:r>
              <a:rPr lang="en-US" sz="1800" i="1" dirty="0" smtClean="0">
                <a:latin typeface="Times" charset="0"/>
                <a:ea typeface="Times" charset="0"/>
                <a:cs typeface="Times" charset="0"/>
              </a:rPr>
              <a:t> context window parameter</a:t>
            </a:r>
          </a:p>
          <a:p>
            <a:endParaRPr lang="en-US" sz="1800" i="1" dirty="0" smtClean="0">
              <a:latin typeface="Times" charset="0"/>
              <a:ea typeface="Times" charset="0"/>
              <a:cs typeface="Times" charset="0"/>
            </a:endParaRPr>
          </a:p>
          <a:p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     Learning using </a:t>
            </a:r>
            <a:r>
              <a:rPr lang="en-US" sz="2000" dirty="0" err="1" smtClean="0">
                <a:latin typeface="Gill Sans Light" charset="0"/>
                <a:ea typeface="Gill Sans Light" charset="0"/>
                <a:cs typeface="Gill Sans Light" charset="0"/>
              </a:rPr>
              <a:t>softmax</a:t>
            </a:r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 classifier</a:t>
            </a:r>
          </a:p>
          <a:p>
            <a:r>
              <a:rPr lang="en-US" sz="2000" dirty="0" smtClean="0">
                <a:latin typeface="Gill Sans" charset="0"/>
                <a:ea typeface="Gill Sans" charset="0"/>
                <a:cs typeface="Gill Sans" charset="0"/>
              </a:rPr>
              <a:t>	</a:t>
            </a:r>
            <a:endParaRPr lang="en-US" sz="2000" i="1" baseline="30000" dirty="0" smtClean="0">
              <a:latin typeface="Times" charset="0"/>
              <a:ea typeface="Times" charset="0"/>
              <a:cs typeface="Times" charset="0"/>
            </a:endParaRPr>
          </a:p>
          <a:p>
            <a:r>
              <a:rPr lang="en-US" sz="2000" i="1" dirty="0" smtClean="0">
                <a:latin typeface="Times" charset="0"/>
                <a:ea typeface="Times" charset="0"/>
                <a:cs typeface="Times" charset="0"/>
              </a:rPr>
              <a:t>		</a:t>
            </a:r>
          </a:p>
          <a:p>
            <a:endParaRPr lang="en-US" dirty="0" smtClean="0">
              <a:latin typeface="Gill Sans" charset="0"/>
              <a:ea typeface="Gill Sans" charset="0"/>
              <a:cs typeface="Gill Sans" charset="0"/>
            </a:endParaRPr>
          </a:p>
          <a:p>
            <a:endParaRPr lang="en-US" dirty="0" smtClean="0">
              <a:latin typeface="Gill Sans" charset="0"/>
              <a:ea typeface="Gill Sans" charset="0"/>
              <a:cs typeface="Gill Sans" charset="0"/>
            </a:endParaRPr>
          </a:p>
          <a:p>
            <a:r>
              <a:rPr lang="en-US" dirty="0" smtClean="0">
                <a:latin typeface="Gill Sans" charset="0"/>
                <a:ea typeface="Gill Sans" charset="0"/>
                <a:cs typeface="Gill Sans" charset="0"/>
              </a:rPr>
              <a:t>	</a:t>
            </a:r>
            <a:endParaRPr lang="en-US" dirty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298" name="Picture 2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050" y="5001514"/>
            <a:ext cx="3105149" cy="787973"/>
          </a:xfrm>
          <a:prstGeom prst="rect">
            <a:avLst/>
          </a:prstGeom>
        </p:spPr>
      </p:pic>
      <p:sp>
        <p:nvSpPr>
          <p:cNvPr id="300" name="Rectangle 299"/>
          <p:cNvSpPr/>
          <p:nvPr/>
        </p:nvSpPr>
        <p:spPr>
          <a:xfrm>
            <a:off x="219074" y="5118318"/>
            <a:ext cx="100203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dirty="0" smtClean="0">
                <a:latin typeface="Gill Sans Light" charset="0"/>
                <a:ea typeface="Gill Sans Light" charset="0"/>
                <a:cs typeface="Gill Sans Light" charset="0"/>
              </a:rPr>
              <a:t>   </a:t>
            </a:r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Maximize </a:t>
            </a:r>
            <a:r>
              <a:rPr lang="en-US" sz="2000" dirty="0">
                <a:latin typeface="Gill Sans Light" charset="0"/>
                <a:ea typeface="Gill Sans Light" charset="0"/>
                <a:cs typeface="Gill Sans Light" charset="0"/>
              </a:rPr>
              <a:t>average log probability</a:t>
            </a:r>
            <a:r>
              <a:rPr lang="en-US" dirty="0">
                <a:latin typeface="Gill Sans Light" charset="0"/>
                <a:ea typeface="Gill Sans Light" charset="0"/>
                <a:cs typeface="Gill Sans Light" charset="0"/>
              </a:rPr>
              <a:t>: </a:t>
            </a:r>
            <a:endParaRPr lang="en-US" dirty="0" smtClean="0">
              <a:latin typeface="Gill Sans Light" charset="0"/>
              <a:ea typeface="Gill Sans Light" charset="0"/>
              <a:cs typeface="Gill Sans Light" charset="0"/>
            </a:endParaRPr>
          </a:p>
          <a:p>
            <a:pPr marL="342900" indent="-342900">
              <a:buFont typeface="Wingdings" charset="2"/>
              <a:buChar char="Ø"/>
            </a:pPr>
            <a:endParaRPr lang="en-US" sz="2000" dirty="0" smtClean="0">
              <a:latin typeface="Gill Sans" charset="0"/>
              <a:ea typeface="Gill Sans" charset="0"/>
              <a:cs typeface="Gill Sans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dirty="0" smtClean="0">
                <a:latin typeface="Gill Sans Light" charset="0"/>
                <a:ea typeface="Gill Sans Light" charset="0"/>
                <a:cs typeface="Gill Sans Light" charset="0"/>
              </a:rPr>
              <a:t>Cosine similarity: </a:t>
            </a:r>
          </a:p>
          <a:p>
            <a:pPr lvl="4"/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	- cosine </a:t>
            </a:r>
            <a:r>
              <a:rPr lang="en-US" sz="2000" dirty="0">
                <a:latin typeface="Gill Sans Light" charset="0"/>
                <a:ea typeface="Gill Sans Light" charset="0"/>
                <a:cs typeface="Gill Sans Light" charset="0"/>
              </a:rPr>
              <a:t>of angle between documents in vector </a:t>
            </a:r>
            <a:r>
              <a:rPr lang="en-US" sz="2000" dirty="0" smtClean="0">
                <a:latin typeface="Gill Sans Light" charset="0"/>
                <a:ea typeface="Gill Sans Light" charset="0"/>
                <a:cs typeface="Gill Sans Light" charset="0"/>
              </a:rPr>
              <a:t>space</a:t>
            </a:r>
          </a:p>
          <a:p>
            <a:r>
              <a:rPr lang="en-US" sz="2000" dirty="0">
                <a:latin typeface="Gill Sans" charset="0"/>
                <a:ea typeface="Gill Sans" charset="0"/>
                <a:cs typeface="Gill Sans" charset="0"/>
              </a:rPr>
              <a:t>	</a:t>
            </a:r>
            <a:r>
              <a:rPr lang="en-US" sz="2000" dirty="0" smtClean="0">
                <a:latin typeface="Gill Sans" charset="0"/>
                <a:ea typeface="Gill Sans" charset="0"/>
                <a:cs typeface="Gill Sans" charset="0"/>
              </a:rPr>
              <a:t>	 </a:t>
            </a:r>
            <a:endParaRPr lang="en-US" sz="2000" dirty="0"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302" name="Picture 3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6292494"/>
            <a:ext cx="1370518" cy="544748"/>
          </a:xfrm>
          <a:prstGeom prst="rect">
            <a:avLst/>
          </a:prstGeom>
        </p:spPr>
      </p:pic>
      <p:sp>
        <p:nvSpPr>
          <p:cNvPr id="303" name="TextBox 302"/>
          <p:cNvSpPr txBox="1"/>
          <p:nvPr/>
        </p:nvSpPr>
        <p:spPr>
          <a:xfrm>
            <a:off x="2346296" y="6553200"/>
            <a:ext cx="6797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r"/>
            <a:r>
              <a:rPr lang="en-US" sz="1800" baseline="30000" dirty="0" smtClean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[</a:t>
            </a:r>
            <a:r>
              <a:rPr lang="en-US" sz="1600" baseline="30000" dirty="0" smtClean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  <a:latin typeface="Avenir Book"/>
                <a:cs typeface="Avenir Book"/>
              </a:rPr>
              <a:t>2</a:t>
            </a:r>
            <a:r>
              <a:rPr lang="en-US" sz="1800" baseline="30000" dirty="0" smtClean="0">
                <a:solidFill>
                  <a:srgbClr val="FF6600"/>
                </a:solidFill>
                <a:effectLst>
                  <a:glow rad="101600">
                    <a:schemeClr val="bg1">
                      <a:alpha val="75000"/>
                    </a:schemeClr>
                  </a:glow>
                </a:effectLst>
              </a:rPr>
              <a:t>] 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Quoc </a:t>
            </a:r>
            <a:r>
              <a:rPr lang="en-US" sz="1600" dirty="0">
                <a:solidFill>
                  <a:srgbClr val="FF6600"/>
                </a:solidFill>
                <a:latin typeface="Gill Sans Light"/>
                <a:cs typeface="Gill Sans Light"/>
              </a:rPr>
              <a:t>Le and Tomas </a:t>
            </a:r>
            <a:r>
              <a:rPr lang="en-US" sz="1600" dirty="0" err="1" smtClean="0">
                <a:solidFill>
                  <a:srgbClr val="FF6600"/>
                </a:solidFill>
                <a:latin typeface="Gill Sans Light"/>
                <a:cs typeface="Gill Sans Light"/>
              </a:rPr>
              <a:t>Mikolov</a:t>
            </a:r>
            <a:r>
              <a:rPr lang="en-US" sz="16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. ICML 2014.</a:t>
            </a:r>
            <a:endParaRPr lang="en-US" sz="1600" dirty="0">
              <a:solidFill>
                <a:srgbClr val="FF6600"/>
              </a:solidFill>
              <a:latin typeface="Gill Sans Light"/>
              <a:cs typeface="Gill Sans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Features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2444646"/>
            <a:ext cx="4506164" cy="191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5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88" y="1752600"/>
            <a:ext cx="4765881" cy="28465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81807" y="1934731"/>
            <a:ext cx="4485861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dirty="0">
                <a:latin typeface="Gill Sans Light"/>
                <a:cs typeface="Gill Sans"/>
              </a:rPr>
              <a:t>57 </a:t>
            </a:r>
            <a:r>
              <a:rPr lang="en-US" dirty="0" smtClean="0">
                <a:latin typeface="Gill Sans Light"/>
                <a:cs typeface="Gill Sans"/>
              </a:rPr>
              <a:t>top terms</a:t>
            </a:r>
          </a:p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dirty="0">
                <a:latin typeface="Gill Sans Light"/>
                <a:cs typeface="Gill Sans"/>
              </a:rPr>
              <a:t>H</a:t>
            </a:r>
            <a:r>
              <a:rPr lang="en-US" dirty="0" smtClean="0">
                <a:latin typeface="Gill Sans Light"/>
                <a:cs typeface="Gill Sans"/>
              </a:rPr>
              <a:t>uman errors</a:t>
            </a:r>
          </a:p>
          <a:p>
            <a:pPr marL="800100" lvl="1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sz="2000" dirty="0" smtClean="0">
                <a:latin typeface="Gill Sans Light"/>
                <a:cs typeface="Gill Sans"/>
              </a:rPr>
              <a:t>Tomato / </a:t>
            </a:r>
            <a:r>
              <a:rPr lang="en-US" sz="2000" dirty="0" err="1" smtClean="0">
                <a:latin typeface="Gill Sans Light"/>
                <a:cs typeface="Gill Sans"/>
              </a:rPr>
              <a:t>tomatoe</a:t>
            </a:r>
            <a:r>
              <a:rPr lang="en-US" sz="2000" dirty="0" smtClean="0">
                <a:latin typeface="Gill Sans Light"/>
                <a:cs typeface="Gill Sans"/>
              </a:rPr>
              <a:t> </a:t>
            </a:r>
          </a:p>
          <a:p>
            <a:pPr marL="800100" lvl="1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sz="2000" dirty="0" smtClean="0">
                <a:latin typeface="Gill Sans Light"/>
                <a:cs typeface="Gill Sans"/>
              </a:rPr>
              <a:t>Eggplant / </a:t>
            </a:r>
            <a:r>
              <a:rPr lang="en-US" sz="2000" dirty="0" err="1" smtClean="0">
                <a:latin typeface="Gill Sans Light"/>
                <a:cs typeface="Gill Sans"/>
              </a:rPr>
              <a:t>eggplanet</a:t>
            </a:r>
            <a:r>
              <a:rPr lang="en-US" sz="2000" dirty="0" smtClean="0">
                <a:latin typeface="Gill Sans Light"/>
                <a:cs typeface="Gill Sans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088" y="3770914"/>
            <a:ext cx="4540518" cy="27818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974" y="4938133"/>
            <a:ext cx="512486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dirty="0" err="1">
                <a:latin typeface="Gill Sans Light"/>
                <a:cs typeface="Gill Sans"/>
              </a:rPr>
              <a:t>t</a:t>
            </a:r>
            <a:r>
              <a:rPr lang="en-US" dirty="0" err="1" smtClean="0">
                <a:latin typeface="Gill Sans Light"/>
                <a:cs typeface="Gill Sans"/>
              </a:rPr>
              <a:t>f-idf</a:t>
            </a:r>
            <a:r>
              <a:rPr lang="en-US" dirty="0" smtClean="0">
                <a:latin typeface="Gill Sans Light"/>
                <a:cs typeface="Gill Sans"/>
              </a:rPr>
              <a:t> positive / negative labels</a:t>
            </a:r>
            <a:endParaRPr lang="en-US" dirty="0">
              <a:latin typeface="Gill Sans Light"/>
              <a:cs typeface="Gill Sans"/>
            </a:endParaRPr>
          </a:p>
          <a:p>
            <a:pPr marL="800100" lvl="1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sz="2000" dirty="0" smtClean="0">
                <a:latin typeface="Gill Sans Light"/>
                <a:cs typeface="Gill Sans"/>
              </a:rPr>
              <a:t>“Arch” is negative </a:t>
            </a:r>
            <a:r>
              <a:rPr lang="en-US" sz="2000" dirty="0" smtClean="0">
                <a:latin typeface="Gill Sans Light"/>
                <a:cs typeface="Gill Sans"/>
                <a:sym typeface="Wingdings"/>
              </a:rPr>
              <a:t> </a:t>
            </a:r>
          </a:p>
          <a:p>
            <a:pPr marL="800100" lvl="1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sz="2000" dirty="0" smtClean="0">
                <a:latin typeface="Gill Sans Light"/>
                <a:cs typeface="Gill Sans"/>
                <a:sym typeface="Wingdings"/>
              </a:rPr>
              <a:t>PV-DM fixes this</a:t>
            </a:r>
            <a:r>
              <a:rPr lang="en-US" sz="2000" dirty="0" smtClean="0">
                <a:latin typeface="Gill Sans Light"/>
                <a:cs typeface="Gill Sans"/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0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28600" y="5652131"/>
            <a:ext cx="5410200" cy="1015245"/>
          </a:xfrm>
        </p:spPr>
        <p:txBody>
          <a:bodyPr>
            <a:normAutofit/>
          </a:bodyPr>
          <a:lstStyle/>
          <a:p>
            <a:r>
              <a:rPr lang="en-US" dirty="0" smtClean="0"/>
              <a:t>Vectors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individual objects </a:t>
            </a:r>
          </a:p>
          <a:p>
            <a:r>
              <a:rPr lang="en-US" dirty="0" smtClean="0"/>
              <a:t>Angle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similarity of </a:t>
            </a:r>
            <a:r>
              <a:rPr lang="en-US" dirty="0" smtClean="0"/>
              <a:t>descriptions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997183"/>
            <a:ext cx="5767704" cy="4501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800600"/>
            <a:ext cx="800190" cy="469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4004090"/>
            <a:ext cx="623810" cy="644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16498" y="2365502"/>
            <a:ext cx="515066" cy="813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400" y="1371600"/>
            <a:ext cx="800190" cy="539966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Negatives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5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Results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7" y="1981200"/>
            <a:ext cx="9089093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3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5000" y="2057400"/>
            <a:ext cx="3200400" cy="4191000"/>
          </a:xfrm>
        </p:spPr>
        <p:txBody>
          <a:bodyPr/>
          <a:lstStyle/>
          <a:p>
            <a:pPr defTabSz="297180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Performance </a:t>
            </a:r>
            <a:r>
              <a:rPr lang="en-US" sz="2400" dirty="0"/>
              <a:t>of </a:t>
            </a:r>
            <a:r>
              <a:rPr lang="en-US" sz="2400" dirty="0" smtClean="0"/>
              <a:t>trained model</a:t>
            </a:r>
          </a:p>
          <a:p>
            <a:pPr lvl="1" defTabSz="2971800" fontAlgn="auto" hangingPunct="0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Ability to correctly classify held-out test set</a:t>
            </a:r>
            <a:endParaRPr lang="en-US" sz="2000" dirty="0"/>
          </a:p>
          <a:p>
            <a:pPr defTabSz="297180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Goal: classifiers </a:t>
            </a:r>
            <a:r>
              <a:rPr lang="en-US" sz="2400" dirty="0"/>
              <a:t>associated with </a:t>
            </a:r>
            <a:r>
              <a:rPr lang="en-US" sz="2400" dirty="0" smtClean="0"/>
              <a:t>attribute keywords </a:t>
            </a:r>
            <a:r>
              <a:rPr lang="en-US" sz="2400" dirty="0"/>
              <a:t>have strong predictive </a:t>
            </a:r>
            <a:r>
              <a:rPr lang="en-US" sz="2400" dirty="0" smtClean="0"/>
              <a:t>power (only)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88218"/>
            <a:ext cx="5219700" cy="2372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40" y="4191000"/>
            <a:ext cx="5239760" cy="175167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and Shape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31234" y="2887394"/>
            <a:ext cx="779584" cy="277837"/>
          </a:xfrm>
          <a:prstGeom prst="rect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599" y="2349255"/>
            <a:ext cx="3776003" cy="267336"/>
          </a:xfrm>
          <a:prstGeom prst="rect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6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2400" y="1600200"/>
            <a:ext cx="876300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defTabSz="2971800" fontAlgn="auto" hangingPunct="0">
              <a:lnSpc>
                <a:spcPct val="90000"/>
              </a:lnSpc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sz="2800" dirty="0">
                <a:latin typeface="Gill Sans Light"/>
                <a:cs typeface="Gill Sans"/>
              </a:rPr>
              <a:t>Object </a:t>
            </a:r>
            <a:r>
              <a:rPr lang="en-US" sz="2800" dirty="0" smtClean="0">
                <a:latin typeface="Gill Sans Light"/>
                <a:cs typeface="Gill Sans"/>
              </a:rPr>
              <a:t>classification:</a:t>
            </a:r>
          </a:p>
          <a:p>
            <a:pPr lvl="2" indent="-342900" defTabSz="2971800" fontAlgn="auto" hangingPunct="0">
              <a:lnSpc>
                <a:spcPct val="90000"/>
              </a:lnSpc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dirty="0" smtClean="0">
                <a:latin typeface="Gill Sans Light"/>
                <a:cs typeface="Gill Sans"/>
              </a:rPr>
              <a:t>Possibility of learning more complex concepts</a:t>
            </a:r>
          </a:p>
          <a:p>
            <a:pPr lvl="2" indent="-342900" defTabSz="2971800" fontAlgn="auto" hangingPunct="0">
              <a:lnSpc>
                <a:spcPct val="90000"/>
              </a:lnSpc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Wingdings" charset="0"/>
              <a:buChar char="u"/>
            </a:pPr>
            <a:r>
              <a:rPr lang="en-US" dirty="0">
                <a:latin typeface="Gill Sans Light"/>
                <a:cs typeface="Gill Sans"/>
              </a:rPr>
              <a:t>G</a:t>
            </a:r>
            <a:r>
              <a:rPr lang="en-US" dirty="0" smtClean="0">
                <a:latin typeface="Gill Sans Light"/>
                <a:cs typeface="Gill Sans"/>
              </a:rPr>
              <a:t>ood performance on interacting problem</a:t>
            </a:r>
            <a:endParaRPr lang="en-US" sz="2800" dirty="0">
              <a:latin typeface="Gill Sans Light"/>
              <a:cs typeface="Gill 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45626" y="0"/>
            <a:ext cx="1098374" cy="111198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Object identification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124200"/>
            <a:ext cx="7086600" cy="293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8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343400"/>
          </a:xfrm>
        </p:spPr>
        <p:txBody>
          <a:bodyPr/>
          <a:lstStyle/>
          <a:p>
            <a:r>
              <a:rPr lang="en-US" dirty="0"/>
              <a:t>A thorough evaluation </a:t>
            </a:r>
            <a:r>
              <a:rPr lang="en-US" dirty="0" smtClean="0"/>
              <a:t>in positive and negative term selection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Amazon Mechanical </a:t>
            </a:r>
            <a:r>
              <a:rPr lang="en-US" dirty="0" smtClean="0"/>
              <a:t>Turk </a:t>
            </a:r>
          </a:p>
          <a:p>
            <a:r>
              <a:rPr lang="en-US" dirty="0" smtClean="0"/>
              <a:t>Comparison </a:t>
            </a:r>
            <a:r>
              <a:rPr lang="en-US" dirty="0"/>
              <a:t>of model with a traditional base </a:t>
            </a:r>
            <a:r>
              <a:rPr lang="en-US" dirty="0" smtClean="0"/>
              <a:t>model</a:t>
            </a:r>
          </a:p>
          <a:p>
            <a:r>
              <a:rPr lang="en-US" dirty="0" smtClean="0"/>
              <a:t>Evaluate the model in a more ‘real world’ problem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more varied set of </a:t>
            </a:r>
            <a:r>
              <a:rPr lang="en-US" dirty="0" smtClean="0"/>
              <a:t>objects.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dditional </a:t>
            </a:r>
            <a:r>
              <a:rPr lang="en-US" dirty="0"/>
              <a:t>kinds of </a:t>
            </a:r>
            <a:r>
              <a:rPr lang="en-US" dirty="0" smtClean="0"/>
              <a:t>classifiers.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omplex </a:t>
            </a:r>
            <a:r>
              <a:rPr lang="en-US" dirty="0"/>
              <a:t>visual classification tasks</a:t>
            </a:r>
            <a:r>
              <a:rPr lang="en-US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0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Semantic </a:t>
            </a:r>
            <a:r>
              <a:rPr lang="en-US" dirty="0"/>
              <a:t>representations of their perceived </a:t>
            </a:r>
            <a:r>
              <a:rPr lang="en-US" dirty="0" smtClean="0"/>
              <a:t>environments</a:t>
            </a:r>
          </a:p>
          <a:p>
            <a:r>
              <a:rPr lang="en-US" dirty="0" smtClean="0"/>
              <a:t>Discovered ground </a:t>
            </a:r>
            <a:r>
              <a:rPr lang="en-US" dirty="0"/>
              <a:t>truth </a:t>
            </a:r>
            <a:r>
              <a:rPr lang="en-US" dirty="0" smtClean="0"/>
              <a:t>labels</a:t>
            </a:r>
            <a:endParaRPr lang="en-US" dirty="0"/>
          </a:p>
          <a:p>
            <a:r>
              <a:rPr lang="en-US" dirty="0" smtClean="0"/>
              <a:t>Document similarity metrics in negative </a:t>
            </a:r>
            <a:r>
              <a:rPr lang="en-US" dirty="0" err="1" smtClean="0"/>
              <a:t>exmple</a:t>
            </a:r>
            <a:r>
              <a:rPr lang="en-US" dirty="0" smtClean="0"/>
              <a:t> </a:t>
            </a:r>
            <a:r>
              <a:rPr lang="en-US" dirty="0" smtClean="0"/>
              <a:t>selection</a:t>
            </a:r>
            <a:endParaRPr lang="en-US" dirty="0"/>
          </a:p>
          <a:p>
            <a:pPr lvl="1"/>
            <a:r>
              <a:rPr lang="en-US" dirty="0" smtClean="0"/>
              <a:t>Efficient in unprompted human interaction scenario</a:t>
            </a:r>
          </a:p>
          <a:p>
            <a:pPr lvl="1"/>
            <a:r>
              <a:rPr lang="en-US" dirty="0"/>
              <a:t>Effective for grounded language acquisition </a:t>
            </a:r>
            <a:r>
              <a:rPr lang="en-US" dirty="0" smtClean="0"/>
              <a:t>tasks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08915" y="5105400"/>
            <a:ext cx="3006485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Thank you!</a:t>
            </a:r>
          </a:p>
          <a:p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Questions?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1809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MBC-clea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lg" len="lg"/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ln w="38100" cap="flat" cmpd="sng" algn="ctr">
          <a:solidFill>
            <a:srgbClr val="000000"/>
          </a:solidFill>
          <a:prstDash val="solid"/>
          <a:round/>
          <a:headEnd type="none" w="med" len="med"/>
          <a:tailEnd type="none" w="lg" len="lg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UMBC-clean.potx</Template>
  <TotalTime>50355</TotalTime>
  <Words>857</Words>
  <Application>Microsoft Macintosh PowerPoint</Application>
  <PresentationFormat>On-screen Show (4:3)</PresentationFormat>
  <Paragraphs>186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Athelas</vt:lpstr>
      <vt:lpstr>Avenir Book</vt:lpstr>
      <vt:lpstr>Avenir Medium</vt:lpstr>
      <vt:lpstr>Baskerville</vt:lpstr>
      <vt:lpstr>Courier</vt:lpstr>
      <vt:lpstr>Garamond</vt:lpstr>
      <vt:lpstr>Gill Sans</vt:lpstr>
      <vt:lpstr>Gill Sans Light</vt:lpstr>
      <vt:lpstr>ＭＳ Ｐゴシック</vt:lpstr>
      <vt:lpstr>News Gothic MT</vt:lpstr>
      <vt:lpstr>Times</vt:lpstr>
      <vt:lpstr>Wingdings</vt:lpstr>
      <vt:lpstr>Wingdings 2</vt:lpstr>
      <vt:lpstr>Arial</vt:lpstr>
      <vt:lpstr>UMBC-clean</vt:lpstr>
      <vt:lpstr>Identifying Negative Exemplars in Grounded Language Data Sets  </vt:lpstr>
      <vt:lpstr>Task</vt:lpstr>
      <vt:lpstr>Motivation</vt:lpstr>
      <vt:lpstr>Goals</vt:lpstr>
      <vt:lpstr>Grounding Training</vt:lpstr>
      <vt:lpstr>Data Corpus Collection</vt:lpstr>
      <vt:lpstr>Approach Overview</vt:lpstr>
      <vt:lpstr>Approach Overview 2</vt:lpstr>
      <vt:lpstr>Choosing Words to Learn</vt:lpstr>
      <vt:lpstr>Document Features</vt:lpstr>
      <vt:lpstr>Term Selection</vt:lpstr>
      <vt:lpstr>Choosing Negatives</vt:lpstr>
      <vt:lpstr>Example Results</vt:lpstr>
      <vt:lpstr>Color and Shape</vt:lpstr>
      <vt:lpstr>Results: Object identification</vt:lpstr>
      <vt:lpstr>Future Work</vt:lpstr>
      <vt:lpstr>Conclusion</vt:lpstr>
    </vt:vector>
  </TitlesOfParts>
  <Manager/>
  <Company/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Negative Exemplars in Grounded Language Data Sets</dc:title>
  <dc:subject/>
  <dc:creator>Nisha</dc:creator>
  <cp:keywords/>
  <dc:description/>
  <cp:lastModifiedBy>Nisha Pillai</cp:lastModifiedBy>
  <cp:revision>1296</cp:revision>
  <cp:lastPrinted>2017-07-16T06:45:27Z</cp:lastPrinted>
  <dcterms:created xsi:type="dcterms:W3CDTF">2012-03-28T23:24:51Z</dcterms:created>
  <dcterms:modified xsi:type="dcterms:W3CDTF">2017-07-16T20:22:41Z</dcterms:modified>
  <cp:category/>
</cp:coreProperties>
</file>